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267" r:id="rId2"/>
    <p:sldId id="268" r:id="rId3"/>
    <p:sldId id="269" r:id="rId4"/>
    <p:sldId id="270" r:id="rId5"/>
    <p:sldId id="297" r:id="rId6"/>
    <p:sldId id="271" r:id="rId7"/>
    <p:sldId id="272" r:id="rId8"/>
    <p:sldId id="273" r:id="rId9"/>
    <p:sldId id="298" r:id="rId10"/>
    <p:sldId id="274" r:id="rId11"/>
    <p:sldId id="275" r:id="rId12"/>
    <p:sldId id="277" r:id="rId13"/>
    <p:sldId id="299" r:id="rId14"/>
    <p:sldId id="300" r:id="rId15"/>
    <p:sldId id="285" r:id="rId16"/>
    <p:sldId id="301" r:id="rId17"/>
    <p:sldId id="302" r:id="rId18"/>
    <p:sldId id="280" r:id="rId19"/>
    <p:sldId id="304" r:id="rId20"/>
    <p:sldId id="305" r:id="rId21"/>
    <p:sldId id="306" r:id="rId22"/>
    <p:sldId id="303" r:id="rId23"/>
    <p:sldId id="281" r:id="rId24"/>
    <p:sldId id="282" r:id="rId25"/>
    <p:sldId id="284" r:id="rId26"/>
    <p:sldId id="308" r:id="rId27"/>
    <p:sldId id="283" r:id="rId28"/>
    <p:sldId id="309" r:id="rId29"/>
    <p:sldId id="286" r:id="rId30"/>
    <p:sldId id="307" r:id="rId31"/>
    <p:sldId id="287" r:id="rId32"/>
    <p:sldId id="288" r:id="rId33"/>
    <p:sldId id="290" r:id="rId34"/>
    <p:sldId id="289" r:id="rId35"/>
    <p:sldId id="291" r:id="rId36"/>
    <p:sldId id="294" r:id="rId37"/>
    <p:sldId id="293" r:id="rId38"/>
    <p:sldId id="295" r:id="rId39"/>
    <p:sldId id="296" r:id="rId40"/>
  </p:sldIdLst>
  <p:sldSz cx="9144000" cy="6858000" type="screen4x3"/>
  <p:notesSz cx="9601200" cy="7315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1552" y="-104"/>
      </p:cViewPr>
      <p:guideLst>
        <p:guide orient="horz" pos="2154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22.bin"/><Relationship Id="rId14" Type="http://schemas.openxmlformats.org/officeDocument/2006/relationships/oleObject" Target="../embeddings/oleObject23.bin"/><Relationship Id="rId15" Type="http://schemas.openxmlformats.org/officeDocument/2006/relationships/oleObject" Target="../embeddings/oleObject2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The Logic of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</p:txBody>
      </p:sp>
    </p:spTree>
    <p:extLst>
      <p:ext uri="{BB962C8B-B14F-4D97-AF65-F5344CB8AC3E}">
        <p14:creationId xmlns:p14="http://schemas.microsoft.com/office/powerpoint/2010/main" val="206853683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79475" y="468458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2730657" y="608334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06439" y="4694540"/>
            <a:ext cx="3775696" cy="1828010"/>
            <a:chOff x="2437695" y="4625231"/>
            <a:chExt cx="3775696" cy="1828010"/>
          </a:xfrm>
        </p:grpSpPr>
        <p:sp>
          <p:nvSpPr>
            <p:cNvPr id="68" name="Oval 67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80" idx="0"/>
                <a:endCxn id="68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endCxn id="71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endCxn id="77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1104" y="499734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21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09158" y="4081100"/>
            <a:ext cx="338075" cy="6145"/>
          </a:xfrm>
          <a:prstGeom prst="straightConnector1">
            <a:avLst/>
          </a:prstGeom>
          <a:ln w="254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87314" y="4684581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9219" y="5444273"/>
            <a:ext cx="771523" cy="1046489"/>
            <a:chOff x="3043059" y="5384923"/>
            <a:chExt cx="771523" cy="1046489"/>
          </a:xfrm>
        </p:grpSpPr>
        <p:sp>
          <p:nvSpPr>
            <p:cNvPr id="115" name="Oval 114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115" idx="0"/>
              <a:endCxn id="122" idx="4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/>
          <p:cNvSpPr/>
          <p:nvPr/>
        </p:nvSpPr>
        <p:spPr>
          <a:xfrm>
            <a:off x="2137045" y="4694538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endCxn id="119" idx="2"/>
          </p:cNvCxnSpPr>
          <p:nvPr/>
        </p:nvCxnSpPr>
        <p:spPr>
          <a:xfrm flipV="1">
            <a:off x="1082562" y="5074384"/>
            <a:ext cx="1054483" cy="13783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213130" y="504067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62702" y="5466102"/>
            <a:ext cx="771523" cy="1046489"/>
            <a:chOff x="3043059" y="5384923"/>
            <a:chExt cx="771523" cy="1046489"/>
          </a:xfrm>
        </p:grpSpPr>
        <p:sp>
          <p:nvSpPr>
            <p:cNvPr id="126" name="Oval 125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endCxn id="126" idx="2"/>
          </p:cNvCxnSpPr>
          <p:nvPr/>
        </p:nvCxnSpPr>
        <p:spPr>
          <a:xfrm flipV="1">
            <a:off x="1037002" y="6132745"/>
            <a:ext cx="1125700" cy="1911"/>
          </a:xfrm>
          <a:prstGeom prst="straightConnector1">
            <a:avLst/>
          </a:prstGeom>
          <a:ln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246964" y="610708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709898" y="4694540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711803" y="5454232"/>
            <a:ext cx="771523" cy="1046489"/>
            <a:chOff x="3043059" y="5384923"/>
            <a:chExt cx="771523" cy="1046489"/>
          </a:xfrm>
        </p:grpSpPr>
        <p:sp>
          <p:nvSpPr>
            <p:cNvPr id="80" name="Oval 79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80" idx="0"/>
              <a:endCxn id="68" idx="4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7559629" y="4704497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endCxn id="71" idx="2"/>
          </p:cNvCxnSpPr>
          <p:nvPr/>
        </p:nvCxnSpPr>
        <p:spPr>
          <a:xfrm flipV="1">
            <a:off x="6505146" y="5084343"/>
            <a:ext cx="1054483" cy="13783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35714" y="505063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107564" y="534739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7585286" y="5476061"/>
            <a:ext cx="771523" cy="1046489"/>
            <a:chOff x="3043059" y="5384923"/>
            <a:chExt cx="771523" cy="1046489"/>
          </a:xfrm>
        </p:grpSpPr>
        <p:sp>
          <p:nvSpPr>
            <p:cNvPr id="77" name="Oval 76"/>
            <p:cNvSpPr/>
            <p:nvPr/>
          </p:nvSpPr>
          <p:spPr>
            <a:xfrm>
              <a:off x="3043059" y="5671720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7" idx="0"/>
            </p:cNvCxnSpPr>
            <p:nvPr/>
          </p:nvCxnSpPr>
          <p:spPr>
            <a:xfrm flipH="1" flipV="1">
              <a:off x="3426916" y="5384923"/>
              <a:ext cx="1905" cy="286797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>
            <a:endCxn id="77" idx="2"/>
          </p:cNvCxnSpPr>
          <p:nvPr/>
        </p:nvCxnSpPr>
        <p:spPr>
          <a:xfrm flipV="1">
            <a:off x="6459586" y="6142704"/>
            <a:ext cx="1125700" cy="1911"/>
          </a:xfrm>
          <a:prstGeom prst="straightConnector1">
            <a:avLst/>
          </a:prstGeom>
          <a:ln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93180" y="610517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343320" y="5347393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100" idx="1"/>
            <a:endCxn id="100" idx="7"/>
          </p:cNvCxnSpPr>
          <p:nvPr/>
        </p:nvCxnSpPr>
        <p:spPr>
          <a:xfrm rot="5400000" flipH="1" flipV="1">
            <a:off x="3729081" y="5185873"/>
            <a:ext cx="12700" cy="545549"/>
          </a:xfrm>
          <a:prstGeom prst="curvedConnector3">
            <a:avLst>
              <a:gd name="adj1" fmla="val 6508126"/>
            </a:avLst>
          </a:prstGeom>
          <a:ln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72879" y="465891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526023" y="5332048"/>
            <a:ext cx="771523" cy="7596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357362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4347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30677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2980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83601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000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792373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24656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7" imgW="114300" imgH="203200" progId="Equation.DSMT4">
                  <p:embed/>
                </p:oleObj>
              </mc:Choice>
              <mc:Fallback>
                <p:oleObj name="Equation" r:id="rId7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34691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757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42" y="1293854"/>
            <a:ext cx="8135100" cy="961481"/>
          </a:xfrm>
        </p:spPr>
        <p:txBody>
          <a:bodyPr/>
          <a:lstStyle/>
          <a:p>
            <a:r>
              <a:rPr lang="en-US" sz="4400" dirty="0" smtClean="0"/>
              <a:t>But we do have a “copy”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16215"/>
              </p:ext>
            </p:extLst>
          </p:nvPr>
        </p:nvGraphicFramePr>
        <p:xfrm>
          <a:off x="7596521" y="1202385"/>
          <a:ext cx="841054" cy="84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521" y="1202385"/>
                        <a:ext cx="841054" cy="84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9125" y="2029807"/>
            <a:ext cx="54707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)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abbrev </a:t>
            </a:r>
            <a:r>
              <a:rPr lang="en-US" sz="5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5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</a:p>
          <a:p>
            <a:pPr algn="ctr"/>
            <a:r>
              <a:rPr lang="en-US" sz="6000" dirty="0" smtClean="0">
                <a:latin typeface="Comic Sans MS"/>
                <a:cs typeface="Comic Sans MS"/>
              </a:rPr>
              <a:t>          ⫶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91418"/>
              </p:ext>
            </p:extLst>
          </p:nvPr>
        </p:nvGraphicFramePr>
        <p:xfrm>
          <a:off x="1697564" y="2102858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7564" y="2102858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36039"/>
              </p:ext>
            </p:extLst>
          </p:nvPr>
        </p:nvGraphicFramePr>
        <p:xfrm>
          <a:off x="1746953" y="4501287"/>
          <a:ext cx="506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7" imgW="127000" imgH="215900" progId="Equation.DSMT4">
                  <p:embed/>
                </p:oleObj>
              </mc:Choice>
              <mc:Fallback>
                <p:oleObj name="Equation" r:id="rId7" imgW="127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6953" y="4501287"/>
                        <a:ext cx="50641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51620"/>
              </p:ext>
            </p:extLst>
          </p:nvPr>
        </p:nvGraphicFramePr>
        <p:xfrm>
          <a:off x="1734303" y="2886508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9" imgW="114300" imgH="203200" progId="Equation.DSMT4">
                  <p:embed/>
                </p:oleObj>
              </mc:Choice>
              <mc:Fallback>
                <p:oleObj name="Equation" r:id="rId9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4303" y="2886508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98907"/>
              </p:ext>
            </p:extLst>
          </p:nvPr>
        </p:nvGraphicFramePr>
        <p:xfrm>
          <a:off x="1754407" y="3679246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1" imgW="127000" imgH="203200" progId="Equation.DSMT4">
                  <p:embed/>
                </p:oleObj>
              </mc:Choice>
              <mc:Fallback>
                <p:oleObj name="Equation" r:id="rId11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407" y="3679246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98882"/>
              </p:ext>
            </p:extLst>
          </p:nvPr>
        </p:nvGraphicFramePr>
        <p:xfrm>
          <a:off x="6301040" y="2884377"/>
          <a:ext cx="557649" cy="8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1040" y="2884377"/>
                        <a:ext cx="557649" cy="8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341983"/>
              </p:ext>
            </p:extLst>
          </p:nvPr>
        </p:nvGraphicFramePr>
        <p:xfrm>
          <a:off x="6346017" y="4579467"/>
          <a:ext cx="5064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4" imgW="127000" imgH="203200" progId="Equation.DSMT4">
                  <p:embed/>
                </p:oleObj>
              </mc:Choice>
              <mc:Fallback>
                <p:oleObj name="Equation" r:id="rId14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6017" y="4579467"/>
                        <a:ext cx="506413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916299"/>
              </p:ext>
            </p:extLst>
          </p:nvPr>
        </p:nvGraphicFramePr>
        <p:xfrm>
          <a:off x="6397130" y="3739249"/>
          <a:ext cx="4556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5" imgW="114300" imgH="203200" progId="Equation.DSMT4">
                  <p:embed/>
                </p:oleObj>
              </mc:Choice>
              <mc:Fallback>
                <p:oleObj name="Equation" r:id="rId15" imgW="11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7130" y="3739249"/>
                        <a:ext cx="45561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39840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51537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5000" dirty="0" smtClean="0">
                <a:latin typeface="Comic Sans MS"/>
                <a:cs typeface="Comic Sans MS"/>
              </a:rPr>
              <a:t>S</a:t>
            </a:r>
            <a:r>
              <a:rPr lang="en-US" sz="5000" dirty="0" smtClean="0"/>
              <a:t>uppose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b="1" dirty="0"/>
              <a:t> </a:t>
            </a:r>
            <a:r>
              <a:rPr lang="en-US" sz="5000" dirty="0" smtClean="0"/>
              <a:t>has 3 counters </a:t>
            </a:r>
            <a:r>
              <a:rPr lang="en-US" sz="5000" dirty="0" smtClean="0">
                <a:solidFill>
                  <a:srgbClr val="0000FF"/>
                </a:solidFill>
              </a:rPr>
              <a:t>R,S,T</a:t>
            </a:r>
            <a:r>
              <a:rPr lang="en-US" sz="5000" dirty="0" smtClean="0"/>
              <a:t>.</a:t>
            </a:r>
            <a:endParaRPr lang="en-US" sz="44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96321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4" y="1353201"/>
            <a:ext cx="8704448" cy="4817352"/>
          </a:xfrm>
        </p:spPr>
        <p:txBody>
          <a:bodyPr/>
          <a:lstStyle/>
          <a:p>
            <a:r>
              <a:rPr lang="en-US" sz="5000" dirty="0" smtClean="0"/>
              <a:t>Now start describing counter program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dirty="0" smtClean="0">
                <a:latin typeface="Comic Sans MS"/>
                <a:cs typeface="Comic Sans MS"/>
              </a:rPr>
              <a:t>.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  </a:t>
            </a:r>
            <a:r>
              <a:rPr lang="en-US" sz="5000" dirty="0" smtClean="0">
                <a:latin typeface="Comic Sans MS"/>
                <a:cs typeface="Comic Sans MS"/>
              </a:rPr>
              <a:t>S</a:t>
            </a:r>
            <a:r>
              <a:rPr lang="en-US" sz="5000" dirty="0" smtClean="0"/>
              <a:t>uppose </a:t>
            </a:r>
            <a:r>
              <a:rPr lang="en-US" sz="50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000" b="1" dirty="0"/>
              <a:t> </a:t>
            </a:r>
            <a:r>
              <a:rPr lang="en-US" sz="5000" dirty="0" smtClean="0"/>
              <a:t>has 3 counters </a:t>
            </a:r>
            <a:r>
              <a:rPr lang="en-US" sz="5000" dirty="0" smtClean="0">
                <a:solidFill>
                  <a:srgbClr val="0000FF"/>
                </a:solidFill>
              </a:rPr>
              <a:t>R,S,T</a:t>
            </a:r>
            <a:r>
              <a:rPr lang="en-US" sz="5000" dirty="0" smtClean="0"/>
              <a:t>.</a:t>
            </a:r>
            <a:r>
              <a:rPr lang="en-US" sz="5000" dirty="0"/>
              <a:t> </a:t>
            </a:r>
            <a:r>
              <a:rPr lang="en-US" sz="5000" dirty="0" smtClean="0"/>
              <a:t>Use predicate </a:t>
            </a:r>
            <a:r>
              <a:rPr lang="en-US" sz="5000" dirty="0" smtClean="0">
                <a:solidFill>
                  <a:srgbClr val="0000FF"/>
                </a:solidFill>
              </a:rPr>
              <a:t>M(</a:t>
            </a:r>
            <a:r>
              <a:rPr lang="en-US" sz="5000" dirty="0" err="1" smtClean="0">
                <a:solidFill>
                  <a:srgbClr val="0000FF"/>
                </a:solidFill>
              </a:rPr>
              <a:t>x,y,z,w</a:t>
            </a:r>
            <a:r>
              <a:rPr lang="en-US" sz="5000" dirty="0" smtClean="0">
                <a:solidFill>
                  <a:srgbClr val="0000FF"/>
                </a:solidFill>
              </a:rPr>
              <a:t>) </a:t>
            </a:r>
            <a:r>
              <a:rPr lang="en-US" sz="5000" dirty="0" smtClean="0"/>
              <a:t>to</a:t>
            </a:r>
          </a:p>
          <a:p>
            <a:r>
              <a:rPr lang="en-US" sz="5000" dirty="0" smtClean="0"/>
              <a:t>and write formulas so that</a:t>
            </a:r>
            <a:endParaRPr lang="en-US" sz="5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1740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39458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53845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R,S,T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3775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33501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Our first step in describing Counter Machines with predicate formulas will be to find a way to talk about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8284"/>
              </p:ext>
            </p:extLst>
          </p:nvPr>
        </p:nvGraphicFramePr>
        <p:xfrm>
          <a:off x="2185194" y="4340443"/>
          <a:ext cx="4770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104900" imgH="330200" progId="Equation.DSMT4">
                  <p:embed/>
                </p:oleObj>
              </mc:Choice>
              <mc:Fallback>
                <p:oleObj name="Equation" r:id="rId3" imgW="1104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194" y="4340443"/>
                        <a:ext cx="477043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9328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R,S,T</a:t>
            </a:r>
            <a:r>
              <a:rPr lang="en-US" sz="4800" dirty="0" smtClean="0"/>
              <a:t>, can reach line number   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19671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40246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1875"/>
              </p:ext>
            </p:extLst>
          </p:nvPr>
        </p:nvGraphicFramePr>
        <p:xfrm>
          <a:off x="3826350" y="4372996"/>
          <a:ext cx="3667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7" imgW="76200" imgH="190500" progId="Equation.DSMT4">
                  <p:embed/>
                </p:oleObj>
              </mc:Choice>
              <mc:Fallback>
                <p:oleObj name="Equation" r:id="rId7" imgW="76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350" y="4372996"/>
                        <a:ext cx="36671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0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96" y="1460478"/>
            <a:ext cx="8609033" cy="5068570"/>
          </a:xfrm>
        </p:spPr>
        <p:txBody>
          <a:bodyPr/>
          <a:lstStyle/>
          <a:p>
            <a:r>
              <a:rPr lang="en-US" sz="4800" dirty="0" smtClean="0">
                <a:solidFill>
                  <a:srgbClr val="000000"/>
                </a:solidFill>
              </a:rPr>
              <a:t>For  </a:t>
            </a:r>
            <a:r>
              <a:rPr lang="en-US" sz="4800" dirty="0" smtClean="0">
                <a:solidFill>
                  <a:srgbClr val="0000FF"/>
                </a:solidFill>
              </a:rPr>
              <a:t>              </a:t>
            </a:r>
            <a:r>
              <a:rPr lang="en-US" sz="4800" dirty="0" smtClean="0">
                <a:solidFill>
                  <a:srgbClr val="000000"/>
                </a:solidFill>
              </a:rPr>
              <a:t>, formula</a:t>
            </a:r>
          </a:p>
          <a:p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will mean that </a:t>
            </a:r>
            <a:r>
              <a:rPr lang="en-US" sz="48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4800" dirty="0" smtClean="0">
                <a:solidFill>
                  <a:srgbClr val="000000"/>
                </a:solidFill>
              </a:rPr>
              <a:t>, starting with </a:t>
            </a: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>
                <a:solidFill>
                  <a:srgbClr val="000000"/>
                </a:solidFill>
              </a:rPr>
              <a:t> in</a:t>
            </a:r>
            <a:r>
              <a:rPr lang="en-US" sz="4800" dirty="0" smtClean="0">
                <a:solidFill>
                  <a:srgbClr val="0000FF"/>
                </a:solidFill>
              </a:rPr>
              <a:t> R,S,T</a:t>
            </a:r>
            <a:r>
              <a:rPr lang="en-US" sz="4800" dirty="0" smtClean="0"/>
              <a:t>, can reach line number   ,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>
                <a:solidFill>
                  <a:srgbClr val="0000FF"/>
                </a:solidFill>
              </a:rPr>
              <a:t>,S,</a:t>
            </a:r>
            <a:r>
              <a:rPr lang="en-US" sz="4800" dirty="0" smtClean="0">
                <a:solidFill>
                  <a:srgbClr val="0000FF"/>
                </a:solidFill>
              </a:rPr>
              <a:t>T </a:t>
            </a:r>
            <a:r>
              <a:rPr lang="en-US" sz="4800" dirty="0" smtClean="0">
                <a:solidFill>
                  <a:srgbClr val="000000"/>
                </a:solidFill>
              </a:rPr>
              <a:t>containing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506744"/>
              </p:ext>
            </p:extLst>
          </p:nvPr>
        </p:nvGraphicFramePr>
        <p:xfrm>
          <a:off x="1482448" y="1487033"/>
          <a:ext cx="30178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2448" y="1487033"/>
                        <a:ext cx="30178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97308"/>
              </p:ext>
            </p:extLst>
          </p:nvPr>
        </p:nvGraphicFramePr>
        <p:xfrm>
          <a:off x="3035300" y="2187575"/>
          <a:ext cx="2651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5" imgW="723900" imgH="254000" progId="Equation.DSMT4">
                  <p:embed/>
                </p:oleObj>
              </mc:Choice>
              <mc:Fallback>
                <p:oleObj name="Equation" r:id="rId5" imgW="723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2187575"/>
                        <a:ext cx="26511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95293"/>
              </p:ext>
            </p:extLst>
          </p:nvPr>
        </p:nvGraphicFramePr>
        <p:xfrm>
          <a:off x="3826350" y="4372996"/>
          <a:ext cx="36671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7" imgW="76200" imgH="190500" progId="Equation.DSMT4">
                  <p:embed/>
                </p:oleObj>
              </mc:Choice>
              <mc:Fallback>
                <p:oleObj name="Equation" r:id="rId7" imgW="76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6350" y="4372996"/>
                        <a:ext cx="36671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84521"/>
              </p:ext>
            </p:extLst>
          </p:nvPr>
        </p:nvGraphicFramePr>
        <p:xfrm>
          <a:off x="3396841" y="5139531"/>
          <a:ext cx="1693470" cy="87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9" imgW="368300" imgH="190500" progId="Equation.DSMT4">
                  <p:embed/>
                </p:oleObj>
              </mc:Choice>
              <mc:Fallback>
                <p:oleObj name="Equation" r:id="rId9" imgW="368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841" y="5139531"/>
                        <a:ext cx="1693470" cy="87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5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12551"/>
            <a:ext cx="8609033" cy="50685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Begin</a:t>
            </a:r>
            <a:r>
              <a:rPr lang="en-US" sz="5400" dirty="0" smtClean="0">
                <a:solidFill>
                  <a:srgbClr val="000000"/>
                </a:solidFill>
              </a:rPr>
              <a:t>: 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72873"/>
              </p:ext>
            </p:extLst>
          </p:nvPr>
        </p:nvGraphicFramePr>
        <p:xfrm>
          <a:off x="1963729" y="2608072"/>
          <a:ext cx="5175253" cy="156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800100" imgH="241300" progId="Equation.DSMT4">
                  <p:embed/>
                </p:oleObj>
              </mc:Choice>
              <mc:Fallback>
                <p:oleObj name="Equation" r:id="rId3" imgW="800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729" y="2608072"/>
                        <a:ext cx="5175253" cy="156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2931" y="4249144"/>
            <a:ext cx="6911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begin at line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000" dirty="0" smtClean="0">
                <a:latin typeface="Comic Sans MS"/>
                <a:cs typeface="Comic Sans MS"/>
              </a:rPr>
              <a:t> with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R,S,T</a:t>
            </a:r>
            <a:r>
              <a:rPr lang="en-US" sz="6000" dirty="0" smtClean="0">
                <a:latin typeface="Comic Sans MS"/>
                <a:cs typeface="Comic Sans MS"/>
              </a:rPr>
              <a:t> all set to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199572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5" y="1463100"/>
            <a:ext cx="8585293" cy="1946850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 is  </a:t>
            </a:r>
            <a:r>
              <a:rPr lang="en-US" sz="5400" dirty="0" smtClean="0">
                <a:solidFill>
                  <a:srgbClr val="0000FF"/>
                </a:solidFill>
              </a:rPr>
              <a:t>R+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assert</a:t>
            </a:r>
          </a:p>
          <a:p>
            <a:endParaRPr lang="en-US" sz="4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37986"/>
              </p:ext>
            </p:extLst>
          </p:nvPr>
        </p:nvGraphicFramePr>
        <p:xfrm>
          <a:off x="122963" y="3409950"/>
          <a:ext cx="8898226" cy="241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1778000" imgH="482600" progId="Equation.DSMT4">
                  <p:embed/>
                </p:oleObj>
              </mc:Choice>
              <mc:Fallback>
                <p:oleObj name="Equation" r:id="rId3" imgW="17780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963" y="3409950"/>
                        <a:ext cx="8898226" cy="241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9470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36614"/>
              </p:ext>
            </p:extLst>
          </p:nvPr>
        </p:nvGraphicFramePr>
        <p:xfrm>
          <a:off x="438168" y="2500313"/>
          <a:ext cx="7115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68" y="2500313"/>
                        <a:ext cx="71151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95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3571"/>
              </p:ext>
            </p:extLst>
          </p:nvPr>
        </p:nvGraphicFramePr>
        <p:xfrm>
          <a:off x="447675" y="2514600"/>
          <a:ext cx="8212138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2184400" imgH="939800" progId="Equation.DSMT4">
                  <p:embed/>
                </p:oleObj>
              </mc:Choice>
              <mc:Fallback>
                <p:oleObj name="Equation" r:id="rId3" imgW="21844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2514600"/>
                        <a:ext cx="8212138" cy="353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03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</p:spTree>
    <p:extLst>
      <p:ext uri="{BB962C8B-B14F-4D97-AF65-F5344CB8AC3E}">
        <p14:creationId xmlns:p14="http://schemas.microsoft.com/office/powerpoint/2010/main" val="2852264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16478"/>
              </p:ext>
            </p:extLst>
          </p:nvPr>
        </p:nvGraphicFramePr>
        <p:xfrm>
          <a:off x="509588" y="2376817"/>
          <a:ext cx="7002462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1930400" imgH="711200" progId="Equation.DSMT4">
                  <p:embed/>
                </p:oleObj>
              </mc:Choice>
              <mc:Fallback>
                <p:oleObj name="Equation" r:id="rId3" imgW="19304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88" y="2376817"/>
                        <a:ext cx="7002462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T-</a:t>
            </a:r>
            <a:r>
              <a:rPr lang="en-US" sz="5400" dirty="0" smtClean="0">
                <a:solidFill>
                  <a:schemeClr val="tx2"/>
                </a:solidFill>
              </a:rPr>
              <a:t>, then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885833"/>
              </p:ext>
            </p:extLst>
          </p:nvPr>
        </p:nvGraphicFramePr>
        <p:xfrm>
          <a:off x="509517" y="2372930"/>
          <a:ext cx="7002463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3" imgW="1930400" imgH="1168400" progId="Equation.DSMT4">
                  <p:embed/>
                </p:oleObj>
              </mc:Choice>
              <mc:Fallback>
                <p:oleObj name="Equation" r:id="rId3" imgW="19304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17" y="2372930"/>
                        <a:ext cx="7002463" cy="424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0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79141"/>
              </p:ext>
            </p:extLst>
          </p:nvPr>
        </p:nvGraphicFramePr>
        <p:xfrm>
          <a:off x="263525" y="2420668"/>
          <a:ext cx="8661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2387600" imgH="482600" progId="Equation.DSMT4">
                  <p:embed/>
                </p:oleObj>
              </mc:Choice>
              <mc:Fallback>
                <p:oleObj name="Equation" r:id="rId3" imgW="2387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2420668"/>
                        <a:ext cx="86614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8561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70" y="1339056"/>
            <a:ext cx="8162529" cy="4880922"/>
          </a:xfrm>
        </p:spPr>
        <p:txBody>
          <a:bodyPr/>
          <a:lstStyle/>
          <a:p>
            <a:r>
              <a:rPr lang="en-US" sz="4000" dirty="0" smtClean="0"/>
              <a:t>We’ll use a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constant</a:t>
            </a:r>
            <a:r>
              <a:rPr lang="en-US" sz="4000" dirty="0" smtClean="0"/>
              <a:t> symbol,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</a:p>
          <a:p>
            <a:r>
              <a:rPr lang="en-US" sz="4000" dirty="0" smtClean="0"/>
              <a:t>and a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solidFill>
                  <a:srgbClr val="008000"/>
                </a:solidFill>
              </a:rPr>
              <a:t>function symbol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and define some formulas so</a:t>
            </a:r>
          </a:p>
          <a:p>
            <a:r>
              <a:rPr lang="en-US" sz="4000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nil </a:t>
            </a:r>
            <a:r>
              <a:rPr lang="en-US" sz="4000" dirty="0" smtClean="0">
                <a:latin typeface="Comic Sans MS"/>
                <a:cs typeface="Comic Sans MS"/>
              </a:rPr>
              <a:t>acts 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000" dirty="0" smtClean="0"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0000FF"/>
                </a:solidFill>
                <a:latin typeface="Arial Unicode MS"/>
                <a:cs typeface="Arial Unicode MS"/>
              </a:rPr>
              <a:t>next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)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like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()+1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978160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34" y="1463100"/>
            <a:ext cx="8815265" cy="1321007"/>
          </a:xfrm>
        </p:spPr>
        <p:txBody>
          <a:bodyPr/>
          <a:lstStyle/>
          <a:p>
            <a:r>
              <a:rPr lang="en-US" sz="5400" dirty="0" smtClean="0"/>
              <a:t>If line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"/>
                <a:cs typeface="Euclid"/>
              </a:rPr>
              <a:t>p</a:t>
            </a:r>
            <a:r>
              <a:rPr lang="en-US" sz="5400" dirty="0" smtClean="0">
                <a:solidFill>
                  <a:srgbClr val="000000"/>
                </a:solidFill>
              </a:rPr>
              <a:t>, is  </a:t>
            </a:r>
            <a:r>
              <a:rPr lang="en-US" sz="5400" dirty="0" smtClean="0">
                <a:solidFill>
                  <a:srgbClr val="0000FF"/>
                </a:solidFill>
              </a:rPr>
              <a:t>[S? m n]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92639"/>
              </p:ext>
            </p:extLst>
          </p:nvPr>
        </p:nvGraphicFramePr>
        <p:xfrm>
          <a:off x="263248" y="2426412"/>
          <a:ext cx="8661400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2387600" imgH="711200" progId="Equation.DSMT4">
                  <p:embed/>
                </p:oleObj>
              </mc:Choice>
              <mc:Fallback>
                <p:oleObj name="Equation" r:id="rId3" imgW="23876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48" y="2426412"/>
                        <a:ext cx="8661400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8464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Logic of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4" y="1486841"/>
            <a:ext cx="8652897" cy="192311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5400" dirty="0" smtClean="0"/>
              <a:t>and finally we assert that</a:t>
            </a:r>
          </a:p>
          <a:p>
            <a:pPr marL="0" indent="0">
              <a:spcBef>
                <a:spcPts val="0"/>
              </a:spcBef>
            </a:pPr>
            <a:r>
              <a:rPr lang="en-US" sz="5400" b="1" dirty="0" smtClean="0">
                <a:solidFill>
                  <a:srgbClr val="0000FF"/>
                </a:solidFill>
                <a:latin typeface="Euclid"/>
                <a:cs typeface="Euclid"/>
              </a:rPr>
              <a:t>p </a:t>
            </a:r>
            <a:r>
              <a:rPr lang="en-US" sz="5400" dirty="0" smtClean="0">
                <a:solidFill>
                  <a:srgbClr val="E416DE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endParaRPr lang="en-US" sz="5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55547"/>
              </p:ext>
            </p:extLst>
          </p:nvPr>
        </p:nvGraphicFramePr>
        <p:xfrm>
          <a:off x="755650" y="3276600"/>
          <a:ext cx="76073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1485900" imgH="304800" progId="Equation.DSMT4">
                  <p:embed/>
                </p:oleObj>
              </mc:Choice>
              <mc:Fallback>
                <p:oleObj name="Equation" r:id="rId3" imgW="1485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276600"/>
                        <a:ext cx="760730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537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662" y="363538"/>
            <a:ext cx="6142808" cy="1013404"/>
          </a:xfrm>
        </p:spPr>
        <p:txBody>
          <a:bodyPr/>
          <a:lstStyle/>
          <a:p>
            <a:r>
              <a:rPr lang="en-US" sz="4800" dirty="0" smtClean="0"/>
              <a:t>The Formula </a:t>
            </a:r>
            <a:r>
              <a:rPr lang="en-US" sz="4800" dirty="0" err="1">
                <a:solidFill>
                  <a:srgbClr val="0000FF"/>
                </a:solidFill>
              </a:rPr>
              <a:t>F</a:t>
            </a:r>
            <a:r>
              <a:rPr lang="en-US" sz="48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58" y="1602475"/>
            <a:ext cx="8468699" cy="3596666"/>
          </a:xfrm>
        </p:spPr>
        <p:txBody>
          <a:bodyPr/>
          <a:lstStyle/>
          <a:p>
            <a:r>
              <a:rPr lang="en-US" sz="4400" dirty="0" smtClean="0"/>
              <a:t>Now let the </a:t>
            </a:r>
            <a:r>
              <a:rPr lang="en-US" sz="4400" dirty="0"/>
              <a:t>formula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/>
              <a:t> be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[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Begin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endParaRPr lang="en-US" sz="36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400" dirty="0" smtClean="0">
                <a:latin typeface="Comic Sans MS"/>
                <a:cs typeface="Comic Sans MS"/>
              </a:rPr>
              <a:t>formulas </a:t>
            </a:r>
            <a:r>
              <a:rPr lang="en-US" sz="4400" smtClean="0">
                <a:latin typeface="Comic Sans MS"/>
                <a:cs typeface="Comic Sans MS"/>
              </a:rPr>
              <a:t>for lines </a:t>
            </a:r>
            <a:r>
              <a:rPr lang="en-US" sz="4400" dirty="0" smtClean="0">
                <a:latin typeface="Comic Sans MS"/>
                <a:cs typeface="Comic Sans MS"/>
              </a:rPr>
              <a:t>of </a:t>
            </a:r>
            <a:r>
              <a:rPr lang="en-US" sz="4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dirty="0" smtClean="0">
                <a:latin typeface="Comic Sans MS"/>
                <a:cs typeface="Comic Sans MS"/>
              </a:rPr>
              <a:t>}]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 IMPLIES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halts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26657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89" y="1600200"/>
            <a:ext cx="8587393" cy="4869051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a </a:t>
            </a:r>
            <a:r>
              <a:rPr lang="en-US" sz="4000" dirty="0" smtClean="0">
                <a:solidFill>
                  <a:srgbClr val="008000"/>
                </a:solidFill>
              </a:rPr>
              <a:t>simple formal proof</a:t>
            </a:r>
            <a:r>
              <a:rPr lang="en-US" sz="4000" dirty="0" smtClean="0"/>
              <a:t> that follows the steps of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/>
              <a:t> will deduce from the hypotheses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that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4000" dirty="0" smtClean="0"/>
              <a:t> </a:t>
            </a:r>
          </a:p>
          <a:p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for some  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</a:p>
          <a:p>
            <a:endParaRPr lang="en-US" sz="4000" dirty="0"/>
          </a:p>
          <a:p>
            <a:r>
              <a:rPr lang="en-US" sz="4000" dirty="0" smtClean="0"/>
              <a:t>                                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141382"/>
              </p:ext>
            </p:extLst>
          </p:nvPr>
        </p:nvGraphicFramePr>
        <p:xfrm>
          <a:off x="1840925" y="3988562"/>
          <a:ext cx="49403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965200" imgH="304800" progId="Equation.DSMT4">
                  <p:embed/>
                </p:oleObj>
              </mc:Choice>
              <mc:Fallback>
                <p:oleObj name="Equation" r:id="rId3" imgW="965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0925" y="3988562"/>
                        <a:ext cx="4940300" cy="156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05132"/>
              </p:ext>
            </p:extLst>
          </p:nvPr>
        </p:nvGraphicFramePr>
        <p:xfrm>
          <a:off x="3317007" y="5597559"/>
          <a:ext cx="2131113" cy="81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7007" y="5597559"/>
                        <a:ext cx="2131113" cy="81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8554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841110" cy="382447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which means that it must be 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6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0" y="1801990"/>
            <a:ext cx="8468703" cy="3171617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dirty="0" smtClean="0"/>
              <a:t>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2753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40" y="1825730"/>
            <a:ext cx="8160095" cy="3254709"/>
          </a:xfrm>
        </p:spPr>
        <p:txBody>
          <a:bodyPr/>
          <a:lstStyle/>
          <a:p>
            <a:r>
              <a:rPr lang="en-US" sz="6000" dirty="0" smtClean="0"/>
              <a:t>So if </a:t>
            </a:r>
            <a:r>
              <a:rPr lang="en-US" sz="60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6000" dirty="0" smtClean="0">
                <a:solidFill>
                  <a:srgbClr val="008000"/>
                </a:solidFill>
              </a:rPr>
              <a:t>halts</a:t>
            </a:r>
            <a:r>
              <a:rPr lang="en-US" sz="6000" dirty="0" smtClean="0"/>
              <a:t>, </a:t>
            </a: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6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6000" dirty="0" smtClean="0"/>
              <a:t>has a simple proof, and so is surely </a:t>
            </a:r>
            <a:r>
              <a:rPr lang="en-US" sz="6000" dirty="0" smtClean="0">
                <a:solidFill>
                  <a:srgbClr val="008000"/>
                </a:solidFill>
              </a:rPr>
              <a:t>valid</a:t>
            </a:r>
            <a:r>
              <a:rPr lang="en-US" sz="6000" dirty="0" smtClean="0"/>
              <a:t>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/>
              <a:t>halts, then </a:t>
            </a:r>
            <a:r>
              <a:rPr lang="en-US" sz="4000" dirty="0" err="1">
                <a:solidFill>
                  <a:srgbClr val="0000FF"/>
                </a:solidFill>
              </a:rPr>
              <a:t>F</a:t>
            </a:r>
            <a:r>
              <a:rPr lang="en-US" sz="4000" baseline="-25000" dirty="0" err="1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/>
              <a:t>is </a:t>
            </a:r>
            <a:r>
              <a:rPr lang="en-US" sz="4000" dirty="0" smtClean="0"/>
              <a:t>valid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697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83" y="1673489"/>
            <a:ext cx="8803460" cy="35137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288014"/>
              </p:ext>
            </p:extLst>
          </p:nvPr>
        </p:nvGraphicFramePr>
        <p:xfrm>
          <a:off x="3348679" y="2810321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679" y="2810321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1708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50640"/>
              </p:ext>
            </p:extLst>
          </p:nvPr>
        </p:nvGraphicFramePr>
        <p:xfrm>
          <a:off x="3621689" y="2834285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2834285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018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45" y="339798"/>
            <a:ext cx="7335379" cy="1060884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0000FF"/>
                </a:solidFill>
              </a:rPr>
              <a:t>F</a:t>
            </a:r>
            <a:r>
              <a:rPr lang="en-US" sz="4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400" dirty="0"/>
              <a:t>is </a:t>
            </a:r>
            <a:r>
              <a:rPr lang="en-US" sz="4400" dirty="0" smtClean="0"/>
              <a:t>valid, then </a:t>
            </a:r>
            <a:r>
              <a:rPr lang="en-US" sz="4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400" dirty="0" smtClean="0"/>
              <a:t>halts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93" y="1673488"/>
            <a:ext cx="8221854" cy="44515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400" dirty="0" smtClean="0"/>
              <a:t>Conversely, if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valid</a:t>
            </a:r>
            <a:r>
              <a:rPr lang="en-US" sz="540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then it is </a:t>
            </a:r>
            <a:r>
              <a:rPr lang="en-US" sz="5400" dirty="0" smtClean="0">
                <a:solidFill>
                  <a:srgbClr val="008000"/>
                </a:solidFill>
              </a:rPr>
              <a:t>true </a:t>
            </a:r>
            <a:r>
              <a:rPr lang="en-US" sz="5400" dirty="0" smtClean="0"/>
              <a:t>when the 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domain is     and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5400" dirty="0" smtClean="0"/>
              <a:t>truly</a:t>
            </a:r>
          </a:p>
          <a:p>
            <a:pPr>
              <a:lnSpc>
                <a:spcPct val="80000"/>
              </a:lnSpc>
            </a:pPr>
            <a:r>
              <a:rPr lang="en-US" sz="5400" dirty="0" smtClean="0">
                <a:solidFill>
                  <a:srgbClr val="E416DE"/>
                </a:solidFill>
              </a:rPr>
              <a:t>means</a:t>
            </a:r>
            <a:r>
              <a:rPr lang="en-US" sz="5400" dirty="0" smtClean="0"/>
              <a:t> that</a:t>
            </a:r>
            <a:r>
              <a:rPr lang="en-US" sz="54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p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halts</a:t>
            </a:r>
            <a:r>
              <a:rPr lang="en-US" sz="5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5400" dirty="0" smtClean="0"/>
              <a:t>So </a:t>
            </a:r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dirty="0"/>
              <a:t> </a:t>
            </a:r>
            <a:r>
              <a:rPr lang="en-US" sz="5400" dirty="0" smtClean="0"/>
              <a:t>must truly halt.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92487"/>
              </p:ext>
            </p:extLst>
          </p:nvPr>
        </p:nvGraphicFramePr>
        <p:xfrm>
          <a:off x="3621689" y="2822303"/>
          <a:ext cx="946078" cy="94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689" y="2822303"/>
                        <a:ext cx="946078" cy="94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1212" y="5365287"/>
            <a:ext cx="2920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9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56421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78519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2799" y="2197816"/>
            <a:ext cx="6156776" cy="1826497"/>
            <a:chOff x="602799" y="2197816"/>
            <a:chExt cx="6156776" cy="182649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784714"/>
                </p:ext>
              </p:extLst>
            </p:nvPr>
          </p:nvGraphicFramePr>
          <p:xfrm>
            <a:off x="2482850" y="2268538"/>
            <a:ext cx="4276725" cy="175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5" imgW="1206500" imgH="457200" progId="Equation.DSMT4">
                    <p:embed/>
                  </p:oleObj>
                </mc:Choice>
                <mc:Fallback>
                  <p:oleObj name="Equation" r:id="rId5" imgW="12065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2850" y="2268538"/>
                          <a:ext cx="4276725" cy="175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141786"/>
                </p:ext>
              </p:extLst>
            </p:nvPr>
          </p:nvGraphicFramePr>
          <p:xfrm>
            <a:off x="602799" y="2197816"/>
            <a:ext cx="1771127" cy="940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7" imgW="406400" imgH="215900" progId="Equation.DSMT4">
                    <p:embed/>
                  </p:oleObj>
                </mc:Choice>
                <mc:Fallback>
                  <p:oleObj name="Equation" r:id="rId7" imgW="406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2799" y="2197816"/>
                          <a:ext cx="1771127" cy="9409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62697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35845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57875"/>
              </p:ext>
            </p:extLst>
          </p:nvPr>
        </p:nvGraphicFramePr>
        <p:xfrm>
          <a:off x="2482850" y="2268538"/>
          <a:ext cx="42767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1206500" imgH="457200" progId="Equation.DSMT4">
                  <p:embed/>
                </p:oleObj>
              </mc:Choice>
              <mc:Fallback>
                <p:oleObj name="Equation" r:id="rId5" imgW="1206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0" y="2268538"/>
                        <a:ext cx="4276725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9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03070"/>
              </p:ext>
            </p:extLst>
          </p:nvPr>
        </p:nvGraphicFramePr>
        <p:xfrm>
          <a:off x="4178300" y="34798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3" imgW="139700" imgH="215900" progId="Equation.DSMT4">
                  <p:embed/>
                </p:oleObj>
              </mc:Choice>
              <mc:Fallback>
                <p:oleObj name="Equation" r:id="rId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34798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36134"/>
              </p:ext>
            </p:extLst>
          </p:nvPr>
        </p:nvGraphicFramePr>
        <p:xfrm>
          <a:off x="701675" y="2316163"/>
          <a:ext cx="77438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5" imgW="2184400" imgH="228600" progId="Equation.DSMT4">
                  <p:embed/>
                </p:oleObj>
              </mc:Choice>
              <mc:Fallback>
                <p:oleObj name="Equation" r:id="rId5" imgW="218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675" y="2316163"/>
                        <a:ext cx="7743825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01825"/>
              </p:ext>
            </p:extLst>
          </p:nvPr>
        </p:nvGraphicFramePr>
        <p:xfrm>
          <a:off x="1793875" y="4822825"/>
          <a:ext cx="55991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7" imgW="1206500" imgH="215900" progId="Equation.DSMT4">
                  <p:embed/>
                </p:oleObj>
              </mc:Choice>
              <mc:Fallback>
                <p:oleObj name="Equation" r:id="rId7" imgW="1206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75" y="4822825"/>
                        <a:ext cx="5599113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281223" cy="1034981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is a </a:t>
            </a:r>
            <a:r>
              <a:rPr lang="en-US" sz="4400" dirty="0" smtClean="0">
                <a:solidFill>
                  <a:srgbClr val="E416DE"/>
                </a:solidFill>
                <a:latin typeface="Comic Sans MS"/>
                <a:cs typeface="Comic Sans MS"/>
              </a:rPr>
              <a:t>one-to-one</a:t>
            </a:r>
            <a:r>
              <a:rPr lang="en-US" sz="4400" dirty="0" smtClean="0">
                <a:latin typeface="Comic Sans MS"/>
                <a:cs typeface="Comic Sans MS"/>
              </a:rPr>
              <a:t> function:</a:t>
            </a:r>
          </a:p>
          <a:p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1631" y="3912962"/>
            <a:ext cx="7512832" cy="100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nil</a:t>
            </a:r>
            <a:r>
              <a:rPr lang="en-US" sz="4800" dirty="0" smtClean="0">
                <a:latin typeface="Comic Sans MS"/>
                <a:cs typeface="Comic Sans MS"/>
              </a:rPr>
              <a:t> is not </a:t>
            </a:r>
            <a:r>
              <a:rPr lang="en-US" sz="4800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 </a:t>
            </a:r>
            <a:r>
              <a:rPr lang="en-US" sz="4800" dirty="0" smtClean="0">
                <a:latin typeface="Comic Sans MS"/>
                <a:cs typeface="Comic Sans MS"/>
              </a:rPr>
              <a:t>of anything:</a:t>
            </a:r>
          </a:p>
          <a:p>
            <a:endParaRPr lang="en-US" sz="4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69704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3289" y="3863955"/>
            <a:ext cx="8474872" cy="819674"/>
            <a:chOff x="235469" y="3863955"/>
            <a:chExt cx="8474872" cy="819674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30567"/>
                </p:ext>
              </p:extLst>
            </p:nvPr>
          </p:nvGraphicFramePr>
          <p:xfrm>
            <a:off x="5638254" y="4275102"/>
            <a:ext cx="139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Equation" r:id="rId3" imgW="139700" imgH="215900" progId="Equation.DSMT4">
                    <p:embed/>
                  </p:oleObj>
                </mc:Choice>
                <mc:Fallback>
                  <p:oleObj name="Equation" r:id="rId3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38254" y="4275102"/>
                          <a:ext cx="1397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Oval 75"/>
            <p:cNvSpPr/>
            <p:nvPr/>
          </p:nvSpPr>
          <p:spPr>
            <a:xfrm>
              <a:off x="235469" y="387965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8701" y="3920342"/>
              <a:ext cx="41289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Arial Unicode MS"/>
                  <a:cs typeface="Arial Unicode MS"/>
                </a:rPr>
                <a:t>0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06992" y="3865868"/>
              <a:ext cx="1826006" cy="807803"/>
              <a:chOff x="1543041" y="2514579"/>
              <a:chExt cx="1826006" cy="80780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stCxn id="76" idx="6"/>
                <a:endCxn id="7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768569" y="2860717"/>
                <a:ext cx="471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+1</a:t>
                </a:r>
                <a:endParaRPr lang="en-US" dirty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56723" y="3863955"/>
              <a:ext cx="1826006" cy="807803"/>
              <a:chOff x="4864595" y="3296099"/>
              <a:chExt cx="1826006" cy="8078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>
                <a:endCxn id="7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696529" y="3875826"/>
              <a:ext cx="1826006" cy="807803"/>
              <a:chOff x="1543041" y="2514579"/>
              <a:chExt cx="1826006" cy="80780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73609" y="286071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546260" y="3873913"/>
              <a:ext cx="1826006" cy="807803"/>
              <a:chOff x="4864595" y="3296099"/>
              <a:chExt cx="1826006" cy="8078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4995163" y="3642237"/>
                <a:ext cx="5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 +</a:t>
                </a:r>
                <a:r>
                  <a:rPr lang="en-US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</a:p>
            </p:txBody>
          </p:sp>
        </p:grpSp>
        <p:cxnSp>
          <p:nvCxnSpPr>
            <p:cNvPr id="57" name="Straight Arrow Connector 56"/>
            <p:cNvCxnSpPr>
              <a:stCxn id="60" idx="6"/>
            </p:cNvCxnSpPr>
            <p:nvPr/>
          </p:nvCxnSpPr>
          <p:spPr>
            <a:xfrm flipV="1">
              <a:off x="8372266" y="4247614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268448" y="3918430"/>
              <a:ext cx="36941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94454" y="3940258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2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4197" y="3973956"/>
              <a:ext cx="43513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70203" y="3960174"/>
              <a:ext cx="441146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4</a:t>
              </a:r>
              <a:endParaRPr lang="en-US" sz="32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198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rgbClr val="E416DE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9339" y="4648858"/>
            <a:ext cx="599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infinite </a:t>
            </a:r>
            <a:r>
              <a:rPr lang="en-US" sz="5400" dirty="0" smtClean="0">
                <a:solidFill>
                  <a:srgbClr val="E416DE"/>
                </a:solidFill>
                <a:latin typeface="Comic Sans MS"/>
                <a:cs typeface="Comic Sans MS"/>
              </a:rPr>
              <a:t>both ways</a:t>
            </a:r>
            <a:endParaRPr lang="en-US" sz="5400" dirty="0">
              <a:solidFill>
                <a:srgbClr val="E416DE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237872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Logic of Counting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9801" y="1434017"/>
            <a:ext cx="8009445" cy="1046852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possible models now look like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44199" y="2500796"/>
            <a:ext cx="8474872" cy="819674"/>
            <a:chOff x="344199" y="2500796"/>
            <a:chExt cx="8474872" cy="819674"/>
          </a:xfrm>
        </p:grpSpPr>
        <p:grpSp>
          <p:nvGrpSpPr>
            <p:cNvPr id="50" name="Group 49"/>
            <p:cNvGrpSpPr/>
            <p:nvPr/>
          </p:nvGrpSpPr>
          <p:grpSpPr>
            <a:xfrm>
              <a:off x="344199" y="2500796"/>
              <a:ext cx="4447260" cy="809716"/>
              <a:chOff x="771518" y="2512666"/>
              <a:chExt cx="4447260" cy="80971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71518" y="2528362"/>
                <a:ext cx="771523" cy="759692"/>
                <a:chOff x="807126" y="2504621"/>
                <a:chExt cx="771523" cy="75969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807126" y="2504621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95398" y="2545312"/>
                  <a:ext cx="595235" cy="584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nil</a:t>
                  </a:r>
                  <a:endParaRPr lang="en-US" sz="32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543041" y="2512666"/>
                <a:ext cx="3675737" cy="809716"/>
                <a:chOff x="1543041" y="2512666"/>
                <a:chExt cx="3675737" cy="809716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543041" y="2514579"/>
                  <a:ext cx="1826006" cy="807803"/>
                  <a:chOff x="1543041" y="2514579"/>
                  <a:chExt cx="1826006" cy="80780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597524" y="251457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>
                    <a:stCxn id="3" idx="6"/>
                    <a:endCxn id="14" idx="2"/>
                  </p:cNvCxnSpPr>
                  <p:nvPr/>
                </p:nvCxnSpPr>
                <p:spPr>
                  <a:xfrm flipV="1">
                    <a:off x="1543041" y="289442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3609" y="286071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92772" y="2512666"/>
                  <a:ext cx="1826006" cy="807803"/>
                  <a:chOff x="4864595" y="3296099"/>
                  <a:chExt cx="1826006" cy="80780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919078" y="3296099"/>
                    <a:ext cx="771523" cy="759692"/>
                  </a:xfrm>
                  <a:prstGeom prst="ellipse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/>
                  <p:cNvCxnSpPr>
                    <a:endCxn id="31" idx="2"/>
                  </p:cNvCxnSpPr>
                  <p:nvPr/>
                </p:nvCxnSpPr>
                <p:spPr>
                  <a:xfrm flipV="1">
                    <a:off x="4864595" y="3675945"/>
                    <a:ext cx="1054483" cy="13783"/>
                  </a:xfrm>
                  <a:prstGeom prst="straightConnector1">
                    <a:avLst/>
                  </a:prstGeom>
                  <a:ln>
                    <a:solidFill>
                      <a:schemeClr val="tx2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995163" y="3642237"/>
                    <a:ext cx="77457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8000"/>
                        </a:solidFill>
                        <a:latin typeface="Arial Unicode MS"/>
                        <a:cs typeface="Arial Unicode MS"/>
                      </a:rPr>
                      <a:t>next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1" name="Group 40"/>
            <p:cNvGrpSpPr/>
            <p:nvPr/>
          </p:nvGrpSpPr>
          <p:grpSpPr>
            <a:xfrm>
              <a:off x="4805259" y="2510754"/>
              <a:ext cx="3675737" cy="809716"/>
              <a:chOff x="1543041" y="2512666"/>
              <a:chExt cx="3675737" cy="80971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>
                  <a:endCxn id="47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>
                  <a:endCxn id="44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  <p:cxnSp>
          <p:nvCxnSpPr>
            <p:cNvPr id="52" name="Straight Arrow Connector 51"/>
            <p:cNvCxnSpPr>
              <a:stCxn id="44" idx="6"/>
            </p:cNvCxnSpPr>
            <p:nvPr/>
          </p:nvCxnSpPr>
          <p:spPr>
            <a:xfrm flipV="1">
              <a:off x="8480996" y="2884455"/>
              <a:ext cx="338075" cy="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37250" y="3687483"/>
            <a:ext cx="4447260" cy="809716"/>
            <a:chOff x="771518" y="2512666"/>
            <a:chExt cx="4447260" cy="809716"/>
          </a:xfrm>
        </p:grpSpPr>
        <p:sp>
          <p:nvSpPr>
            <p:cNvPr id="99" name="Oval 98"/>
            <p:cNvSpPr/>
            <p:nvPr/>
          </p:nvSpPr>
          <p:spPr>
            <a:xfrm>
              <a:off x="771518" y="2528362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3041" y="2512666"/>
              <a:ext cx="3675737" cy="809716"/>
              <a:chOff x="1543041" y="2512666"/>
              <a:chExt cx="3675737" cy="80971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543041" y="2514579"/>
                <a:ext cx="1826006" cy="807803"/>
                <a:chOff x="1543041" y="2514579"/>
                <a:chExt cx="1826006" cy="80780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2597524" y="251457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/>
                <p:cNvCxnSpPr>
                  <a:stCxn id="99" idx="6"/>
                  <a:endCxn id="96" idx="2"/>
                </p:cNvCxnSpPr>
                <p:nvPr/>
              </p:nvCxnSpPr>
              <p:spPr>
                <a:xfrm flipV="1">
                  <a:off x="1543041" y="289442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1673609" y="286071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3392772" y="2512666"/>
                <a:ext cx="1826006" cy="807803"/>
                <a:chOff x="4864595" y="3296099"/>
                <a:chExt cx="1826006" cy="807803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5919078" y="3296099"/>
                  <a:ext cx="771523" cy="7596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>
                  <a:endCxn id="93" idx="2"/>
                </p:cNvCxnSpPr>
                <p:nvPr/>
              </p:nvCxnSpPr>
              <p:spPr>
                <a:xfrm flipV="1">
                  <a:off x="4864595" y="3675945"/>
                  <a:ext cx="1054483" cy="13783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4995163" y="3642237"/>
                  <a:ext cx="7745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  <a:latin typeface="Arial Unicode MS"/>
                      <a:cs typeface="Arial Unicode MS"/>
                    </a:rPr>
                    <a:t>next</a:t>
                  </a:r>
                  <a:endParaRPr lang="en-US" dirty="0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4898310" y="3697441"/>
            <a:ext cx="3675737" cy="809716"/>
            <a:chOff x="1543041" y="2512666"/>
            <a:chExt cx="3675737" cy="809716"/>
          </a:xfrm>
        </p:grpSpPr>
        <p:grpSp>
          <p:nvGrpSpPr>
            <p:cNvPr id="67" name="Group 66"/>
            <p:cNvGrpSpPr/>
            <p:nvPr/>
          </p:nvGrpSpPr>
          <p:grpSpPr>
            <a:xfrm>
              <a:off x="1543041" y="2514579"/>
              <a:ext cx="1826006" cy="807803"/>
              <a:chOff x="1543041" y="2514579"/>
              <a:chExt cx="1826006" cy="807803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7524" y="251457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endCxn id="86" idx="2"/>
              </p:cNvCxnSpPr>
              <p:nvPr/>
            </p:nvCxnSpPr>
            <p:spPr>
              <a:xfrm flipV="1">
                <a:off x="1543041" y="289442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1673609" y="286071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392772" y="2512666"/>
              <a:ext cx="1826006" cy="807803"/>
              <a:chOff x="4864595" y="3296099"/>
              <a:chExt cx="1826006" cy="80780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919078" y="3296099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endCxn id="83" idx="2"/>
              </p:cNvCxnSpPr>
              <p:nvPr/>
            </p:nvCxnSpPr>
            <p:spPr>
              <a:xfrm flipV="1">
                <a:off x="4864595" y="3675945"/>
                <a:ext cx="1054483" cy="1378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995163" y="3642237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  <a:latin typeface="Arial Unicode MS"/>
                    <a:cs typeface="Arial Unicode MS"/>
                  </a:rPr>
                  <a:t>next</a:t>
                </a:r>
                <a:endParaRPr lang="en-US" dirty="0"/>
              </a:p>
            </p:txBody>
          </p:sp>
        </p:grpSp>
      </p:grpSp>
      <p:cxnSp>
        <p:nvCxnSpPr>
          <p:cNvPr id="66" name="Straight Arrow Connector 65"/>
          <p:cNvCxnSpPr>
            <a:stCxn id="83" idx="6"/>
          </p:cNvCxnSpPr>
          <p:nvPr/>
        </p:nvCxnSpPr>
        <p:spPr>
          <a:xfrm flipV="1">
            <a:off x="8574047" y="4071142"/>
            <a:ext cx="338075" cy="61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3550" y="4081100"/>
            <a:ext cx="338075" cy="614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37695" y="4625231"/>
            <a:ext cx="3775696" cy="1828010"/>
            <a:chOff x="2437695" y="4625231"/>
            <a:chExt cx="3775696" cy="1828010"/>
          </a:xfrm>
        </p:grpSpPr>
        <p:sp>
          <p:nvSpPr>
            <p:cNvPr id="122" name="Oval 121"/>
            <p:cNvSpPr/>
            <p:nvPr/>
          </p:nvSpPr>
          <p:spPr>
            <a:xfrm>
              <a:off x="3041154" y="4625231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3059" y="5384923"/>
              <a:ext cx="771523" cy="1046489"/>
              <a:chOff x="3043059" y="5384923"/>
              <a:chExt cx="771523" cy="1046489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15" idx="0"/>
                <a:endCxn id="122" idx="4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2437695" y="530373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890885" y="4635188"/>
              <a:ext cx="771523" cy="7596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endCxn id="119" idx="2"/>
            </p:cNvCxnSpPr>
            <p:nvPr/>
          </p:nvCxnSpPr>
          <p:spPr>
            <a:xfrm flipV="1">
              <a:off x="3836402" y="5015034"/>
              <a:ext cx="1054483" cy="13783"/>
            </a:xfrm>
            <a:prstGeom prst="straightConnector1">
              <a:avLst/>
            </a:prstGeom>
            <a:ln>
              <a:solidFill>
                <a:schemeClr val="tx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966970" y="4981326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38820" y="5278082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Arial Unicode MS"/>
                  <a:cs typeface="Arial Unicode MS"/>
                </a:rPr>
                <a:t>next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916542" y="5406752"/>
              <a:ext cx="771523" cy="1046489"/>
              <a:chOff x="3043059" y="5384923"/>
              <a:chExt cx="771523" cy="1046489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043059" y="5671720"/>
                <a:ext cx="771523" cy="7596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26" idx="0"/>
              </p:cNvCxnSpPr>
              <p:nvPr/>
            </p:nvCxnSpPr>
            <p:spPr>
              <a:xfrm flipH="1" flipV="1">
                <a:off x="3426916" y="5384923"/>
                <a:ext cx="1905" cy="286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>
              <a:endCxn id="126" idx="2"/>
            </p:cNvCxnSpPr>
            <p:nvPr/>
          </p:nvCxnSpPr>
          <p:spPr>
            <a:xfrm flipV="1">
              <a:off x="3790842" y="6073395"/>
              <a:ext cx="1125700" cy="1911"/>
            </a:xfrm>
            <a:prstGeom prst="straightConnector1">
              <a:avLst/>
            </a:prstGeom>
            <a:ln>
              <a:solidFill>
                <a:schemeClr val="tx2"/>
              </a:solidFill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3976960" y="609521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 Unicode MS"/>
                <a:cs typeface="Arial Unicode MS"/>
              </a:rPr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833</Words>
  <Application>Microsoft Macintosh PowerPoint</Application>
  <PresentationFormat>On-screen Show (4:3)</PresentationFormat>
  <Paragraphs>194</Paragraphs>
  <Slides>39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1_Custom Design</vt:lpstr>
      <vt:lpstr>Equation</vt:lpstr>
      <vt:lpstr>PowerPoint Presentation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Counting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Logic of Machines</vt:lpstr>
      <vt:lpstr>The Formula Fp</vt:lpstr>
      <vt:lpstr>If p halts, then Fp is valid</vt:lpstr>
      <vt:lpstr>If p halts, then Fp is valid</vt:lpstr>
      <vt:lpstr>If p halts, then Fp is valid</vt:lpstr>
      <vt:lpstr>If p halts, then Fp is valid</vt:lpstr>
      <vt:lpstr>If Fp is valid, then p halts </vt:lpstr>
      <vt:lpstr>If Fp is valid, then p halts </vt:lpstr>
      <vt:lpstr>If Fp is valid, then p halts 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580</cp:revision>
  <cp:lastPrinted>2016-02-14T07:20:14Z</cp:lastPrinted>
  <dcterms:created xsi:type="dcterms:W3CDTF">2011-02-11T16:24:00Z</dcterms:created>
  <dcterms:modified xsi:type="dcterms:W3CDTF">2017-09-19T13:14:20Z</dcterms:modified>
</cp:coreProperties>
</file>