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5.xml" ContentType="application/vnd.openxmlformats-officedocument.presentationml.notesSlide+xml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7.bin" ContentType="application/vnd.openxmlformats-officedocument.oleObject"/>
  <Override PartName="/ppt/notesSlides/notesSlide9.xml" ContentType="application/vnd.openxmlformats-officedocument.presentationml.notesSlide+xml"/>
  <Override PartName="/ppt/embeddings/oleObject8.bin" ContentType="application/vnd.openxmlformats-officedocument.oleObject"/>
  <Override PartName="/ppt/notesSlides/notesSlide10.xml" ContentType="application/vnd.openxmlformats-officedocument.presentationml.notesSlide+xml"/>
  <Override PartName="/ppt/embeddings/oleObject9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4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14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15.bin" ContentType="application/vnd.openxmlformats-officedocument.oleObject"/>
  <Override PartName="/ppt/notesSlides/notesSlide19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20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31.xml" ContentType="application/vnd.openxmlformats-officedocument.presentationml.notesSlide+xml"/>
  <Override PartName="/ppt/embeddings/oleObject22.bin" ContentType="application/vnd.openxmlformats-officedocument.oleObject"/>
  <Override PartName="/ppt/notesSlides/notesSlide32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33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34.xml" ContentType="application/vnd.openxmlformats-officedocument.presentationml.notesSlide+xml"/>
  <Override PartName="/ppt/embeddings/oleObject2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306" r:id="rId2"/>
    <p:sldId id="417" r:id="rId3"/>
    <p:sldId id="406" r:id="rId4"/>
    <p:sldId id="410" r:id="rId5"/>
    <p:sldId id="365" r:id="rId6"/>
    <p:sldId id="418" r:id="rId7"/>
    <p:sldId id="408" r:id="rId8"/>
    <p:sldId id="419" r:id="rId9"/>
    <p:sldId id="440" r:id="rId10"/>
    <p:sldId id="420" r:id="rId11"/>
    <p:sldId id="407" r:id="rId12"/>
    <p:sldId id="409" r:id="rId13"/>
    <p:sldId id="404" r:id="rId14"/>
    <p:sldId id="421" r:id="rId15"/>
    <p:sldId id="422" r:id="rId16"/>
    <p:sldId id="423" r:id="rId17"/>
    <p:sldId id="411" r:id="rId18"/>
    <p:sldId id="386" r:id="rId19"/>
    <p:sldId id="388" r:id="rId20"/>
    <p:sldId id="412" r:id="rId21"/>
    <p:sldId id="300" r:id="rId22"/>
    <p:sldId id="416" r:id="rId23"/>
    <p:sldId id="425" r:id="rId24"/>
    <p:sldId id="426" r:id="rId25"/>
    <p:sldId id="427" r:id="rId26"/>
    <p:sldId id="428" r:id="rId27"/>
    <p:sldId id="429" r:id="rId28"/>
    <p:sldId id="393" r:id="rId29"/>
    <p:sldId id="430" r:id="rId30"/>
    <p:sldId id="441" r:id="rId31"/>
    <p:sldId id="431" r:id="rId32"/>
    <p:sldId id="432" r:id="rId33"/>
    <p:sldId id="436" r:id="rId34"/>
    <p:sldId id="434" r:id="rId35"/>
    <p:sldId id="437" r:id="rId36"/>
    <p:sldId id="438" r:id="rId37"/>
    <p:sldId id="439" r:id="rId38"/>
  </p:sldIdLst>
  <p:sldSz cx="9144000" cy="6858000" type="screen4x3"/>
  <p:notesSz cx="9601200" cy="7315200"/>
  <p:custDataLst>
    <p:tags r:id="rId42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E8E33"/>
    <a:srgbClr val="247643"/>
    <a:srgbClr val="FF33CC"/>
    <a:srgbClr val="24AC3E"/>
    <a:srgbClr val="1B7F3C"/>
    <a:srgbClr val="00A200"/>
    <a:srgbClr val="CC0099"/>
    <a:srgbClr val="A50021"/>
    <a:srgbClr val="EE0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81" autoAdjust="0"/>
    <p:restoredTop sz="99832" autoAdjust="0"/>
  </p:normalViewPr>
  <p:slideViewPr>
    <p:cSldViewPr snapToGrid="0" showGuides="1">
      <p:cViewPr varScale="1">
        <p:scale>
          <a:sx n="124" d="100"/>
          <a:sy n="124" d="100"/>
        </p:scale>
        <p:origin x="-224" y="-112"/>
      </p:cViewPr>
      <p:guideLst>
        <p:guide orient="horz" pos="2191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66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tags" Target="tags/tag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1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4D722A-3D16-4D5E-8BF0-A04FE35E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36780C-D2CC-4707-BDEA-F7C72E5CF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DE255-436F-4D05-9F9F-E12A91E9784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DE255-436F-4D05-9F9F-E12A91E9784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AE3DA-2526-44A5-9FC8-D7F23C7033C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AE3DA-2526-44A5-9FC8-D7F23C7033C8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23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24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25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26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27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28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0264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318" y="1223318"/>
            <a:ext cx="8254313" cy="3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6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5306" y="6546273"/>
            <a:ext cx="3381694" cy="311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3,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4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11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13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4.bin"/><Relationship Id="rId7" Type="http://schemas.openxmlformats.org/officeDocument/2006/relationships/oleObject" Target="../embeddings/oleObject5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7DC7BFF-89A2-4DCB-9AA1-7530640AAA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996" y="1327790"/>
            <a:ext cx="7608833" cy="4300846"/>
          </a:xfrm>
        </p:spPr>
        <p:txBody>
          <a:bodyPr/>
          <a:lstStyle/>
          <a:p>
            <a:pPr eaLnBrk="1" hangingPunct="1"/>
            <a:r>
              <a:rPr lang="en-US" sz="6600" dirty="0" smtClean="0"/>
              <a:t>Monty Hall</a:t>
            </a:r>
            <a:br>
              <a:rPr lang="en-US" sz="6600" dirty="0" smtClean="0"/>
            </a:br>
            <a:r>
              <a:rPr lang="en-US" sz="6600" dirty="0" smtClean="0"/>
              <a:t>Conditional</a:t>
            </a:r>
            <a:br>
              <a:rPr lang="en-US" sz="6600" dirty="0" smtClean="0"/>
            </a:br>
            <a:r>
              <a:rPr lang="en-US" sz="6600" dirty="0" smtClean="0"/>
              <a:t>Probability </a:t>
            </a:r>
            <a:br>
              <a:rPr lang="en-US" sz="6600" dirty="0" smtClean="0"/>
            </a:br>
            <a:endParaRPr lang="en-US" sz="6600" dirty="0" smtClean="0">
              <a:solidFill>
                <a:srgbClr val="660066"/>
              </a:solidFill>
            </a:endParaRP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01429" y="5430762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029" y="1881953"/>
            <a:ext cx="8677009" cy="129789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err="1" smtClean="0"/>
              <a:t>Pr</a:t>
            </a:r>
            <a:r>
              <a:rPr lang="en-US" sz="4800" dirty="0" smtClean="0"/>
              <a:t>[ </a:t>
            </a:r>
            <a:r>
              <a:rPr lang="en-US" sz="4800" dirty="0" smtClean="0">
                <a:solidFill>
                  <a:srgbClr val="0000FF"/>
                </a:solidFill>
              </a:rPr>
              <a:t>prize at 1</a:t>
            </a:r>
            <a:r>
              <a:rPr lang="en-US" sz="4800" dirty="0" smtClean="0"/>
              <a:t> </a:t>
            </a:r>
            <a:r>
              <a:rPr lang="en-US" sz="4800" b="1" dirty="0" smtClean="0"/>
              <a:t>| </a:t>
            </a:r>
            <a:r>
              <a:rPr lang="en-US" sz="4800" dirty="0" smtClean="0"/>
              <a:t>Carol opens 2]</a:t>
            </a:r>
            <a:r>
              <a:rPr lang="en-US" dirty="0" smtClean="0"/>
              <a:t> </a:t>
            </a:r>
            <a:endParaRPr lang="en-US" sz="4400" dirty="0" smtClean="0"/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5437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99668625-B7B6-4F60-B5FE-C3515303658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4732831" y="3617098"/>
            <a:ext cx="3885987" cy="10233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247643"/>
                </a:solidFill>
                <a:latin typeface="Comic Sans MS" pitchFamily="66" charset="0"/>
              </a:rPr>
              <a:t>Likewise!</a:t>
            </a:r>
            <a:endParaRPr lang="en-US" sz="6600" dirty="0">
              <a:solidFill>
                <a:srgbClr val="247643"/>
              </a:solidFill>
              <a:latin typeface="Comic Sans MS" pitchFamily="66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822837"/>
              </p:ext>
            </p:extLst>
          </p:nvPr>
        </p:nvGraphicFramePr>
        <p:xfrm>
          <a:off x="2944536" y="2773682"/>
          <a:ext cx="1625877" cy="2615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18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44536" y="2773682"/>
                        <a:ext cx="1625877" cy="26155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3516195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FCF15E04-3298-48B5-AD07-D0187196EF1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76200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err="1" smtClean="0"/>
              <a:t>Pr</a:t>
            </a:r>
            <a:r>
              <a:rPr lang="en-US" sz="4000" dirty="0" smtClean="0"/>
              <a:t>[ prize at 1 </a:t>
            </a:r>
            <a:r>
              <a:rPr lang="en-US" sz="4000" b="1" dirty="0" smtClean="0"/>
              <a:t>| </a:t>
            </a:r>
            <a:r>
              <a:rPr lang="en-US" sz="4000" dirty="0" smtClean="0"/>
              <a:t>Carol opens 2]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    </a:t>
            </a:r>
            <a:r>
              <a:rPr lang="en-US" sz="2400" dirty="0" smtClean="0"/>
              <a:t>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239000" y="1371600"/>
            <a:ext cx="17446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66" charset="0"/>
              </a:rPr>
              <a:t>=</a:t>
            </a:r>
            <a:r>
              <a:rPr lang="en-US" sz="3600" b="1">
                <a:solidFill>
                  <a:schemeClr val="accent2"/>
                </a:solidFill>
                <a:latin typeface="Comic Sans MS" pitchFamily="66" charset="0"/>
              </a:rPr>
              <a:t> 1/2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16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                      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mic Sans MS" pitchFamily="66" charset="0"/>
              </a:rPr>
              <a:t> [Carol opens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{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1,1,2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1,3,2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</a:t>
            </a:r>
            <a:endParaRPr lang="en-US" sz="4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 (3,3,2)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(3,1,2)</a:t>
            </a: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  <p:sp>
        <p:nvSpPr>
          <p:cNvPr id="26630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7399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FCF15E04-3298-48B5-AD07-D0187196EF1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76200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err="1" smtClean="0"/>
              <a:t>Pr</a:t>
            </a:r>
            <a:r>
              <a:rPr lang="en-US" sz="4000" dirty="0" smtClean="0"/>
              <a:t>[ prize at 1 </a:t>
            </a:r>
            <a:r>
              <a:rPr lang="en-US" sz="4000" b="1" dirty="0" smtClean="0"/>
              <a:t>| </a:t>
            </a:r>
            <a:r>
              <a:rPr lang="en-US" sz="4000" dirty="0" smtClean="0"/>
              <a:t>Carol opens 2]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    </a:t>
            </a:r>
            <a:r>
              <a:rPr lang="en-US" sz="2400" dirty="0" smtClean="0"/>
              <a:t>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239000" y="1371600"/>
            <a:ext cx="17446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66" charset="0"/>
              </a:rPr>
              <a:t>=</a:t>
            </a:r>
            <a:r>
              <a:rPr lang="en-US" sz="3600" b="1">
                <a:solidFill>
                  <a:schemeClr val="accent2"/>
                </a:solidFill>
                <a:latin typeface="Comic Sans MS" pitchFamily="66" charset="0"/>
              </a:rPr>
              <a:t> 1/2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16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                      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mic Sans MS" pitchFamily="66" charset="0"/>
              </a:rPr>
              <a:t> [Carol opens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{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1,1,2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1,3,2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</a:t>
            </a:r>
            <a:endParaRPr lang="en-US" sz="4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 (3,3,2)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(3,1,2)</a:t>
            </a: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  <p:sp>
        <p:nvSpPr>
          <p:cNvPr id="26630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1047965" y="1315094"/>
            <a:ext cx="2449710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kern="0" dirty="0" smtClean="0">
                <a:solidFill>
                  <a:srgbClr val="0000FF"/>
                </a:solidFill>
                <a:latin typeface="Comic Sans MS"/>
              </a:rPr>
              <a:t>prize at 1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2814144" y="3892154"/>
            <a:ext cx="3751348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(1,1,2), (1,3,2)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69743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5696" y="3478213"/>
            <a:ext cx="2302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384190" y="463533"/>
            <a:ext cx="419707" cy="4453978"/>
            <a:chOff x="7087550" y="463533"/>
            <a:chExt cx="419707" cy="4453978"/>
          </a:xfrm>
        </p:grpSpPr>
        <p:sp>
          <p:nvSpPr>
            <p:cNvPr id="124" name="TextBox 123"/>
            <p:cNvSpPr txBox="1"/>
            <p:nvPr/>
          </p:nvSpPr>
          <p:spPr>
            <a:xfrm>
              <a:off x="7096821" y="463533"/>
              <a:ext cx="3970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FF"/>
                  </a:solidFill>
                  <a:latin typeface="+mj-lt"/>
                </a:rPr>
                <a:t>]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087550" y="931136"/>
              <a:ext cx="419707" cy="3986375"/>
              <a:chOff x="7087550" y="931136"/>
              <a:chExt cx="419707" cy="398637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7087550" y="2336214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100897" y="4148070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7110168" y="931136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6340519" y="422230"/>
            <a:ext cx="2666353" cy="5996762"/>
            <a:chOff x="6340519" y="517000"/>
            <a:chExt cx="2666353" cy="5996762"/>
          </a:xfrm>
        </p:grpSpPr>
        <p:sp>
          <p:nvSpPr>
            <p:cNvPr id="128" name="TextBox 127"/>
            <p:cNvSpPr txBox="1"/>
            <p:nvPr/>
          </p:nvSpPr>
          <p:spPr>
            <a:xfrm>
              <a:off x="7671375" y="2073502"/>
              <a:ext cx="133549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goat</a:t>
              </a:r>
            </a:p>
            <a:p>
              <a:r>
                <a:rPr lang="en-US" sz="4400" dirty="0" smtClean="0">
                  <a:latin typeface="+mj-lt"/>
                </a:rPr>
                <a:t>at 2</a:t>
              </a:r>
            </a:p>
          </p:txBody>
        </p:sp>
        <p:graphicFrame>
          <p:nvGraphicFramePr>
            <p:cNvPr id="130" name="Object 1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9249823"/>
                </p:ext>
              </p:extLst>
            </p:nvPr>
          </p:nvGraphicFramePr>
          <p:xfrm>
            <a:off x="6340519" y="517000"/>
            <a:ext cx="1290561" cy="2164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364" name="Equation" r:id="rId4" imgW="177800" imgH="533400" progId="Equation.DSMT4">
                    <p:embed/>
                  </p:oleObj>
                </mc:Choice>
                <mc:Fallback>
                  <p:oleObj name="Equation" r:id="rId4" imgW="177800" imgH="533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340519" y="517000"/>
                          <a:ext cx="1290561" cy="21643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" name="Object 1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3158326"/>
                </p:ext>
              </p:extLst>
            </p:nvPr>
          </p:nvGraphicFramePr>
          <p:xfrm>
            <a:off x="6416934" y="4349435"/>
            <a:ext cx="1290561" cy="2164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365" name="Equation" r:id="rId6" imgW="177800" imgH="533400" progId="Equation.DSMT4">
                    <p:embed/>
                  </p:oleObj>
                </mc:Choice>
                <mc:Fallback>
                  <p:oleObj name="Equation" r:id="rId6" imgW="177800" imgH="533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416934" y="4349435"/>
                          <a:ext cx="1290561" cy="21643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0158687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1" grpId="0"/>
      <p:bldP spid="134" grpId="0"/>
      <p:bldP spid="135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5696" y="3478213"/>
            <a:ext cx="2302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384190" y="463533"/>
            <a:ext cx="419707" cy="4453978"/>
            <a:chOff x="7087550" y="463533"/>
            <a:chExt cx="419707" cy="4453978"/>
          </a:xfrm>
        </p:grpSpPr>
        <p:sp>
          <p:nvSpPr>
            <p:cNvPr id="124" name="TextBox 123"/>
            <p:cNvSpPr txBox="1"/>
            <p:nvPr/>
          </p:nvSpPr>
          <p:spPr>
            <a:xfrm>
              <a:off x="7096821" y="463533"/>
              <a:ext cx="3970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FF"/>
                  </a:solidFill>
                  <a:latin typeface="+mj-lt"/>
                </a:rPr>
                <a:t>]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087550" y="931136"/>
              <a:ext cx="419707" cy="3986375"/>
              <a:chOff x="7087550" y="931136"/>
              <a:chExt cx="419707" cy="398637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7087550" y="2336214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100897" y="4148070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7110168" y="931136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6340519" y="469615"/>
            <a:ext cx="2666354" cy="5987285"/>
            <a:chOff x="6340519" y="469615"/>
            <a:chExt cx="2666354" cy="5987285"/>
          </a:xfrm>
        </p:grpSpPr>
        <p:sp>
          <p:nvSpPr>
            <p:cNvPr id="128" name="TextBox 127"/>
            <p:cNvSpPr txBox="1"/>
            <p:nvPr/>
          </p:nvSpPr>
          <p:spPr>
            <a:xfrm>
              <a:off x="7671376" y="1984278"/>
              <a:ext cx="133549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goat</a:t>
              </a:r>
            </a:p>
            <a:p>
              <a:r>
                <a:rPr lang="en-US" sz="4400" dirty="0" smtClean="0">
                  <a:latin typeface="+mj-lt"/>
                </a:rPr>
                <a:t>at 2</a:t>
              </a:r>
            </a:p>
          </p:txBody>
        </p:sp>
        <p:graphicFrame>
          <p:nvGraphicFramePr>
            <p:cNvPr id="130" name="Object 1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9883747"/>
                </p:ext>
              </p:extLst>
            </p:nvPr>
          </p:nvGraphicFramePr>
          <p:xfrm>
            <a:off x="6340519" y="469615"/>
            <a:ext cx="1290561" cy="2164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379" name="Equation" r:id="rId4" imgW="177800" imgH="533400" progId="Equation.DSMT4">
                    <p:embed/>
                  </p:oleObj>
                </mc:Choice>
                <mc:Fallback>
                  <p:oleObj name="Equation" r:id="rId4" imgW="177800" imgH="533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340519" y="469615"/>
                          <a:ext cx="1290561" cy="21643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" name="Object 1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954712"/>
                </p:ext>
              </p:extLst>
            </p:nvPr>
          </p:nvGraphicFramePr>
          <p:xfrm>
            <a:off x="6416934" y="4292573"/>
            <a:ext cx="1290561" cy="2164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380" name="Equation" r:id="rId6" imgW="177800" imgH="533400" progId="Equation.DSMT4">
                    <p:embed/>
                  </p:oleObj>
                </mc:Choice>
                <mc:Fallback>
                  <p:oleObj name="Equation" r:id="rId6" imgW="177800" imgH="533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416934" y="4292573"/>
                          <a:ext cx="1290561" cy="21643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TextBox 4"/>
          <p:cNvSpPr txBox="1"/>
          <p:nvPr/>
        </p:nvSpPr>
        <p:spPr>
          <a:xfrm>
            <a:off x="7055514" y="3012977"/>
            <a:ext cx="553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+mj-lt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2943753701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5696" y="3478213"/>
            <a:ext cx="2302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5514" y="3012977"/>
            <a:ext cx="553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+mj-lt"/>
              </a:rPr>
              <a:t>&amp;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671375" y="1988209"/>
            <a:ext cx="13354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goat</a:t>
            </a:r>
          </a:p>
          <a:p>
            <a:r>
              <a:rPr lang="en-US" sz="4400" dirty="0" smtClean="0">
                <a:latin typeface="+mj-lt"/>
              </a:rPr>
              <a:t>at 2</a:t>
            </a:r>
          </a:p>
        </p:txBody>
      </p:sp>
    </p:spTree>
    <p:extLst>
      <p:ext uri="{BB962C8B-B14F-4D97-AF65-F5344CB8AC3E}">
        <p14:creationId xmlns:p14="http://schemas.microsoft.com/office/powerpoint/2010/main" val="3002806975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5437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99668625-B7B6-4F60-B5FE-C3515303658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5261221" y="3617098"/>
            <a:ext cx="2277937" cy="10233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247643"/>
                </a:solidFill>
                <a:latin typeface="Comic Sans MS" pitchFamily="66" charset="0"/>
              </a:rPr>
              <a:t>Also!</a:t>
            </a:r>
            <a:endParaRPr lang="en-US" sz="6600" dirty="0">
              <a:solidFill>
                <a:srgbClr val="247643"/>
              </a:solidFill>
              <a:latin typeface="Comic Sans MS" pitchFamily="66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402356"/>
              </p:ext>
            </p:extLst>
          </p:nvPr>
        </p:nvGraphicFramePr>
        <p:xfrm>
          <a:off x="2944536" y="2541907"/>
          <a:ext cx="1625877" cy="2615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6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44536" y="2541907"/>
                        <a:ext cx="1625877" cy="26155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43001" y="1409146"/>
            <a:ext cx="8463792" cy="1463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>
              <a:lnSpc>
                <a:spcPct val="70000"/>
              </a:lnSpc>
              <a:spcBef>
                <a:spcPct val="20000"/>
              </a:spcBef>
            </a:pPr>
            <a:r>
              <a:rPr lang="en-US" sz="5400" kern="0" dirty="0" err="1" smtClean="0">
                <a:solidFill>
                  <a:srgbClr val="000000"/>
                </a:solidFill>
                <a:latin typeface="Comic Sans MS"/>
              </a:rPr>
              <a:t>Pr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[ </a:t>
            </a:r>
            <a:r>
              <a:rPr lang="en-US" sz="5400" kern="0" dirty="0" smtClean="0">
                <a:solidFill>
                  <a:srgbClr val="0000FF"/>
                </a:solidFill>
                <a:latin typeface="Comic Sans MS"/>
              </a:rPr>
              <a:t>prize at 1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b="1" kern="0" dirty="0" smtClean="0">
                <a:solidFill>
                  <a:srgbClr val="000000"/>
                </a:solidFill>
                <a:latin typeface="Comic Sans MS"/>
              </a:rPr>
              <a:t>| </a:t>
            </a:r>
            <a:r>
              <a:rPr lang="en-US" sz="5400" kern="0" dirty="0" smtClean="0">
                <a:solidFill>
                  <a:srgbClr val="0000FF"/>
                </a:solidFill>
                <a:latin typeface="Comic Sans MS"/>
              </a:rPr>
              <a:t>picked 1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kern="0" dirty="0" smtClean="0">
                <a:solidFill>
                  <a:srgbClr val="CC0099"/>
                </a:solidFill>
                <a:latin typeface="Comic Sans MS"/>
              </a:rPr>
              <a:t>&amp;</a:t>
            </a:r>
          </a:p>
          <a:p>
            <a:pPr marL="342900" lvl="0" indent="-342900" algn="l">
              <a:lnSpc>
                <a:spcPct val="70000"/>
              </a:lnSpc>
              <a:spcBef>
                <a:spcPct val="20000"/>
              </a:spcBef>
            </a:pPr>
            <a:r>
              <a:rPr lang="en-US" sz="5400" kern="0" dirty="0" smtClean="0">
                <a:solidFill>
                  <a:srgbClr val="0000FF"/>
                </a:solidFill>
                <a:latin typeface="Comic Sans MS"/>
              </a:rPr>
              <a:t>                        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goat at 2]</a:t>
            </a:r>
            <a:endParaRPr lang="en-US" sz="6600" kern="0" dirty="0">
              <a:solidFill>
                <a:srgbClr val="0000CC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88685561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9295" y="1734445"/>
            <a:ext cx="257173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&amp;</a:t>
            </a:r>
          </a:p>
          <a:p>
            <a:r>
              <a:rPr lang="en-US" sz="4400" dirty="0" smtClean="0">
                <a:latin typeface="+mj-lt"/>
              </a:rPr>
              <a:t>goat at 2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cxnSp>
        <p:nvCxnSpPr>
          <p:cNvPr id="122" name="Straight Connector 121"/>
          <p:cNvCxnSpPr/>
          <p:nvPr/>
        </p:nvCxnSpPr>
        <p:spPr bwMode="auto">
          <a:xfrm flipH="1" flipV="1">
            <a:off x="6172164" y="2279076"/>
            <a:ext cx="735911" cy="949615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688395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remove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930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err="1" smtClean="0"/>
              <a:t>Pr</a:t>
            </a:r>
            <a:r>
              <a:rPr lang="en-US" sz="4800" dirty="0" smtClean="0"/>
              <a:t>[ prize at 1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</a:pPr>
            <a:r>
              <a:rPr lang="en-US" sz="4800" dirty="0" smtClean="0">
                <a:solidFill>
                  <a:srgbClr val="0000FF"/>
                </a:solidFill>
              </a:rPr>
              <a:t>                        </a:t>
            </a:r>
            <a:r>
              <a:rPr lang="en-US" sz="4800" dirty="0" smtClean="0">
                <a:solidFill>
                  <a:srgbClr val="000000"/>
                </a:solidFill>
              </a:rPr>
              <a:t>goat at 2</a:t>
            </a:r>
            <a:r>
              <a:rPr lang="en-US" sz="4800" dirty="0"/>
              <a:t>]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&amp; </a:t>
            </a:r>
            <a:r>
              <a:rPr lang="en-US" sz="4800" dirty="0" smtClean="0"/>
              <a:t>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FF0000"/>
                </a:solidFill>
              </a:rPr>
              <a:t>(1,1,2)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FF0000"/>
                </a:solidFill>
              </a:rPr>
              <a:t>(1,1,3)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247643"/>
                </a:solidFill>
              </a:rPr>
              <a:t>(3,1,2)</a:t>
            </a:r>
            <a:r>
              <a:rPr lang="en-US" sz="5400" dirty="0" smtClean="0"/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475759" y="2332594"/>
            <a:ext cx="2657098" cy="9387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25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30" y="1468979"/>
                        <a:ext cx="1222375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err="1" smtClean="0"/>
              <a:t>Pr</a:t>
            </a:r>
            <a:r>
              <a:rPr lang="en-US" sz="4800" dirty="0" smtClean="0"/>
              <a:t>[ </a:t>
            </a:r>
            <a:r>
              <a:rPr lang="en-US" sz="4800" dirty="0" smtClean="0">
                <a:solidFill>
                  <a:srgbClr val="FF0000"/>
                </a:solidFill>
              </a:rPr>
              <a:t>prize at 1</a:t>
            </a:r>
            <a:r>
              <a:rPr lang="en-US" sz="4800" dirty="0" smtClean="0"/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FF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                    goat at 2]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FF"/>
                </a:solidFill>
              </a:rPr>
              <a:t>picked 1 &amp; </a:t>
            </a:r>
            <a:r>
              <a:rPr lang="en-US" sz="4800" dirty="0" smtClean="0"/>
              <a:t>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FF0000"/>
                </a:solidFill>
              </a:rPr>
              <a:t>(1,1,2)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1B7F3C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(1,1,3)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247643"/>
                </a:solidFill>
              </a:rPr>
              <a:t> (3,1,2)</a:t>
            </a:r>
            <a:r>
              <a:rPr lang="en-US" sz="5400" dirty="0" smtClean="0"/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27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30" y="1468979"/>
                        <a:ext cx="1222375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264270"/>
              </p:ext>
            </p:extLst>
          </p:nvPr>
        </p:nvGraphicFramePr>
        <p:xfrm>
          <a:off x="1057275" y="3384550"/>
          <a:ext cx="4695825" cy="289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28" name="Equation" r:id="rId6" imgW="762000" imgH="469900" progId="Equation.DSMT4">
                  <p:embed/>
                </p:oleObj>
              </mc:Choice>
              <mc:Fallback>
                <p:oleObj name="Equation" r:id="rId6" imgW="762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57275" y="3384550"/>
                        <a:ext cx="4695825" cy="289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7DC7BFF-89A2-4DCB-9AA1-7530640AAA0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996" y="1327790"/>
            <a:ext cx="7608833" cy="4300846"/>
          </a:xfrm>
        </p:spPr>
        <p:txBody>
          <a:bodyPr/>
          <a:lstStyle/>
          <a:p>
            <a:pPr eaLnBrk="1" hangingPunct="1"/>
            <a:r>
              <a:rPr lang="en-US" sz="6600" dirty="0" smtClean="0"/>
              <a:t>Monty Hall</a:t>
            </a:r>
            <a:br>
              <a:rPr lang="en-US" sz="6600" dirty="0" smtClean="0"/>
            </a:br>
            <a:r>
              <a:rPr lang="en-US" sz="6600" dirty="0" smtClean="0"/>
              <a:t>Conditional</a:t>
            </a:r>
            <a:br>
              <a:rPr lang="en-US" sz="6600" dirty="0" smtClean="0"/>
            </a:br>
            <a:r>
              <a:rPr lang="en-US" sz="6600" dirty="0" smtClean="0"/>
              <a:t>Probability </a:t>
            </a:r>
            <a:br>
              <a:rPr lang="en-US" sz="6600" dirty="0" smtClean="0"/>
            </a:br>
            <a:r>
              <a:rPr lang="en-US" sz="6600" dirty="0">
                <a:solidFill>
                  <a:srgbClr val="660066"/>
                </a:solidFill>
              </a:rPr>
              <a:t>often confusing</a:t>
            </a:r>
            <a:endParaRPr lang="en-US" sz="6600" dirty="0" smtClean="0">
              <a:solidFill>
                <a:srgbClr val="660066"/>
              </a:solidFill>
            </a:endParaRP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01429" y="5430762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561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err="1" smtClean="0"/>
              <a:t>Pr</a:t>
            </a:r>
            <a:r>
              <a:rPr lang="en-US" sz="4800" dirty="0" smtClean="0"/>
              <a:t>[ </a:t>
            </a:r>
            <a:r>
              <a:rPr lang="en-US" sz="4800" dirty="0" smtClean="0">
                <a:solidFill>
                  <a:srgbClr val="FF0000"/>
                </a:solidFill>
              </a:rPr>
              <a:t>prize at 1</a:t>
            </a:r>
            <a:r>
              <a:rPr lang="en-US" sz="4800" dirty="0" smtClean="0"/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endParaRPr lang="en-US" sz="4800" dirty="0" smtClean="0"/>
          </a:p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                    goat at 2]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FF"/>
                </a:solidFill>
              </a:rPr>
              <a:t>picked 1 &amp; </a:t>
            </a:r>
            <a:r>
              <a:rPr lang="en-US" sz="4800" dirty="0" smtClean="0"/>
              <a:t>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FF0000"/>
                </a:solidFill>
              </a:rPr>
              <a:t>(1,1,2)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1B7F3C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(1,1,3)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247643"/>
                </a:solidFill>
              </a:rPr>
              <a:t> (3,1,2)</a:t>
            </a:r>
            <a:r>
              <a:rPr lang="en-US" sz="5400" dirty="0" smtClean="0"/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71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30" y="1468979"/>
                        <a:ext cx="1222375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254148"/>
              </p:ext>
            </p:extLst>
          </p:nvPr>
        </p:nvGraphicFramePr>
        <p:xfrm>
          <a:off x="1255713" y="3454400"/>
          <a:ext cx="7197725" cy="288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72" name="Equation" r:id="rId6" imgW="1143000" imgH="457200" progId="Equation.DSMT4">
                  <p:embed/>
                </p:oleObj>
              </mc:Choice>
              <mc:Fallback>
                <p:oleObj name="Equation" r:id="rId6" imgW="1143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5713" y="3454400"/>
                        <a:ext cx="7197725" cy="288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17488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44A5F1B-240B-4E55-8EA4-F0567455291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985" y="1090311"/>
            <a:ext cx="9009669" cy="315896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/>
              <a:t>Seems the contestant may as well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b="1" dirty="0" smtClean="0"/>
              <a:t>stick</a:t>
            </a:r>
            <a:r>
              <a:rPr lang="en-US" sz="4400" dirty="0" smtClean="0"/>
              <a:t>, since the probabili</a:t>
            </a:r>
            <a:r>
              <a:rPr lang="en-US" sz="4800" dirty="0" smtClean="0"/>
              <a:t>ty </a:t>
            </a:r>
            <a:r>
              <a:rPr lang="en-US" sz="4400" dirty="0" smtClean="0"/>
              <a:t>is </a:t>
            </a:r>
            <a:r>
              <a:rPr lang="en-US" sz="4400" dirty="0" smtClean="0">
                <a:solidFill>
                  <a:srgbClr val="0000CC"/>
                </a:solidFill>
              </a:rPr>
              <a:t>1/2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given</a:t>
            </a:r>
            <a:r>
              <a:rPr lang="en-US" sz="4400" dirty="0" smtClean="0">
                <a:solidFill>
                  <a:srgbClr val="A50021"/>
                </a:solidFill>
              </a:rPr>
              <a:t> </a:t>
            </a:r>
            <a:r>
              <a:rPr lang="en-US" sz="4400" dirty="0" smtClean="0">
                <a:solidFill>
                  <a:srgbClr val="660066"/>
                </a:solidFill>
              </a:rPr>
              <a:t>what he knows</a:t>
            </a:r>
            <a:r>
              <a:rPr lang="en-US" sz="4400" dirty="0" smtClean="0"/>
              <a:t> when he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/>
              <a:t>chooses.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1499340" y="37081"/>
            <a:ext cx="6102306" cy="1135764"/>
          </a:xfrm>
        </p:spPr>
        <p:txBody>
          <a:bodyPr/>
          <a:lstStyle/>
          <a:p>
            <a:pPr eaLnBrk="1" hangingPunct="1"/>
            <a:r>
              <a:rPr lang="en-US" sz="4800" dirty="0" smtClean="0"/>
              <a:t>Stick or Switch?</a:t>
            </a:r>
            <a:endParaRPr lang="en-US" sz="4800" b="0" dirty="0" smtClean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701" y="3083796"/>
            <a:ext cx="8287493" cy="3457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latin typeface="Comic Sans MS"/>
                <a:cs typeface="Comic Sans MS"/>
              </a:rPr>
              <a:t>               </a:t>
            </a:r>
            <a:r>
              <a:rPr lang="en-US" sz="4400" dirty="0" smtClean="0">
                <a:solidFill>
                  <a:srgbClr val="FF33CC"/>
                </a:solidFill>
                <a:latin typeface="Comic Sans MS"/>
                <a:cs typeface="Comic Sans MS"/>
              </a:rPr>
              <a:t>Wait!</a:t>
            </a:r>
            <a:r>
              <a:rPr lang="en-US" sz="4400" dirty="0" smtClean="0">
                <a:solidFill>
                  <a:srgbClr val="DA0000"/>
                </a:solidFill>
                <a:latin typeface="Comic Sans MS"/>
                <a:cs typeface="Comic Sans MS"/>
              </a:rPr>
              <a:t> </a:t>
            </a:r>
            <a:r>
              <a:rPr lang="en-US" sz="4400" dirty="0">
                <a:latin typeface="Comic Sans MS"/>
                <a:cs typeface="Comic Sans MS"/>
              </a:rPr>
              <a:t>contestant </a:t>
            </a:r>
            <a:endParaRPr lang="en-US" sz="4400" dirty="0" smtClean="0">
              <a:latin typeface="Comic Sans MS"/>
              <a:cs typeface="Comic Sans MS"/>
            </a:endParaRP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knows more</a:t>
            </a:r>
            <a:r>
              <a:rPr lang="en-US" sz="4800" i="1" dirty="0" smtClean="0">
                <a:solidFill>
                  <a:srgbClr val="CC0099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than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what door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he picked &amp; where a goat</a:t>
            </a:r>
            <a:r>
              <a:rPr lang="en-US" sz="4800" dirty="0" smtClean="0">
                <a:solidFill>
                  <a:srgbClr val="A50021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is,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he knows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  <a:latin typeface="Comic Sans MS"/>
                <a:cs typeface="Comic Sans MS"/>
              </a:rPr>
              <a:t>what door</a:t>
            </a:r>
            <a:r>
              <a:rPr lang="en-US" sz="5400" dirty="0" smtClean="0">
                <a:solidFill>
                  <a:srgbClr val="FF33CC"/>
                </a:solidFill>
                <a:latin typeface="Comic Sans MS"/>
                <a:cs typeface="Comic Sans MS"/>
              </a:rPr>
              <a:t> Carol opened!</a:t>
            </a:r>
            <a:r>
              <a:rPr lang="en-US" sz="5400" dirty="0" smtClean="0">
                <a:latin typeface="Comic Sans MS"/>
                <a:cs typeface="Comic Sans MS"/>
              </a:rPr>
              <a:t>  </a:t>
            </a:r>
            <a:endParaRPr lang="en-US" sz="4800" dirty="0" smtClean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44A5F1B-240B-4E55-8EA4-F0567455291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666" y="1093062"/>
            <a:ext cx="8510468" cy="470378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So until now, we have been </a:t>
            </a:r>
            <a:r>
              <a:rPr lang="en-US" sz="6000" dirty="0" smtClean="0">
                <a:solidFill>
                  <a:srgbClr val="EE040A"/>
                </a:solidFill>
              </a:rPr>
              <a:t>conditioning on the </a:t>
            </a:r>
            <a:r>
              <a:rPr lang="en-US" sz="6000" dirty="0">
                <a:solidFill>
                  <a:srgbClr val="EE040A"/>
                </a:solidFill>
              </a:rPr>
              <a:t>wrong events</a:t>
            </a:r>
            <a:r>
              <a:rPr lang="en-US" sz="6000" dirty="0"/>
              <a:t> </a:t>
            </a:r>
            <a:r>
              <a:rPr lang="en-US" sz="6000" dirty="0" smtClean="0"/>
              <a:t>—a common blunder.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Using the </a:t>
            </a:r>
            <a:r>
              <a:rPr lang="en-US" sz="6000" dirty="0" smtClean="0">
                <a:solidFill>
                  <a:srgbClr val="0000FF"/>
                </a:solidFill>
              </a:rPr>
              <a:t>correct one</a:t>
            </a:r>
            <a:r>
              <a:rPr lang="en-US" sz="6000" dirty="0" smtClean="0"/>
              <a:t>: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99612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5696" y="3478213"/>
            <a:ext cx="2302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384190" y="463533"/>
            <a:ext cx="419707" cy="4453978"/>
            <a:chOff x="7087550" y="463533"/>
            <a:chExt cx="419707" cy="4453978"/>
          </a:xfrm>
        </p:grpSpPr>
        <p:sp>
          <p:nvSpPr>
            <p:cNvPr id="124" name="TextBox 123"/>
            <p:cNvSpPr txBox="1"/>
            <p:nvPr/>
          </p:nvSpPr>
          <p:spPr>
            <a:xfrm>
              <a:off x="7096821" y="463533"/>
              <a:ext cx="3970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FF"/>
                  </a:solidFill>
                  <a:latin typeface="+mj-lt"/>
                </a:rPr>
                <a:t>]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087550" y="931136"/>
              <a:ext cx="419707" cy="3986375"/>
              <a:chOff x="7087550" y="931136"/>
              <a:chExt cx="419707" cy="398637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7087550" y="2336214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100897" y="4148070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7110168" y="931136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983493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5696" y="3478213"/>
            <a:ext cx="2302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384190" y="463533"/>
            <a:ext cx="419707" cy="4453978"/>
            <a:chOff x="7087550" y="463533"/>
            <a:chExt cx="419707" cy="4453978"/>
          </a:xfrm>
        </p:grpSpPr>
        <p:sp>
          <p:nvSpPr>
            <p:cNvPr id="124" name="TextBox 123"/>
            <p:cNvSpPr txBox="1"/>
            <p:nvPr/>
          </p:nvSpPr>
          <p:spPr>
            <a:xfrm>
              <a:off x="7096821" y="463533"/>
              <a:ext cx="3970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FF"/>
                  </a:solidFill>
                  <a:latin typeface="+mj-lt"/>
                </a:rPr>
                <a:t>]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087550" y="931136"/>
              <a:ext cx="419707" cy="3986375"/>
              <a:chOff x="7087550" y="931136"/>
              <a:chExt cx="419707" cy="398637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7087550" y="2336214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100897" y="4148070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7110168" y="931136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</p:grpSp>
      </p:grpSp>
      <p:sp>
        <p:nvSpPr>
          <p:cNvPr id="127" name="TextBox 126"/>
          <p:cNvSpPr txBox="1"/>
          <p:nvPr/>
        </p:nvSpPr>
        <p:spPr>
          <a:xfrm>
            <a:off x="6398266" y="1704815"/>
            <a:ext cx="2745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opened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2</a:t>
            </a:r>
            <a:r>
              <a:rPr lang="en-US" sz="4400" dirty="0" smtClean="0">
                <a:solidFill>
                  <a:srgbClr val="0000CC"/>
                </a:solidFill>
                <a:latin typeface="+mj-lt"/>
              </a:rPr>
              <a:t>   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28704" y="467602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196478" y="1704673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173935" y="4156207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208063" y="5024715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8910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5696" y="3478213"/>
            <a:ext cx="2302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384190" y="463533"/>
            <a:ext cx="419707" cy="4453978"/>
            <a:chOff x="7087550" y="463533"/>
            <a:chExt cx="419707" cy="4453978"/>
          </a:xfrm>
        </p:grpSpPr>
        <p:sp>
          <p:nvSpPr>
            <p:cNvPr id="124" name="TextBox 123"/>
            <p:cNvSpPr txBox="1"/>
            <p:nvPr/>
          </p:nvSpPr>
          <p:spPr>
            <a:xfrm>
              <a:off x="7096821" y="463533"/>
              <a:ext cx="3970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FF"/>
                  </a:solidFill>
                  <a:latin typeface="+mj-lt"/>
                </a:rPr>
                <a:t>]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087550" y="931136"/>
              <a:ext cx="419707" cy="3986375"/>
              <a:chOff x="7087550" y="931136"/>
              <a:chExt cx="419707" cy="398637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7087550" y="2336214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100897" y="4148070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7110168" y="931136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</p:grpSp>
      </p:grpSp>
      <p:sp>
        <p:nvSpPr>
          <p:cNvPr id="127" name="TextBox 126"/>
          <p:cNvSpPr txBox="1"/>
          <p:nvPr/>
        </p:nvSpPr>
        <p:spPr>
          <a:xfrm>
            <a:off x="6398266" y="1704815"/>
            <a:ext cx="2745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opened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2</a:t>
            </a:r>
            <a:r>
              <a:rPr lang="en-US" sz="4400" dirty="0" smtClean="0">
                <a:solidFill>
                  <a:srgbClr val="0000CC"/>
                </a:solidFill>
                <a:latin typeface="+mj-lt"/>
              </a:rPr>
              <a:t>   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28704" y="467602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196478" y="1704673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173935" y="4156207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208063" y="5024715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4620" y="2957353"/>
            <a:ext cx="553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+mj-lt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780738455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5696" y="3478213"/>
            <a:ext cx="2302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393461" y="463533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]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397537" y="4148070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]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398266" y="1704815"/>
            <a:ext cx="2745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opened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2</a:t>
            </a:r>
            <a:r>
              <a:rPr lang="en-US" sz="4400" dirty="0" smtClean="0">
                <a:solidFill>
                  <a:srgbClr val="0000CC"/>
                </a:solidFill>
                <a:latin typeface="+mj-lt"/>
              </a:rPr>
              <a:t>   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28704" y="467602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173935" y="4156207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4620" y="2957353"/>
            <a:ext cx="553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+mj-lt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236778094"/>
      </p:ext>
    </p:extLst>
  </p:cSld>
  <p:clrMapOvr>
    <a:masterClrMapping/>
  </p:clrMapOvr>
  <p:transition xmlns:p14="http://schemas.microsoft.com/office/powerpoint/2010/main" advClick="0" advTm="2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5696" y="3478213"/>
            <a:ext cx="2302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398266" y="1704815"/>
            <a:ext cx="2745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opened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2</a:t>
            </a:r>
            <a:r>
              <a:rPr lang="en-US" sz="4400" dirty="0" smtClean="0">
                <a:solidFill>
                  <a:srgbClr val="0000CC"/>
                </a:solidFill>
                <a:latin typeface="+mj-lt"/>
              </a:rPr>
              <a:t>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4620" y="2957353"/>
            <a:ext cx="553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+mj-lt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286828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 flipV="1">
            <a:off x="5946642" y="1222629"/>
            <a:ext cx="1329389" cy="48667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TextBox 122"/>
          <p:cNvSpPr txBox="1"/>
          <p:nvPr/>
        </p:nvSpPr>
        <p:spPr>
          <a:xfrm>
            <a:off x="6609295" y="1734445"/>
            <a:ext cx="257173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&amp;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goat at 2</a:t>
            </a:r>
          </a:p>
        </p:txBody>
      </p:sp>
      <p:sp useBgFill="1">
        <p:nvSpPr>
          <p:cNvPr id="124" name="TextBox 123"/>
          <p:cNvSpPr txBox="1"/>
          <p:nvPr/>
        </p:nvSpPr>
        <p:spPr>
          <a:xfrm>
            <a:off x="6365701" y="3104690"/>
            <a:ext cx="2745734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opened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2</a:t>
            </a:r>
            <a:r>
              <a:rPr lang="en-US" sz="4400" dirty="0" smtClean="0">
                <a:solidFill>
                  <a:srgbClr val="0000CC"/>
                </a:solidFill>
                <a:latin typeface="+mj-lt"/>
              </a:rPr>
              <a:t>   </a:t>
            </a:r>
          </a:p>
        </p:txBody>
      </p:sp>
      <p:sp>
        <p:nvSpPr>
          <p:cNvPr id="125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3657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201009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</a:t>
            </a:r>
            <a:r>
              <a:rPr lang="en-US" sz="4800" baseline="-250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prize </a:t>
            </a:r>
            <a:r>
              <a:rPr lang="en-US" sz="4800" dirty="0">
                <a:solidFill>
                  <a:srgbClr val="0000FF"/>
                </a:solidFill>
              </a:rPr>
              <a:t>at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baseline="-250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</a:p>
          <a:p>
            <a:pPr eaLnBrk="1" hangingPunct="1">
              <a:lnSpc>
                <a:spcPct val="70000"/>
              </a:lnSpc>
              <a:spcAft>
                <a:spcPts val="1200"/>
              </a:spcAft>
            </a:pPr>
            <a:endParaRPr lang="en-US" sz="4800" dirty="0">
              <a:solidFill>
                <a:srgbClr val="FF0000"/>
              </a:solidFill>
            </a:endParaRPr>
          </a:p>
          <a:p>
            <a:pPr eaLnBrk="1" hangingPunct="1">
              <a:lnSpc>
                <a:spcPct val="70000"/>
              </a:lnSpc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FF"/>
                </a:solidFill>
              </a:rPr>
              <a:t>picked 1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FF33CC"/>
                </a:solidFill>
              </a:rPr>
              <a:t>opened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FF33CC"/>
                </a:solidFill>
              </a:rPr>
              <a:t>2</a:t>
            </a:r>
            <a:r>
              <a:rPr lang="en-US" sz="4400" dirty="0" smtClean="0"/>
              <a:t>]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=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{ </a:t>
            </a:r>
            <a:r>
              <a:rPr lang="en-US" sz="4400" dirty="0" smtClean="0">
                <a:solidFill>
                  <a:srgbClr val="FF0000"/>
                </a:solidFill>
              </a:rPr>
              <a:t>(1,1,2)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247643"/>
                </a:solidFill>
              </a:rPr>
              <a:t>(3,1,2)</a:t>
            </a:r>
            <a:r>
              <a:rPr lang="en-US" sz="4400" dirty="0" smtClean="0"/>
              <a:t> 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2706931" y="4069234"/>
            <a:ext cx="1928224" cy="917800"/>
          </a:xfrm>
          <a:prstGeom prst="ellipse">
            <a:avLst/>
          </a:prstGeom>
          <a:noFill/>
          <a:ln w="53975" algn="ctr">
            <a:solidFill>
              <a:srgbClr val="00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152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13522" y="15194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(1,2,3)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98807" y="19503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(1,3,2)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936916" y="4373134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(3,1,1)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949970" y="4868794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(3,2,1)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935366" y="5297616"/>
            <a:ext cx="14638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(3,3,2)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953512" y="572851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(3,3,1)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605861" y="2731125"/>
            <a:ext cx="13354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goat</a:t>
            </a:r>
          </a:p>
          <a:p>
            <a:r>
              <a:rPr lang="en-US" sz="4400" dirty="0" smtClean="0">
                <a:latin typeface="+mj-lt"/>
              </a:rPr>
              <a:t>at 2</a:t>
            </a:r>
          </a:p>
        </p:txBody>
      </p:sp>
      <p:graphicFrame>
        <p:nvGraphicFramePr>
          <p:cNvPr id="132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506207"/>
              </p:ext>
            </p:extLst>
          </p:nvPr>
        </p:nvGraphicFramePr>
        <p:xfrm>
          <a:off x="6340519" y="517000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16" name="Equation" r:id="rId4" imgW="177800" imgH="533400" progId="Equation.DSMT4">
                  <p:embed/>
                </p:oleObj>
              </mc:Choice>
              <mc:Fallback>
                <p:oleObj name="Equation" r:id="rId4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40519" y="517000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921067"/>
              </p:ext>
            </p:extLst>
          </p:nvPr>
        </p:nvGraphicFramePr>
        <p:xfrm>
          <a:off x="6416934" y="4349435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17" name="Equation" r:id="rId6" imgW="177800" imgH="533400" progId="Equation.DSMT4">
                  <p:embed/>
                </p:oleObj>
              </mc:Choice>
              <mc:Fallback>
                <p:oleObj name="Equation" r:id="rId6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16934" y="4349435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986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1" grpId="0"/>
      <p:bldP spid="122" grpId="0"/>
      <p:bldP spid="123" grpId="0"/>
      <p:bldP spid="125" grpId="0"/>
      <p:bldP spid="126" grpId="0"/>
      <p:bldP spid="127" grpId="0"/>
      <p:bldP spid="128" grpId="0"/>
      <p:bldP spid="1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201009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baseline="-250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prize </a:t>
            </a:r>
            <a:r>
              <a:rPr lang="en-US" sz="4800" dirty="0">
                <a:solidFill>
                  <a:srgbClr val="0000FF"/>
                </a:solidFill>
              </a:rPr>
              <a:t>at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baseline="-250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FF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800" dirty="0" smtClean="0"/>
              <a:t>                         </a:t>
            </a:r>
            <a:r>
              <a:rPr lang="en-US" sz="4800" dirty="0" smtClean="0">
                <a:solidFill>
                  <a:srgbClr val="FF33CC"/>
                </a:solidFill>
              </a:rPr>
              <a:t>opened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FF33CC"/>
                </a:solidFill>
              </a:rPr>
              <a:t>2</a:t>
            </a:r>
            <a:r>
              <a:rPr lang="en-US" sz="4800" dirty="0"/>
              <a:t>]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FF"/>
                </a:solidFill>
              </a:rPr>
              <a:t>picked 1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FF33CC"/>
                </a:solidFill>
              </a:rPr>
              <a:t>opened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FF33CC"/>
                </a:solidFill>
              </a:rPr>
              <a:t>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{ </a:t>
            </a:r>
            <a:r>
              <a:rPr lang="en-US" sz="4400" dirty="0" smtClean="0">
                <a:solidFill>
                  <a:srgbClr val="FF0000"/>
                </a:solidFill>
              </a:rPr>
              <a:t>(1,1,2)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247643"/>
                </a:solidFill>
              </a:rPr>
              <a:t>(3,1,2)</a:t>
            </a:r>
            <a:r>
              <a:rPr lang="en-US" sz="4400" dirty="0" smtClean="0"/>
              <a:t> 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31270345"/>
              </p:ext>
            </p:extLst>
          </p:nvPr>
        </p:nvGraphicFramePr>
        <p:xfrm>
          <a:off x="2716196" y="3916333"/>
          <a:ext cx="1983997" cy="2051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25" name="Equation" r:id="rId4" imgW="368300" imgH="381000" progId="Equation.DSMT4">
                  <p:embed/>
                </p:oleObj>
              </mc:Choice>
              <mc:Fallback>
                <p:oleObj name="Equation" r:id="rId4" imgW="3683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196" y="3916333"/>
                        <a:ext cx="1983997" cy="20517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/>
          <p:cNvSpPr/>
          <p:nvPr/>
        </p:nvSpPr>
        <p:spPr bwMode="auto">
          <a:xfrm>
            <a:off x="2706931" y="4097665"/>
            <a:ext cx="1928224" cy="917800"/>
          </a:xfrm>
          <a:prstGeom prst="ellipse">
            <a:avLst/>
          </a:prstGeom>
          <a:noFill/>
          <a:ln w="53975" algn="ctr">
            <a:solidFill>
              <a:srgbClr val="00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534993"/>
              </p:ext>
            </p:extLst>
          </p:nvPr>
        </p:nvGraphicFramePr>
        <p:xfrm>
          <a:off x="4502335" y="3888043"/>
          <a:ext cx="1951038" cy="209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26" name="Equation" r:id="rId6" imgW="355600" imgH="381000" progId="Equation.DSMT4">
                  <p:embed/>
                </p:oleObj>
              </mc:Choice>
              <mc:Fallback>
                <p:oleObj name="Equation" r:id="rId6" imgW="3556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335" y="3888043"/>
                        <a:ext cx="1951038" cy="20907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10397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5020" y="201009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baseline="-250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prize </a:t>
            </a:r>
            <a:r>
              <a:rPr lang="en-US" sz="4800" dirty="0">
                <a:solidFill>
                  <a:srgbClr val="0000FF"/>
                </a:solidFill>
              </a:rPr>
              <a:t>at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baseline="-250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FF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800" dirty="0" smtClean="0"/>
              <a:t>                         </a:t>
            </a:r>
            <a:r>
              <a:rPr lang="en-US" sz="4800" dirty="0" smtClean="0">
                <a:solidFill>
                  <a:srgbClr val="FF33CC"/>
                </a:solidFill>
              </a:rPr>
              <a:t>opened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FF33CC"/>
                </a:solidFill>
              </a:rPr>
              <a:t>2</a:t>
            </a:r>
            <a:r>
              <a:rPr lang="en-US" sz="4800" dirty="0" smtClean="0"/>
              <a:t>]</a:t>
            </a:r>
            <a:endParaRPr lang="en-US" sz="6000" dirty="0" smtClean="0">
              <a:solidFill>
                <a:srgbClr val="0000CC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674829"/>
              </p:ext>
            </p:extLst>
          </p:nvPr>
        </p:nvGraphicFramePr>
        <p:xfrm>
          <a:off x="1352909" y="2980743"/>
          <a:ext cx="4415665" cy="2294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54" name="Equation" r:id="rId4" imgW="977900" imgH="508000" progId="Equation.DSMT4">
                  <p:embed/>
                </p:oleObj>
              </mc:Choice>
              <mc:Fallback>
                <p:oleObj name="Equation" r:id="rId4" imgW="9779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909" y="2980743"/>
                        <a:ext cx="4415665" cy="229427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145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201009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baseline="-250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prize </a:t>
            </a:r>
            <a:r>
              <a:rPr lang="en-US" sz="4800" dirty="0">
                <a:solidFill>
                  <a:srgbClr val="0000FF"/>
                </a:solidFill>
              </a:rPr>
              <a:t>at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baseline="-250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FF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800" dirty="0" smtClean="0"/>
              <a:t>                         </a:t>
            </a:r>
            <a:r>
              <a:rPr lang="en-US" sz="4800" dirty="0" smtClean="0">
                <a:solidFill>
                  <a:srgbClr val="FF33CC"/>
                </a:solidFill>
              </a:rPr>
              <a:t>opened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FF33CC"/>
                </a:solidFill>
              </a:rPr>
              <a:t>2</a:t>
            </a:r>
            <a:r>
              <a:rPr lang="en-US" sz="4800" dirty="0" smtClean="0"/>
              <a:t>]</a:t>
            </a:r>
            <a:endParaRPr lang="en-US" sz="6000" dirty="0" smtClean="0">
              <a:solidFill>
                <a:srgbClr val="0000CC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794382"/>
              </p:ext>
            </p:extLst>
          </p:nvPr>
        </p:nvGraphicFramePr>
        <p:xfrm>
          <a:off x="1353438" y="2961894"/>
          <a:ext cx="5621337" cy="229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90" name="Equation" r:id="rId4" imgW="1244600" imgH="508000" progId="Equation.DSMT4">
                  <p:embed/>
                </p:oleObj>
              </mc:Choice>
              <mc:Fallback>
                <p:oleObj name="Equation" r:id="rId4" imgW="12446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438" y="2961894"/>
                        <a:ext cx="5621337" cy="22939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579737"/>
              </p:ext>
            </p:extLst>
          </p:nvPr>
        </p:nvGraphicFramePr>
        <p:xfrm>
          <a:off x="1581340" y="5173318"/>
          <a:ext cx="5978146" cy="102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91" name="Equation" r:id="rId6" imgW="1333500" imgH="228600" progId="Equation.DSMT4">
                  <p:embed/>
                </p:oleObj>
              </mc:Choice>
              <mc:Fallback>
                <p:oleObj name="Equation" r:id="rId6" imgW="13335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1340" y="5173318"/>
                        <a:ext cx="5978146" cy="102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</p:spTree>
    <p:extLst>
      <p:ext uri="{BB962C8B-B14F-4D97-AF65-F5344CB8AC3E}">
        <p14:creationId xmlns:p14="http://schemas.microsoft.com/office/powerpoint/2010/main" val="418022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201009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baseline="-250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prize </a:t>
            </a:r>
            <a:r>
              <a:rPr lang="en-US" sz="4800" dirty="0">
                <a:solidFill>
                  <a:srgbClr val="0000FF"/>
                </a:solidFill>
              </a:rPr>
              <a:t>at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baseline="-250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FF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800" dirty="0" smtClean="0"/>
              <a:t>                         </a:t>
            </a:r>
            <a:r>
              <a:rPr lang="en-US" sz="4800" dirty="0" smtClean="0">
                <a:solidFill>
                  <a:srgbClr val="FF33CC"/>
                </a:solidFill>
              </a:rPr>
              <a:t>opened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FF33CC"/>
                </a:solidFill>
              </a:rPr>
              <a:t>2</a:t>
            </a:r>
            <a:r>
              <a:rPr lang="en-US" sz="4800" dirty="0" smtClean="0"/>
              <a:t>]</a:t>
            </a:r>
            <a:endParaRPr lang="en-US" sz="6000" dirty="0" smtClean="0">
              <a:solidFill>
                <a:srgbClr val="0000CC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698280"/>
              </p:ext>
            </p:extLst>
          </p:nvPr>
        </p:nvGraphicFramePr>
        <p:xfrm>
          <a:off x="1353438" y="2961894"/>
          <a:ext cx="5621337" cy="229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83" name="Equation" r:id="rId4" imgW="1244600" imgH="508000" progId="Equation.DSMT4">
                  <p:embed/>
                </p:oleObj>
              </mc:Choice>
              <mc:Fallback>
                <p:oleObj name="Equation" r:id="rId4" imgW="12446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438" y="2961894"/>
                        <a:ext cx="5621337" cy="22939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499340" y="37081"/>
            <a:ext cx="6102306" cy="1135764"/>
          </a:xfrm>
        </p:spPr>
        <p:txBody>
          <a:bodyPr/>
          <a:lstStyle/>
          <a:p>
            <a:pPr eaLnBrk="1" hangingPunct="1"/>
            <a:r>
              <a:rPr lang="en-US" sz="4800" dirty="0" smtClean="0"/>
              <a:t>Stick or Switch?</a:t>
            </a:r>
            <a:endParaRPr lang="en-US" sz="4800" b="0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217604"/>
              </p:ext>
            </p:extLst>
          </p:nvPr>
        </p:nvGraphicFramePr>
        <p:xfrm>
          <a:off x="1581340" y="5173318"/>
          <a:ext cx="5978146" cy="102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84" name="Equation" r:id="rId6" imgW="1333500" imgH="228600" progId="Equation.DSMT4">
                  <p:embed/>
                </p:oleObj>
              </mc:Choice>
              <mc:Fallback>
                <p:oleObj name="Equation" r:id="rId6" imgW="13335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1340" y="5173318"/>
                        <a:ext cx="5978146" cy="102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289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864" y="1213093"/>
            <a:ext cx="787487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By conditioning on </a:t>
            </a:r>
            <a:r>
              <a:rPr lang="en-US" sz="4400" dirty="0" smtClean="0">
                <a:solidFill>
                  <a:srgbClr val="A50021"/>
                </a:solidFill>
                <a:latin typeface="+mj-lt"/>
              </a:rPr>
              <a:t>everything</a:t>
            </a:r>
          </a:p>
          <a:p>
            <a:pPr algn="l"/>
            <a:r>
              <a:rPr lang="en-US" sz="4400" dirty="0" smtClean="0">
                <a:solidFill>
                  <a:srgbClr val="A50021"/>
                </a:solidFill>
                <a:latin typeface="+mj-lt"/>
              </a:rPr>
              <a:t>the contestant knows</a:t>
            </a:r>
            <a:r>
              <a:rPr lang="en-US" sz="4400" dirty="0" smtClean="0">
                <a:latin typeface="+mj-lt"/>
              </a:rPr>
              <a:t>, we’ve </a:t>
            </a:r>
          </a:p>
          <a:p>
            <a:pPr algn="l"/>
            <a:r>
              <a:rPr lang="en-US" sz="4400" dirty="0" smtClean="0">
                <a:latin typeface="+mj-lt"/>
              </a:rPr>
              <a:t>finally confirmed what we</a:t>
            </a:r>
          </a:p>
          <a:p>
            <a:pPr algn="l"/>
            <a:r>
              <a:rPr lang="en-US" sz="4400" dirty="0" smtClean="0">
                <a:latin typeface="+mj-lt"/>
              </a:rPr>
              <a:t>learned earlier:</a:t>
            </a:r>
          </a:p>
          <a:p>
            <a:pPr algn="l"/>
            <a:endParaRPr lang="en-US" sz="4400" dirty="0" smtClean="0">
              <a:latin typeface="+mj-lt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245549"/>
              </p:ext>
            </p:extLst>
          </p:nvPr>
        </p:nvGraphicFramePr>
        <p:xfrm>
          <a:off x="1159475" y="3411837"/>
          <a:ext cx="6678917" cy="197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27" name="Equation" r:id="rId4" imgW="1587500" imgH="469900" progId="Equation.DSMT4">
                  <p:embed/>
                </p:oleObj>
              </mc:Choice>
              <mc:Fallback>
                <p:oleObj name="Equation" r:id="rId4" imgW="1587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59475" y="3411837"/>
                        <a:ext cx="6678917" cy="197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499340" y="27810"/>
            <a:ext cx="6102306" cy="1135764"/>
          </a:xfrm>
        </p:spPr>
        <p:txBody>
          <a:bodyPr/>
          <a:lstStyle/>
          <a:p>
            <a:pPr eaLnBrk="1" hangingPunct="1"/>
            <a:r>
              <a:rPr lang="en-US" sz="4800" dirty="0" smtClean="0"/>
              <a:t>Switch</a:t>
            </a:r>
            <a:r>
              <a:rPr lang="en-US" sz="4800" dirty="0"/>
              <a:t>!</a:t>
            </a:r>
            <a:endParaRPr lang="en-US" sz="4800" b="0" dirty="0" smtClean="0"/>
          </a:p>
        </p:txBody>
      </p:sp>
    </p:spTree>
    <p:extLst>
      <p:ext uri="{BB962C8B-B14F-4D97-AF65-F5344CB8AC3E}">
        <p14:creationId xmlns:p14="http://schemas.microsoft.com/office/powerpoint/2010/main" val="20138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4 Step Method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5644" y="1222051"/>
            <a:ext cx="795119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It’s easy to see how so many</a:t>
            </a:r>
          </a:p>
          <a:p>
            <a:pPr algn="l"/>
            <a:r>
              <a:rPr lang="en-US" sz="4400" dirty="0" smtClean="0">
                <a:latin typeface="+mj-lt"/>
              </a:rPr>
              <a:t>smart people get confused by</a:t>
            </a:r>
          </a:p>
          <a:p>
            <a:pPr algn="l"/>
            <a:r>
              <a:rPr lang="en-US" sz="4400" dirty="0" smtClean="0">
                <a:latin typeface="+mj-lt"/>
              </a:rPr>
              <a:t>Monty Hall. </a:t>
            </a:r>
          </a:p>
        </p:txBody>
      </p:sp>
    </p:spTree>
    <p:extLst>
      <p:ext uri="{BB962C8B-B14F-4D97-AF65-F5344CB8AC3E}">
        <p14:creationId xmlns:p14="http://schemas.microsoft.com/office/powerpoint/2010/main" val="362782108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4 Step Method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5644" y="1222051"/>
            <a:ext cx="811980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It’s easy to see how so many</a:t>
            </a:r>
          </a:p>
          <a:p>
            <a:pPr algn="l"/>
            <a:r>
              <a:rPr lang="en-US" sz="4400" dirty="0" smtClean="0">
                <a:latin typeface="+mj-lt"/>
              </a:rPr>
              <a:t>smart people get confused by</a:t>
            </a:r>
          </a:p>
          <a:p>
            <a:pPr algn="l"/>
            <a:r>
              <a:rPr lang="en-US" sz="4400" dirty="0" smtClean="0">
                <a:latin typeface="+mj-lt"/>
              </a:rPr>
              <a:t>Monty Hall.  Finding the right</a:t>
            </a:r>
          </a:p>
          <a:p>
            <a:pPr algn="l"/>
            <a:r>
              <a:rPr lang="en-US" sz="4400" dirty="0" smtClean="0">
                <a:latin typeface="+mj-lt"/>
              </a:rPr>
              <a:t>event to condition on can be</a:t>
            </a:r>
          </a:p>
          <a:p>
            <a:pPr algn="l"/>
            <a:r>
              <a:rPr lang="en-US" sz="4400" dirty="0" smtClean="0">
                <a:latin typeface="+mj-lt"/>
              </a:rPr>
              <a:t>tricky.</a:t>
            </a:r>
          </a:p>
        </p:txBody>
      </p:sp>
    </p:spTree>
    <p:extLst>
      <p:ext uri="{BB962C8B-B14F-4D97-AF65-F5344CB8AC3E}">
        <p14:creationId xmlns:p14="http://schemas.microsoft.com/office/powerpoint/2010/main" val="353039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4 Step Method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5644" y="1222051"/>
            <a:ext cx="7951190" cy="415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It’s easy to see how so many</a:t>
            </a:r>
          </a:p>
          <a:p>
            <a:pPr algn="l"/>
            <a:r>
              <a:rPr lang="en-US" sz="4400" dirty="0" smtClean="0">
                <a:latin typeface="+mj-lt"/>
              </a:rPr>
              <a:t>smart people get confused by</a:t>
            </a:r>
          </a:p>
          <a:p>
            <a:pPr algn="l"/>
            <a:r>
              <a:rPr lang="en-US" sz="4400" dirty="0" smtClean="0">
                <a:latin typeface="+mj-lt"/>
              </a:rPr>
              <a:t>Monty Hall.  Finding the right</a:t>
            </a:r>
          </a:p>
          <a:p>
            <a:pPr algn="l"/>
            <a:r>
              <a:rPr lang="en-US" sz="4400" dirty="0" smtClean="0">
                <a:latin typeface="+mj-lt"/>
              </a:rPr>
              <a:t>event to condition on can be</a:t>
            </a:r>
          </a:p>
          <a:p>
            <a:pPr algn="l"/>
            <a:r>
              <a:rPr lang="en-US" sz="4400" dirty="0" smtClean="0">
                <a:latin typeface="+mj-lt"/>
              </a:rPr>
              <a:t>tricky.  The 4 step method</a:t>
            </a:r>
          </a:p>
          <a:p>
            <a:pPr algn="l"/>
            <a:r>
              <a:rPr lang="en-US" sz="4400" dirty="0" smtClean="0">
                <a:latin typeface="+mj-lt"/>
              </a:rPr>
              <a:t>is a good fall back approach.</a:t>
            </a:r>
          </a:p>
        </p:txBody>
      </p:sp>
    </p:spTree>
    <p:extLst>
      <p:ext uri="{BB962C8B-B14F-4D97-AF65-F5344CB8AC3E}">
        <p14:creationId xmlns:p14="http://schemas.microsoft.com/office/powerpoint/2010/main" val="269339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13522" y="15194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(1,2,3)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98807" y="19503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(1,3,2)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620091" y="704611"/>
            <a:ext cx="15283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prize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at 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936916" y="4373134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(3,1,1)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949970" y="4868794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(3,2,1)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935366" y="5297616"/>
            <a:ext cx="14638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(3,3,2)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953512" y="572851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(3,3,1)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605861" y="2731125"/>
            <a:ext cx="13354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goat</a:t>
            </a:r>
          </a:p>
          <a:p>
            <a:r>
              <a:rPr lang="en-US" sz="4400" dirty="0" smtClean="0">
                <a:latin typeface="+mj-lt"/>
              </a:rPr>
              <a:t>at 2</a:t>
            </a:r>
          </a:p>
        </p:txBody>
      </p:sp>
      <p:graphicFrame>
        <p:nvGraphicFramePr>
          <p:cNvPr id="132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603520"/>
              </p:ext>
            </p:extLst>
          </p:nvPr>
        </p:nvGraphicFramePr>
        <p:xfrm>
          <a:off x="6340519" y="517000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3" name="Equation" r:id="rId4" imgW="177800" imgH="533400" progId="Equation.DSMT4">
                  <p:embed/>
                </p:oleObj>
              </mc:Choice>
              <mc:Fallback>
                <p:oleObj name="Equation" r:id="rId4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40519" y="517000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235913"/>
              </p:ext>
            </p:extLst>
          </p:nvPr>
        </p:nvGraphicFramePr>
        <p:xfrm>
          <a:off x="6416934" y="4349435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4" name="Equation" r:id="rId6" imgW="177800" imgH="533400" progId="Equation.DSMT4">
                  <p:embed/>
                </p:oleObj>
              </mc:Choice>
              <mc:Fallback>
                <p:oleObj name="Equation" r:id="rId6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16934" y="4349435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9524"/>
              </p:ext>
            </p:extLst>
          </p:nvPr>
        </p:nvGraphicFramePr>
        <p:xfrm>
          <a:off x="6601469" y="517416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5" name="Equation" r:id="rId7" imgW="177800" imgH="533400" progId="Equation.DSMT4">
                  <p:embed/>
                </p:oleObj>
              </mc:Choice>
              <mc:Fallback>
                <p:oleObj name="Equation" r:id="rId7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01469" y="517416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174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730" y="1891221"/>
            <a:ext cx="8519412" cy="128862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err="1" smtClean="0"/>
              <a:t>Pr</a:t>
            </a:r>
            <a:r>
              <a:rPr lang="en-US" sz="5400" dirty="0" smtClean="0"/>
              <a:t>[ </a:t>
            </a:r>
            <a:r>
              <a:rPr lang="en-US" sz="5400" dirty="0" smtClean="0">
                <a:solidFill>
                  <a:srgbClr val="0000FF"/>
                </a:solidFill>
              </a:rPr>
              <a:t>prize at 1</a:t>
            </a:r>
            <a:r>
              <a:rPr lang="en-US" sz="5400" dirty="0" smtClean="0"/>
              <a:t> </a:t>
            </a:r>
            <a:r>
              <a:rPr lang="en-US" sz="5400" b="1" dirty="0" smtClean="0"/>
              <a:t>| </a:t>
            </a:r>
            <a:r>
              <a:rPr lang="en-US" sz="5400" dirty="0" smtClean="0"/>
              <a:t>goat at 2]</a:t>
            </a:r>
            <a:r>
              <a:rPr lang="en-US" sz="4400" dirty="0" smtClean="0"/>
              <a:t> </a:t>
            </a:r>
            <a:endParaRPr lang="en-US" sz="4800" dirty="0" smtClean="0"/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5437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99668625-B7B6-4F60-B5FE-C3515303658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5261221" y="3617098"/>
            <a:ext cx="2902808" cy="10233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40056"/>
              </p:ext>
            </p:extLst>
          </p:nvPr>
        </p:nvGraphicFramePr>
        <p:xfrm>
          <a:off x="2944536" y="2773682"/>
          <a:ext cx="1625877" cy="2615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44536" y="2773682"/>
                        <a:ext cx="1625877" cy="26155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96" y="1417369"/>
            <a:ext cx="6996701" cy="88404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err="1" smtClean="0"/>
              <a:t>Pr</a:t>
            </a:r>
            <a:r>
              <a:rPr lang="en-US" sz="4400" dirty="0" smtClean="0"/>
              <a:t>[ prize at 1 </a:t>
            </a:r>
            <a:r>
              <a:rPr lang="en-US" sz="4400" b="1" dirty="0" smtClean="0"/>
              <a:t>| </a:t>
            </a:r>
            <a:r>
              <a:rPr lang="en-US" sz="4400" dirty="0" smtClean="0"/>
              <a:t>goat at 2]</a:t>
            </a:r>
            <a:r>
              <a:rPr lang="en-US" sz="3600" dirty="0" smtClean="0"/>
              <a:t>  </a:t>
            </a:r>
            <a:r>
              <a:rPr lang="en-US" dirty="0" smtClean="0"/>
              <a:t> 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354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                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[goat </a:t>
            </a:r>
            <a:r>
              <a:rPr lang="en-US" sz="4000" dirty="0">
                <a:latin typeface="Comic Sans MS" pitchFamily="66" charset="0"/>
              </a:rPr>
              <a:t>at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 {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1,1,2)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(1,1,3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1,2,3)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(1,3,2)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3,3,1)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(3,3,2)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(3,1,2)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(3,2,1)</a:t>
            </a: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99668625-B7B6-4F60-B5FE-C3515303658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7143962" y="1371600"/>
            <a:ext cx="1744663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b="1" dirty="0">
                <a:solidFill>
                  <a:schemeClr val="accent2"/>
                </a:solidFill>
              </a:rPr>
              <a:t> </a:t>
            </a:r>
            <a:r>
              <a:rPr lang="en-US" sz="4400" b="1" dirty="0">
                <a:solidFill>
                  <a:schemeClr val="accent2"/>
                </a:solidFill>
                <a:latin typeface="Comic Sans MS" pitchFamily="66" charset="0"/>
              </a:rPr>
              <a:t>1/2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6772275" y="2198688"/>
            <a:ext cx="19780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8485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0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0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0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0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96" y="1417369"/>
            <a:ext cx="6996701" cy="88404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err="1" smtClean="0"/>
              <a:t>Pr</a:t>
            </a:r>
            <a:r>
              <a:rPr lang="en-US" sz="4400" dirty="0" smtClean="0"/>
              <a:t>[ prize at 1 </a:t>
            </a:r>
            <a:r>
              <a:rPr lang="en-US" sz="4400" b="1" dirty="0" smtClean="0"/>
              <a:t>| </a:t>
            </a:r>
            <a:r>
              <a:rPr lang="en-US" sz="4400" dirty="0" smtClean="0"/>
              <a:t>goat at 2]</a:t>
            </a:r>
            <a:r>
              <a:rPr lang="en-US" sz="3600" dirty="0" smtClean="0"/>
              <a:t>  </a:t>
            </a:r>
            <a:r>
              <a:rPr lang="en-US" dirty="0" smtClean="0"/>
              <a:t> 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354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                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[goat </a:t>
            </a:r>
            <a:r>
              <a:rPr lang="en-US" sz="4000" dirty="0">
                <a:latin typeface="Comic Sans MS" pitchFamily="66" charset="0"/>
              </a:rPr>
              <a:t>at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 {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1,1,2)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(1,1,3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1,2,3)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(1,3,2)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3,3,1)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(3,3,2)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(3,1,2)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(3,2,1)</a:t>
            </a: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99668625-B7B6-4F60-B5FE-C3515303658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7143962" y="1371600"/>
            <a:ext cx="1744663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b="1" dirty="0">
                <a:solidFill>
                  <a:schemeClr val="accent2"/>
                </a:solidFill>
              </a:rPr>
              <a:t> </a:t>
            </a:r>
            <a:r>
              <a:rPr lang="en-US" sz="4400" b="1" dirty="0">
                <a:solidFill>
                  <a:schemeClr val="accent2"/>
                </a:solidFill>
                <a:latin typeface="Comic Sans MS" pitchFamily="66" charset="0"/>
              </a:rPr>
              <a:t>1/2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6772275" y="2198688"/>
            <a:ext cx="19780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sp useBgFill="1">
        <p:nvSpPr>
          <p:cNvPr id="8" name="TextBox 7"/>
          <p:cNvSpPr txBox="1"/>
          <p:nvPr/>
        </p:nvSpPr>
        <p:spPr>
          <a:xfrm>
            <a:off x="1218617" y="4130984"/>
            <a:ext cx="7305205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(1,1,2),(1,1,3), (1,2,3),(1,3,2)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 useBgFill="1">
        <p:nvSpPr>
          <p:cNvPr id="9" name="TextBox 8"/>
          <p:cNvSpPr txBox="1"/>
          <p:nvPr/>
        </p:nvSpPr>
        <p:spPr>
          <a:xfrm>
            <a:off x="1242295" y="1367041"/>
            <a:ext cx="2672527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kern="0" dirty="0" smtClean="0">
                <a:solidFill>
                  <a:srgbClr val="0000FF"/>
                </a:solidFill>
                <a:latin typeface="Comic Sans MS"/>
              </a:rPr>
              <a:t>prize at 1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509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62563"/>
              </p:ext>
            </p:extLst>
          </p:nvPr>
        </p:nvGraphicFramePr>
        <p:xfrm>
          <a:off x="6601469" y="517416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97" name="Equation" r:id="rId4" imgW="177800" imgH="533400" progId="Equation.DSMT4">
                  <p:embed/>
                </p:oleObj>
              </mc:Choice>
              <mc:Fallback>
                <p:oleObj name="Equation" r:id="rId4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01469" y="517416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13522" y="15194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(1,2,3)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98807" y="19503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(1,3,2)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620091" y="704611"/>
            <a:ext cx="15283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prize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at 1</a:t>
            </a:r>
          </a:p>
        </p:txBody>
      </p:sp>
    </p:spTree>
    <p:extLst>
      <p:ext uri="{BB962C8B-B14F-4D97-AF65-F5344CB8AC3E}">
        <p14:creationId xmlns:p14="http://schemas.microsoft.com/office/powerpoint/2010/main" val="283964119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672988"/>
              </p:ext>
            </p:extLst>
          </p:nvPr>
        </p:nvGraphicFramePr>
        <p:xfrm>
          <a:off x="6601469" y="517416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796" name="Equation" r:id="rId4" imgW="177800" imgH="533400" progId="Equation.DSMT4">
                  <p:embed/>
                </p:oleObj>
              </mc:Choice>
              <mc:Fallback>
                <p:oleObj name="Equation" r:id="rId4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01469" y="517416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13522" y="15194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(1,2,3)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98807" y="19503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(1,3,2)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620091" y="704611"/>
            <a:ext cx="15283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prize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at 1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740509" y="2754938"/>
            <a:ext cx="21752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Carol</a:t>
            </a:r>
          </a:p>
          <a:p>
            <a:r>
              <a:rPr lang="en-US" sz="4400" dirty="0" smtClean="0">
                <a:latin typeface="+mj-lt"/>
              </a:rPr>
              <a:t>opens 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935366" y="584054"/>
            <a:ext cx="1593729" cy="5304290"/>
            <a:chOff x="5935366" y="584054"/>
            <a:chExt cx="1593729" cy="5304290"/>
          </a:xfrm>
        </p:grpSpPr>
        <p:sp>
          <p:nvSpPr>
            <p:cNvPr id="125" name="TextBox 124"/>
            <p:cNvSpPr txBox="1"/>
            <p:nvPr/>
          </p:nvSpPr>
          <p:spPr>
            <a:xfrm>
              <a:off x="5936916" y="4373134"/>
              <a:ext cx="133241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247643"/>
                  </a:solidFill>
                  <a:latin typeface="+mj-lt"/>
                </a:rPr>
                <a:t>(3,1,1)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935366" y="5297616"/>
              <a:ext cx="146386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  <a:latin typeface="+mj-lt"/>
                </a:rPr>
                <a:t>(3,3,2)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153212" y="584054"/>
              <a:ext cx="375883" cy="5304290"/>
              <a:chOff x="7153212" y="584054"/>
              <a:chExt cx="375883" cy="5304290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7153212" y="584054"/>
                <a:ext cx="3584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+mj-lt"/>
                  </a:rPr>
                  <a:t>]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7166560" y="5242013"/>
                <a:ext cx="3584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+mj-lt"/>
                  </a:rPr>
                  <a:t>]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7170628" y="4356096"/>
                <a:ext cx="3584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+mj-lt"/>
                  </a:rPr>
                  <a:t>]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156165" y="1903428"/>
                <a:ext cx="3584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+mj-lt"/>
                  </a:rPr>
                  <a:t>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8371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1"/>
  <p:tag name="USEBOLDAMS" val="0"/>
  <p:tag name="DEFAULTDISPLAYSOURCE" val="&#10;\documentclass{slides}\pagestyle{empty}&#10;\input{c:/latex-macros/texpoint.sty}&#10;\begin{document}&#10;$   $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2"/>
  <p:tag name="DEFAULTWORDWRAP" val="1"/>
  <p:tag name="DEFAULTWIDTH" val="348"/>
  <p:tag name="DEFAULTHEIGHT" val="36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3393</TotalTime>
  <Words>3103</Words>
  <Application>Microsoft Macintosh PowerPoint</Application>
  <PresentationFormat>On-screen Show (4:3)</PresentationFormat>
  <Paragraphs>1299</Paragraphs>
  <Slides>37</Slides>
  <Notes>34</Notes>
  <HiddenSlides>12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1_Default Design</vt:lpstr>
      <vt:lpstr>Equation</vt:lpstr>
      <vt:lpstr>Monty Hall Conditional Probability  </vt:lpstr>
      <vt:lpstr>Monty Hall Conditional Probability  often confusing</vt:lpstr>
      <vt:lpstr>PowerPoint Presentation</vt:lpstr>
      <vt:lpstr>PowerPoint Presentation</vt:lpstr>
      <vt:lpstr>Conditional Probability: Monty Hall</vt:lpstr>
      <vt:lpstr>Conditional Probability: Monty Hall</vt:lpstr>
      <vt:lpstr>Conditional Probability: Monty Hall</vt:lpstr>
      <vt:lpstr>PowerPoint Presentation</vt:lpstr>
      <vt:lpstr>PowerPoint Presentation</vt:lpstr>
      <vt:lpstr>Conditional Probability: Monty Hall</vt:lpstr>
      <vt:lpstr>Conditional Probability: Monty Hall</vt:lpstr>
      <vt:lpstr>Conditional Probability: Monty Hall</vt:lpstr>
      <vt:lpstr>PowerPoint Presentation</vt:lpstr>
      <vt:lpstr>PowerPoint Presentation</vt:lpstr>
      <vt:lpstr>PowerPoint Presentation</vt:lpstr>
      <vt:lpstr>Conditional Probability: Monty Hall</vt:lpstr>
      <vt:lpstr>PowerPoint Presentation</vt:lpstr>
      <vt:lpstr>Conditional Probability: Monty Hall</vt:lpstr>
      <vt:lpstr>Conditional Probability: Monty Hall</vt:lpstr>
      <vt:lpstr>Conditional Probability: Monty Hall</vt:lpstr>
      <vt:lpstr>Stick or Switch?</vt:lpstr>
      <vt:lpstr>Conditional Probability: Monty Hall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Stick or Switch?</vt:lpstr>
      <vt:lpstr>Switch!</vt:lpstr>
      <vt:lpstr>The 4 Step Method</vt:lpstr>
      <vt:lpstr>The 4 Step Method</vt:lpstr>
      <vt:lpstr>The 4 Step Method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Meyer</cp:lastModifiedBy>
  <cp:revision>298</cp:revision>
  <cp:lastPrinted>2017-12-07T17:26:05Z</cp:lastPrinted>
  <dcterms:created xsi:type="dcterms:W3CDTF">2011-04-25T16:32:47Z</dcterms:created>
  <dcterms:modified xsi:type="dcterms:W3CDTF">2017-12-12T19:36:34Z</dcterms:modified>
</cp:coreProperties>
</file>