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ppt/embeddings/oleObject18.bin" ContentType="application/vnd.openxmlformats-officedocument.oleObject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embeddings/oleObject6.bin" ContentType="application/vnd.openxmlformats-officedocument.oleObject"/>
  <Default Extension="fntdata" ContentType="application/x-fontdata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oleObject14.bin" ContentType="application/vnd.openxmlformats-officedocument.oleObject"/>
  <Override PartName="/ppt/embeddings/oleObject9.bin" ContentType="application/vnd.openxmlformats-officedocument.oleObject"/>
  <Default Extension="jpeg" ContentType="image/jpeg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embeddings/oleObject11.bin" ContentType="application/vnd.openxmlformats-officedocument.oleObject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tags/tag1.xml" ContentType="application/vnd.openxmlformats-officedocument.presentationml.tag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524" r:id="rId2"/>
    <p:sldId id="497" r:id="rId3"/>
    <p:sldId id="498" r:id="rId4"/>
    <p:sldId id="506" r:id="rId5"/>
    <p:sldId id="499" r:id="rId6"/>
    <p:sldId id="500" r:id="rId7"/>
    <p:sldId id="501" r:id="rId8"/>
    <p:sldId id="502" r:id="rId9"/>
    <p:sldId id="510" r:id="rId10"/>
    <p:sldId id="511" r:id="rId11"/>
    <p:sldId id="516" r:id="rId12"/>
    <p:sldId id="514" r:id="rId13"/>
    <p:sldId id="521" r:id="rId14"/>
    <p:sldId id="525" r:id="rId15"/>
    <p:sldId id="526" r:id="rId16"/>
    <p:sldId id="534" r:id="rId17"/>
    <p:sldId id="536" r:id="rId18"/>
    <p:sldId id="537" r:id="rId19"/>
    <p:sldId id="538" r:id="rId20"/>
    <p:sldId id="532" r:id="rId21"/>
    <p:sldId id="533" r:id="rId22"/>
    <p:sldId id="437" r:id="rId23"/>
  </p:sldIdLst>
  <p:sldSz cx="9144000" cy="6858000" type="screen4x3"/>
  <p:notesSz cx="7315200" cy="9601200"/>
  <p:embeddedFontLst>
    <p:embeddedFont>
      <p:font typeface="Comic Sans MS"/>
      <p:regular r:id="rId26"/>
      <p:bold r:id="rId27"/>
    </p:embeddedFont>
    <p:embeddedFont>
      <p:font typeface="Euclid Symbol" charset="2"/>
      <p:regular r:id="rId28"/>
      <p:bold r:id="rId29"/>
      <p:italic r:id="rId30"/>
      <p:boldItalic r:id="rId31"/>
    </p:embeddedFont>
    <p:embeddedFont>
      <p:font typeface="Euclid Extra" charset="2"/>
      <p:regular r:id="rId32"/>
      <p:bold r:id="rId33"/>
    </p:embeddedFont>
  </p:embeddedFontLst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3444" autoAdjust="0"/>
    <p:restoredTop sz="88501" autoAdjust="0"/>
  </p:normalViewPr>
  <p:slideViewPr>
    <p:cSldViewPr showGuides="1">
      <p:cViewPr varScale="1">
        <p:scale>
          <a:sx n="121" d="100"/>
          <a:sy n="121" d="100"/>
        </p:scale>
        <p:origin x="-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tags" Target="tags/tag1.xml"/><Relationship Id="rId31" Type="http://schemas.openxmlformats.org/officeDocument/2006/relationships/font" Target="fonts/font6.fntdata"/><Relationship Id="rId34" Type="http://schemas.openxmlformats.org/officeDocument/2006/relationships/printerSettings" Target="printerSettings/printerSettings1.bin"/><Relationship Id="rId39" Type="http://schemas.openxmlformats.org/officeDocument/2006/relationships/tableStyles" Target="tableStyles.xml"/><Relationship Id="rId7" Type="http://schemas.openxmlformats.org/officeDocument/2006/relationships/slide" Target="slides/slide6.xml"/><Relationship Id="rId3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font" Target="fonts/font2.fntdata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font" Target="fonts/font3.fntdata"/><Relationship Id="rId26" Type="http://schemas.openxmlformats.org/officeDocument/2006/relationships/font" Target="fonts/font1.fntdata"/><Relationship Id="rId30" Type="http://schemas.openxmlformats.org/officeDocument/2006/relationships/font" Target="fonts/font5.fntdata"/><Relationship Id="rId11" Type="http://schemas.openxmlformats.org/officeDocument/2006/relationships/slide" Target="slides/slide10.xml"/><Relationship Id="rId29" Type="http://schemas.openxmlformats.org/officeDocument/2006/relationships/font" Target="fonts/font4.fntdata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theme" Target="theme/theme1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ict"/><Relationship Id="rId3" Type="http://schemas.openxmlformats.org/officeDocument/2006/relationships/image" Target="../media/image17.pict"/><Relationship Id="rId1" Type="http://schemas.openxmlformats.org/officeDocument/2006/relationships/image" Target="../media/image15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9DF9F-D1A7-45A4-B917-74972C1EBD3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A5AEE-7DEA-48D1-8DE6-0A12475798C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A15F2-CC24-40A1-A7C3-7916A846A38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0CE84-ACAE-48DA-88CB-AE4AAFB69FF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5255-A9C2-4FB6-B163-B13869A8B5E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126DF-D8DB-4AE2-B7CB-3A9AAA84E3C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B17-094B-48A1-B29D-574C185716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08B05-3095-4C7E-96A8-FCA8877D96E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4F09A-A068-40BA-B860-D63E3F4E35E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1A2FF-B891-43B3-A705-6D730BA6A15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16,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5.bin"/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5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5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4.bin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5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7.bin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5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0.bin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5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Counting practice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04800" y="1295400"/>
            <a:ext cx="8610600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A town has 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n </a:t>
            </a:r>
            <a:r>
              <a:rPr lang="en-US" sz="4800">
                <a:latin typeface="Comic Sans MS" pitchFamily="66" charset="0"/>
              </a:rPr>
              <a:t>clubs.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008188"/>
            <a:ext cx="8237538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Each club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has a </a:t>
            </a:r>
            <a:r>
              <a:rPr lang="en-US" sz="4800" i="1" dirty="0">
                <a:solidFill>
                  <a:srgbClr val="000000"/>
                </a:solidFill>
                <a:latin typeface="Comic Sans MS" pitchFamily="66" charset="0"/>
              </a:rPr>
              <a:t>secretary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who knows if person </a:t>
            </a:r>
            <a:r>
              <a:rPr lang="en-US" sz="4800" dirty="0" err="1">
                <a:solidFill>
                  <a:srgbClr val="0000E5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is a club member: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= 1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,</a:t>
            </a:r>
          </a:p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      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=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0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not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3D78B86-54BD-4C40-B154-E0B4BEB7EE49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1027"/>
          <p:cNvSpPr>
            <a:spLocks noChangeArrowheads="1"/>
          </p:cNvSpPr>
          <p:nvPr/>
        </p:nvSpPr>
        <p:spPr bwMode="auto">
          <a:xfrm>
            <a:off x="381000" y="2187714"/>
            <a:ext cx="838200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latin typeface="Comic Sans MS" pitchFamily="66" charset="0"/>
              </a:rPr>
              <a:t>sec’y</a:t>
            </a:r>
            <a:r>
              <a:rPr lang="en-US" sz="4000" dirty="0">
                <a:latin typeface="Comic Sans MS" pitchFamily="66" charset="0"/>
              </a:rPr>
              <a:t> for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,   so</a:t>
            </a:r>
            <a:endParaRPr lang="en-US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C514721-E3EC-4B85-8650-9EFC25B0A1F3}" type="slidenum">
              <a:rPr lang="en-US" smtClean="0"/>
              <a:pPr/>
              <a:t>11</a:t>
            </a:fld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914400"/>
          <a:ext cx="6945312" cy="1358902"/>
        </p:xfrm>
        <a:graphic>
          <a:graphicData uri="http://schemas.openxmlformats.org/presentationml/2006/ole">
            <p:oleObj spid="_x0000_s29698" name="Equation" r:id="rId4" imgW="1816100" imgH="355600" progId="Equation.DSMT4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239838" y="2895600"/>
          <a:ext cx="6662737" cy="1243013"/>
        </p:xfrm>
        <a:graphic>
          <a:graphicData uri="http://schemas.openxmlformats.org/presentationml/2006/ole">
            <p:oleObj spid="_x0000_s29699" name="Equation" r:id="rId5" imgW="1905000" imgH="355600" progId="Equation.DSMT4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6200" y="4191000"/>
          <a:ext cx="9029700" cy="1257300"/>
        </p:xfrm>
        <a:graphic>
          <a:graphicData uri="http://schemas.openxmlformats.org/presentationml/2006/ole">
            <p:oleObj spid="_x0000_s29700" name="Equation" r:id="rId6" imgW="2552700" imgH="3556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0" y="5486400"/>
            <a:ext cx="1190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81000" y="1371600"/>
            <a:ext cx="8458200" cy="401648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Let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::=</a:t>
            </a:r>
            <a:r>
              <a:rPr lang="en-US" sz="48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endParaRPr lang="en-US" sz="4800" baseline="-250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800" dirty="0" err="1">
                <a:latin typeface="Comic Sans MS" pitchFamily="66" charset="0"/>
              </a:rPr>
              <a:t>sec’y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for 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clubs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.  </a:t>
            </a:r>
            <a:r>
              <a:rPr lang="en-US" sz="4800" dirty="0">
                <a:latin typeface="Comic Sans MS" pitchFamily="66" charset="0"/>
              </a:rPr>
              <a:t>So</a:t>
            </a:r>
          </a:p>
          <a:p>
            <a:r>
              <a:rPr lang="en-US" sz="4800" dirty="0" smtClean="0">
                <a:latin typeface="Comic Sans MS" pitchFamily="66" charset="0"/>
              </a:rPr>
              <a:t>1-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800" dirty="0">
                <a:latin typeface="Comic Sans MS" pitchFamily="66" charset="0"/>
              </a:rPr>
              <a:t>=</a:t>
            </a:r>
          </a:p>
          <a:p>
            <a:pPr>
              <a:spcBef>
                <a:spcPts val="1800"/>
              </a:spcBef>
            </a:pP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>
                <a:latin typeface="Comic Sans MS" pitchFamily="66" charset="0"/>
              </a:rPr>
              <a:t>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  </a:t>
            </a:r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1C6CC27F-483A-4597-93E2-2507BF4D26FA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06400" y="1597025"/>
            <a:ext cx="8478603" cy="47705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>
                <a:latin typeface="Comic Sans MS" pitchFamily="66" charset="0"/>
              </a:rPr>
              <a:t>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so...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EE72DA5D-3DEF-4C80-901B-C90E7DA44CDF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06400" y="1597025"/>
            <a:ext cx="8478838" cy="4770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sum both sides over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F2B5C290-49D6-4196-9C46-6D46DFD52E56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  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799904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2432715"/>
            <a:ext cx="7101573" cy="373948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914400" y="1371600"/>
            <a:ext cx="6781800" cy="41910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188E-7 -3.63342E-6 L -3.02188E-7 -0.14441 " pathEditMode="relative" ptsTypes="AA">
                                      <p:cBhvr>
                                        <p:cTn id="6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20000" cy="1143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|A| + |B|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2628900" y="32385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14900" y="3238500"/>
            <a:ext cx="1612900" cy="1638300"/>
          </a:xfrm>
          <a:prstGeom prst="ellipse">
            <a:avLst/>
          </a:pr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03575" y="2655888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489575" y="2655888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974725" y="5170488"/>
            <a:ext cx="7178675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>
                <a:latin typeface="Comic Sans MS" pitchFamily="66" charset="0"/>
              </a:rPr>
              <a:t>for </a:t>
            </a:r>
            <a:r>
              <a:rPr lang="en-US" sz="5400">
                <a:solidFill>
                  <a:srgbClr val="006600"/>
                </a:solidFill>
                <a:latin typeface="Comic Sans MS" pitchFamily="66" charset="0"/>
              </a:rPr>
              <a:t>disjoint</a:t>
            </a:r>
            <a:r>
              <a:rPr lang="en-US" sz="5400">
                <a:latin typeface="Comic Sans MS" pitchFamily="66" charset="0"/>
              </a:rPr>
              <a:t> sets A, B </a:t>
            </a:r>
            <a:endParaRPr lang="en-US" sz="5400"/>
          </a:p>
        </p:txBody>
      </p:sp>
      <p:sp>
        <p:nvSpPr>
          <p:cNvPr id="1434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F7E73BC-8DF8-480C-A2A6-EE1684FF3787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/>
          <a:lstStyle/>
          <a:p>
            <a:r>
              <a:rPr lang="en-US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           bookkeeper</a:t>
            </a:r>
            <a:r>
              <a:rPr lang="en-US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# perms    </a:t>
            </a:r>
            <a:r>
              <a:rPr lang="en-US" b="1" dirty="0" smtClean="0"/>
              <a:t>bo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/>
              <a:t>o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/>
              <a:t>k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/>
              <a:t>k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/>
              <a:t>e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/>
              <a:t>e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/>
              <a:t>pe</a:t>
            </a:r>
            <a:r>
              <a:rPr lang="en-US" b="1" baseline="-25000" dirty="0" smtClean="0">
                <a:solidFill>
                  <a:srgbClr val="FF00FF"/>
                </a:solidFill>
              </a:rPr>
              <a:t>3</a:t>
            </a:r>
            <a:r>
              <a:rPr lang="en-US" b="1" dirty="0" smtClean="0"/>
              <a:t>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map perm  </a:t>
            </a:r>
            <a:r>
              <a:rPr lang="en-US" b="1" dirty="0" smtClean="0"/>
              <a:t>o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/>
              <a:t>be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/>
              <a:t>o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/>
              <a:t>k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/>
              <a:t>rk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/>
              <a:t>e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/>
              <a:t>pe</a:t>
            </a:r>
            <a:r>
              <a:rPr lang="en-US" b="1" baseline="-25000" dirty="0" smtClean="0">
                <a:solidFill>
                  <a:srgbClr val="FF00FF"/>
                </a:solidFill>
              </a:rPr>
              <a:t>3</a:t>
            </a:r>
            <a:r>
              <a:rPr lang="en-US" b="1" dirty="0" smtClean="0"/>
              <a:t> </a:t>
            </a:r>
            <a:r>
              <a:rPr lang="en-US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dirty="0" smtClean="0">
                <a:solidFill>
                  <a:srgbClr val="000000"/>
                </a:solidFill>
              </a:rPr>
              <a:t>                   </a:t>
            </a:r>
            <a:r>
              <a:rPr lang="en-US" b="1" dirty="0" smtClean="0">
                <a:solidFill>
                  <a:srgbClr val="000000"/>
                </a:solidFill>
              </a:rPr>
              <a:t>o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be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o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>
                <a:solidFill>
                  <a:srgbClr val="000000"/>
                </a:solidFill>
              </a:rPr>
              <a:t>k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rk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>
                <a:solidFill>
                  <a:srgbClr val="000000"/>
                </a:solidFill>
              </a:rPr>
              <a:t>e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>
                <a:solidFill>
                  <a:srgbClr val="000000"/>
                </a:solidFill>
              </a:rPr>
              <a:t>pe</a:t>
            </a:r>
            <a:r>
              <a:rPr lang="en-US" b="1" baseline="-25000" dirty="0" smtClean="0">
                <a:solidFill>
                  <a:srgbClr val="FF00FF"/>
                </a:solidFill>
              </a:rPr>
              <a:t>3</a:t>
            </a:r>
            <a:endParaRPr lang="en-US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baseline="-25000" dirty="0" smtClean="0"/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400" dirty="0" err="1" smtClean="0"/>
              <a:t>o’s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400" dirty="0" err="1" smtClean="0"/>
              <a:t>k’s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rgbClr val="0000FF"/>
                </a:solidFill>
              </a:rPr>
              <a:t>3</a:t>
            </a:r>
            <a:r>
              <a:rPr lang="en-US" sz="4400" dirty="0" smtClean="0"/>
              <a:t> </a:t>
            </a:r>
            <a:r>
              <a:rPr lang="en-US" sz="4400" dirty="0" err="1" smtClean="0"/>
              <a:t>e’s</a:t>
            </a:r>
            <a:r>
              <a:rPr lang="en-US" sz="44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400" dirty="0" smtClean="0"/>
              <a:t>       map is </a:t>
            </a:r>
            <a:r>
              <a:rPr lang="en-US" sz="4400" dirty="0" smtClean="0">
                <a:solidFill>
                  <a:srgbClr val="0000FF"/>
                </a:solidFill>
              </a:rPr>
              <a:t>2!·2!·3!</a:t>
            </a:r>
            <a:r>
              <a:rPr lang="en-US" sz="4400" dirty="0" smtClean="0"/>
              <a:t>-to-1</a:t>
            </a:r>
          </a:p>
          <a:p>
            <a:endParaRPr lang="en-US" dirty="0" smtClean="0"/>
          </a:p>
        </p:txBody>
      </p:sp>
      <p:sp useBgFill="1">
        <p:nvSpPr>
          <p:cNvPr id="6" name="TextBox 5"/>
          <p:cNvSpPr txBox="1"/>
          <p:nvPr/>
        </p:nvSpPr>
        <p:spPr>
          <a:xfrm>
            <a:off x="533400" y="4016514"/>
            <a:ext cx="735970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</a:t>
            </a:r>
            <a:r>
              <a:rPr lang="en-US" sz="4000" kern="0" baseline="-25000" dirty="0" smtClean="0">
                <a:solidFill>
                  <a:srgbClr val="000000"/>
                </a:solidFill>
                <a:latin typeface="Comic Sans MS" pitchFamily="66" charset="0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be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rk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e</a:t>
            </a:r>
            <a:r>
              <a:rPr kumimoji="0" lang="en-US" sz="4000" b="1" i="0" u="none" strike="noStrike" kern="0" cap="none" spc="0" normalizeH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pe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dirty="0" smtClean="0">
              <a:latin typeface="Comic Sans MS" pitchFamily="66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71800" y="4038600"/>
            <a:ext cx="454162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obeokrkepe</a:t>
            </a:r>
            <a:r>
              <a:rPr lang="en-US" dirty="0" smtClean="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B54D3A3-7076-4E41-BC8B-85C6A2A8061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26300" y="685800"/>
          <a:ext cx="1917700" cy="1665371"/>
        </p:xfrm>
        <a:graphic>
          <a:graphicData uri="http://schemas.openxmlformats.org/presentationml/2006/ole">
            <p:oleObj spid="_x0000_s112642" name="Equation" r:id="rId4" imgW="482400" imgH="41904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2057400"/>
          </a:xfrm>
        </p:spPr>
        <p:txBody>
          <a:bodyPr/>
          <a:lstStyle/>
          <a:p>
            <a:r>
              <a:rPr lang="en-US" sz="4400" dirty="0" smtClean="0"/>
              <a:t># permutations of a word with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 is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B54D3A3-7076-4E41-BC8B-85C6A2A8061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26061" y="2889245"/>
          <a:ext cx="3284539" cy="2292355"/>
        </p:xfrm>
        <a:graphic>
          <a:graphicData uri="http://schemas.openxmlformats.org/presentationml/2006/ole">
            <p:oleObj spid="_x0000_s113666" name="Equation" r:id="rId4" imgW="672840" imgH="469800" progId="Equation.DSMT4">
              <p:embed/>
            </p:oleObj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/>
        </p:nvGraphicFramePr>
        <p:xfrm>
          <a:off x="609600" y="2971800"/>
          <a:ext cx="4598988" cy="2190750"/>
        </p:xfrm>
        <a:graphic>
          <a:graphicData uri="http://schemas.openxmlformats.org/presentationml/2006/ole">
            <p:oleObj spid="_x0000_s113669" name="Equation" r:id="rId5" imgW="1066680" imgH="50796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Team Problems</a:t>
            </a:r>
            <a:endParaRPr lang="en-US" sz="3600" b="0" smtClean="0">
              <a:latin typeface="Comic Sans MS" pitchFamily="66" charset="0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914400" y="1905000"/>
            <a:ext cx="737235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dirty="0" smtClean="0">
                <a:latin typeface="Comic Sans MS" pitchFamily="66" charset="0"/>
              </a:rPr>
              <a:t>Problems</a:t>
            </a:r>
          </a:p>
          <a:p>
            <a:pPr algn="ctr">
              <a:spcBef>
                <a:spcPts val="0"/>
              </a:spcBef>
            </a:pPr>
            <a:r>
              <a:rPr lang="en-US" sz="9600" smtClean="0">
                <a:latin typeface="Comic Sans MS" pitchFamily="66" charset="0"/>
              </a:rPr>
              <a:t>1</a:t>
            </a:r>
            <a:r>
              <a:rPr lang="en-US" sz="9600" smtClean="0">
                <a:latin typeface="Comic Sans MS" pitchFamily="66" charset="0"/>
              </a:rPr>
              <a:t>—3</a:t>
            </a:r>
            <a:endParaRPr lang="en-US" sz="9600" dirty="0" smtClean="0">
              <a:latin typeface="Comic Sans MS" pitchFamily="66" charset="0"/>
            </a:endParaRP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D3E07E47-E477-4335-BC04-9807100DBDCC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39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5367" name="Text Box 1030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5368" name="Text Box 1031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5369" name="Group 1032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5370" name="Oval 1033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371" name="Oval 1034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5363" name="Text Box 1038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What if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 dirty="0">
                <a:latin typeface="Comic Sans MS" pitchFamily="66" charset="0"/>
              </a:rPr>
              <a:t>disjoint?</a:t>
            </a:r>
          </a:p>
        </p:txBody>
      </p:sp>
      <p:sp>
        <p:nvSpPr>
          <p:cNvPr id="15364" name="Rectangle 10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5365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536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D7ABDA0D-60F2-4808-A61D-5677EEC539B8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1000" y="1447800"/>
          <a:ext cx="8427795" cy="1076325"/>
        </p:xfrm>
        <a:graphic>
          <a:graphicData uri="http://schemas.openxmlformats.org/presentationml/2006/ole">
            <p:oleObj spid="_x0000_s1026" name="Equation" r:id="rId4" imgW="1790640" imgH="228600" progId="Equation.DSMT4">
              <p:embed/>
            </p:oleObj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>
                <a:latin typeface="Comic Sans MS" pitchFamily="66" charset="0"/>
              </a:rPr>
              <a:t>What if</a:t>
            </a:r>
            <a:r>
              <a:rPr lang="en-US" sz="4800" i="1">
                <a:latin typeface="Comic Sans MS" pitchFamily="66" charset="0"/>
              </a:rPr>
              <a:t> 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>
                <a:latin typeface="Comic Sans MS" pitchFamily="66" charset="0"/>
              </a:rPr>
              <a:t>disjoint?</a:t>
            </a:r>
          </a:p>
        </p:txBody>
      </p: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8279EDB-FC81-4FF0-A8B6-60CD38656473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grpSp>
        <p:nvGrpSpPr>
          <p:cNvPr id="2054" name="Group 3"/>
          <p:cNvGrpSpPr>
            <a:grpSpLocks/>
          </p:cNvGrpSpPr>
          <p:nvPr/>
        </p:nvGrpSpPr>
        <p:grpSpPr bwMode="auto">
          <a:xfrm>
            <a:off x="2101850" y="2057400"/>
            <a:ext cx="5029200" cy="3429000"/>
            <a:chOff x="2040" y="2288"/>
            <a:chExt cx="1640" cy="1032"/>
          </a:xfrm>
        </p:grpSpPr>
        <p:sp>
          <p:nvSpPr>
            <p:cNvPr id="2065" name="Oval 4"/>
            <p:cNvSpPr>
              <a:spLocks noChangeArrowheads="1"/>
            </p:cNvSpPr>
            <p:nvPr/>
          </p:nvSpPr>
          <p:spPr bwMode="auto">
            <a:xfrm>
              <a:off x="2040" y="2288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66" name="Oval 5"/>
            <p:cNvSpPr>
              <a:spLocks noChangeArrowheads="1"/>
            </p:cNvSpPr>
            <p:nvPr/>
          </p:nvSpPr>
          <p:spPr bwMode="auto">
            <a:xfrm>
              <a:off x="2664" y="2288"/>
              <a:ext cx="1016" cy="1032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36588" y="3962400"/>
            <a:ext cx="2595562" cy="2314575"/>
            <a:chOff x="401" y="2496"/>
            <a:chExt cx="1635" cy="1458"/>
          </a:xfrm>
        </p:grpSpPr>
        <p:graphicFrame>
          <p:nvGraphicFramePr>
            <p:cNvPr id="2052" name="Object 10"/>
            <p:cNvGraphicFramePr>
              <a:graphicFrameLocks noChangeAspect="1"/>
            </p:cNvGraphicFramePr>
            <p:nvPr/>
          </p:nvGraphicFramePr>
          <p:xfrm>
            <a:off x="401" y="3340"/>
            <a:ext cx="1635" cy="614"/>
          </p:xfrm>
          <a:graphic>
            <a:graphicData uri="http://schemas.openxmlformats.org/presentationml/2006/ole">
              <p:oleObj spid="_x0000_s2052" name="Equation" r:id="rId4" imgW="609480" imgH="228600" progId="Equation.DSMT4">
                <p:embed/>
              </p:oleObj>
            </a:graphicData>
          </a:graphic>
        </p:graphicFrame>
        <p:cxnSp>
          <p:nvCxnSpPr>
            <p:cNvPr id="2064" name="AutoShape 11"/>
            <p:cNvCxnSpPr>
              <a:cxnSpLocks noChangeShapeType="1"/>
              <a:endCxn id="2055" idx="4"/>
            </p:cNvCxnSpPr>
            <p:nvPr/>
          </p:nvCxnSpPr>
          <p:spPr bwMode="auto">
            <a:xfrm rot="10800000" flipH="1">
              <a:off x="469" y="2496"/>
              <a:ext cx="1551" cy="1151"/>
            </a:xfrm>
            <a:prstGeom prst="curvedConnector4">
              <a:avLst>
                <a:gd name="adj1" fmla="val -9282"/>
                <a:gd name="adj2" fmla="val 62556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89638" y="4038601"/>
            <a:ext cx="3067050" cy="2241551"/>
            <a:chOff x="3773" y="2544"/>
            <a:chExt cx="1932" cy="1412"/>
          </a:xfrm>
        </p:grpSpPr>
        <p:graphicFrame>
          <p:nvGraphicFramePr>
            <p:cNvPr id="2051" name="Object 13"/>
            <p:cNvGraphicFramePr>
              <a:graphicFrameLocks noChangeAspect="1"/>
            </p:cNvGraphicFramePr>
            <p:nvPr/>
          </p:nvGraphicFramePr>
          <p:xfrm>
            <a:off x="3865" y="3343"/>
            <a:ext cx="1840" cy="613"/>
          </p:xfrm>
          <a:graphic>
            <a:graphicData uri="http://schemas.openxmlformats.org/presentationml/2006/ole">
              <p:oleObj spid="_x0000_s2051" name="Equation" r:id="rId5" imgW="685800" imgH="228600" progId="Equation.DSMT4">
                <p:embed/>
              </p:oleObj>
            </a:graphicData>
          </a:graphic>
        </p:graphicFrame>
        <p:cxnSp>
          <p:nvCxnSpPr>
            <p:cNvPr id="2063" name="AutoShape 14"/>
            <p:cNvCxnSpPr>
              <a:cxnSpLocks noChangeShapeType="1"/>
              <a:endCxn id="2057" idx="4"/>
            </p:cNvCxnSpPr>
            <p:nvPr/>
          </p:nvCxnSpPr>
          <p:spPr bwMode="auto">
            <a:xfrm rot="10800000">
              <a:off x="3773" y="2544"/>
              <a:ext cx="211" cy="11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282950" y="1327150"/>
            <a:ext cx="3297238" cy="1960563"/>
            <a:chOff x="2068" y="836"/>
            <a:chExt cx="2077" cy="1235"/>
          </a:xfrm>
        </p:grpSpPr>
        <p:graphicFrame>
          <p:nvGraphicFramePr>
            <p:cNvPr id="2050" name="Object 16"/>
            <p:cNvGraphicFramePr>
              <a:graphicFrameLocks noChangeAspect="1"/>
            </p:cNvGraphicFramePr>
            <p:nvPr/>
          </p:nvGraphicFramePr>
          <p:xfrm>
            <a:off x="2068" y="836"/>
            <a:ext cx="2077" cy="477"/>
          </p:xfrm>
          <a:graphic>
            <a:graphicData uri="http://schemas.openxmlformats.org/presentationml/2006/ole">
              <p:oleObj spid="_x0000_s2050" name="Equation" r:id="rId6" imgW="774360" imgH="177480" progId="Equation.DSMT4">
                <p:embed/>
              </p:oleObj>
            </a:graphicData>
          </a:graphic>
        </p:graphicFrame>
        <p:cxnSp>
          <p:nvCxnSpPr>
            <p:cNvPr id="2062" name="AutoShape 17"/>
            <p:cNvCxnSpPr>
              <a:cxnSpLocks noChangeShapeType="1"/>
              <a:stCxn id="2056" idx="1"/>
            </p:cNvCxnSpPr>
            <p:nvPr/>
          </p:nvCxnSpPr>
          <p:spPr bwMode="auto">
            <a:xfrm rot="-5400000">
              <a:off x="2611" y="1576"/>
              <a:ext cx="775" cy="215"/>
            </a:xfrm>
            <a:prstGeom prst="curvedConnector3">
              <a:avLst>
                <a:gd name="adj1" fmla="val 50454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/>
            </a:ln>
          </p:spPr>
        </p:cxnSp>
      </p:grpSp>
      <p:sp>
        <p:nvSpPr>
          <p:cNvPr id="2061" name="Slide Number Placeholder 1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C7C02B6E-7FF6-4D1C-B5B6-16DDB884BADA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3078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49213" y="1816100"/>
          <a:ext cx="4370387" cy="1972650"/>
        </p:xfrm>
        <a:graphic>
          <a:graphicData uri="http://schemas.openxmlformats.org/presentationml/2006/ole">
            <p:oleObj spid="_x0000_s3074" name="Equation" r:id="rId4" imgW="901440" imgH="406080" progId="Equation.DSMT4">
              <p:embed/>
            </p:oleObj>
          </a:graphicData>
        </a:graphic>
      </p:graphicFrame>
      <p:graphicFrame>
        <p:nvGraphicFramePr>
          <p:cNvPr id="541703" name="Object 7"/>
          <p:cNvGraphicFramePr>
            <a:graphicFrameLocks noChangeAspect="1"/>
          </p:cNvGraphicFramePr>
          <p:nvPr/>
        </p:nvGraphicFramePr>
        <p:xfrm>
          <a:off x="4445000" y="1636713"/>
          <a:ext cx="4318000" cy="2376975"/>
        </p:xfrm>
        <a:graphic>
          <a:graphicData uri="http://schemas.openxmlformats.org/presentationml/2006/ole">
            <p:oleObj spid="_x0000_s3075" name="Equation" r:id="rId5" imgW="1015920" imgH="558720" progId="Equation.DSMT4">
              <p:embed/>
            </p:oleObj>
          </a:graphicData>
        </a:graphic>
      </p:graphicFrame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715963" y="4100513"/>
          <a:ext cx="7777162" cy="2254250"/>
        </p:xfrm>
        <a:graphic>
          <a:graphicData uri="http://schemas.openxmlformats.org/presentationml/2006/ole">
            <p:oleObj spid="_x0000_s3076" name="Equation" r:id="rId6" imgW="1663560" imgH="482400" progId="Equation.DSMT4">
              <p:embed/>
            </p:oleObj>
          </a:graphicData>
        </a:graphic>
      </p:graphicFrame>
      <p:sp>
        <p:nvSpPr>
          <p:cNvPr id="3081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AB03EB7-EE1D-49D4-A0CF-314D84E78749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4102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4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152525" y="969963"/>
          <a:ext cx="6924675" cy="3209781"/>
        </p:xfrm>
        <a:graphic>
          <a:graphicData uri="http://schemas.openxmlformats.org/presentationml/2006/ole">
            <p:oleObj spid="_x0000_s4098" name="Equation" r:id="rId4" imgW="1726920" imgH="799920" progId="Equation.DSMT4">
              <p:embed/>
            </p:oleObj>
          </a:graphicData>
        </a:graphic>
      </p:graphicFrame>
      <p:graphicFrame>
        <p:nvGraphicFramePr>
          <p:cNvPr id="543751" name="Object 7"/>
          <p:cNvGraphicFramePr>
            <a:graphicFrameLocks noChangeAspect="1"/>
          </p:cNvGraphicFramePr>
          <p:nvPr/>
        </p:nvGraphicFramePr>
        <p:xfrm>
          <a:off x="1219200" y="4038600"/>
          <a:ext cx="6702425" cy="1177925"/>
        </p:xfrm>
        <a:graphic>
          <a:graphicData uri="http://schemas.openxmlformats.org/presentationml/2006/ole">
            <p:oleObj spid="_x0000_s4099" name="Equation" r:id="rId5" imgW="1587240" imgH="279360" progId="Equation.DSMT4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5253037"/>
            <a:ext cx="7543800" cy="1223963"/>
            <a:chOff x="288" y="3309"/>
            <a:chExt cx="4752" cy="771"/>
          </a:xfrm>
        </p:grpSpPr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288" y="3408"/>
              <a:ext cx="2225" cy="485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4000" dirty="0">
                  <a:latin typeface="Comic Sans MS" pitchFamily="66" charset="0"/>
                </a:rPr>
                <a:t>Difference is</a:t>
              </a:r>
              <a:r>
                <a:rPr lang="en-US" sz="4400" dirty="0"/>
                <a:t> </a:t>
              </a:r>
            </a:p>
          </p:txBody>
        </p:sp>
        <p:graphicFrame>
          <p:nvGraphicFramePr>
            <p:cNvPr id="4100" name="Object 10"/>
            <p:cNvGraphicFramePr>
              <a:graphicFrameLocks noChangeAspect="1"/>
            </p:cNvGraphicFramePr>
            <p:nvPr/>
          </p:nvGraphicFramePr>
          <p:xfrm>
            <a:off x="2485" y="3309"/>
            <a:ext cx="2555" cy="771"/>
          </p:xfrm>
          <a:graphic>
            <a:graphicData uri="http://schemas.openxmlformats.org/presentationml/2006/ole">
              <p:oleObj spid="_x0000_s4100" name="Equation" r:id="rId6" imgW="927000" imgH="279360" progId="Equation.DSMT4">
                <p:embed/>
              </p:oleObj>
            </a:graphicData>
          </a:graphic>
        </p:graphicFrame>
      </p:grpSp>
      <p:sp>
        <p:nvSpPr>
          <p:cNvPr id="410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1DE787C-D765-47C3-8B4E-05721E8A372E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7583025" cy="2308324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=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|A|+|B|+|C|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+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B8E4082-F40B-4428-B587-3133F5D7165C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12750" y="1219200"/>
          <a:ext cx="6486525" cy="1295400"/>
        </p:xfrm>
        <a:graphic>
          <a:graphicData uri="http://schemas.openxmlformats.org/presentationml/2006/ole">
            <p:oleObj spid="_x0000_s5122" name="Equation" r:id="rId4" imgW="1269720" imgH="253800" progId="Equation.DSMT4">
              <p:embed/>
            </p:oleObj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/>
        </p:nvGraphicFramePr>
        <p:xfrm>
          <a:off x="838200" y="2514600"/>
          <a:ext cx="7499350" cy="2366963"/>
        </p:xfrm>
        <a:graphic>
          <a:graphicData uri="http://schemas.openxmlformats.org/presentationml/2006/ole">
            <p:oleObj spid="_x0000_s5123" name="Equation" r:id="rId5" imgW="1485720" imgH="469800" progId="Equation.DSMT4">
              <p:embed/>
            </p:oleObj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Incl-Excl:“Obvious”?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9667</TotalTime>
  <Words>1198</Words>
  <Application>Microsoft Macintosh PowerPoint</Application>
  <PresentationFormat>On-screen Show (4:3)</PresentationFormat>
  <Paragraphs>158</Paragraphs>
  <Slides>22</Slides>
  <Notes>22</Notes>
  <HiddenSlides>6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Comic Sans MS</vt:lpstr>
      <vt:lpstr>Euclid Symbol</vt:lpstr>
      <vt:lpstr>Euclid Extra</vt:lpstr>
      <vt:lpstr>6.042 Lecture Template</vt:lpstr>
      <vt:lpstr>Equation</vt:lpstr>
      <vt:lpstr>Slide 1</vt:lpstr>
      <vt:lpstr>Sum Rule</vt:lpstr>
      <vt:lpstr>Sum Rule</vt:lpstr>
      <vt:lpstr>Inclusion-Exclusion</vt:lpstr>
      <vt:lpstr>Inclusion-Exclusion (2 Sets)</vt:lpstr>
      <vt:lpstr>Inclusion-Exclusion (2 Sets)</vt:lpstr>
      <vt:lpstr>Inclusion-Exclusion (2 Sets)</vt:lpstr>
      <vt:lpstr>Inclusion-Exclusion (3 Sets)</vt:lpstr>
      <vt:lpstr>Incl-Excl:“Obvious”?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bookkeeper rule</vt:lpstr>
      <vt:lpstr>bookkeeper rule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1695</cp:revision>
  <dcterms:created xsi:type="dcterms:W3CDTF">2010-04-16T14:21:20Z</dcterms:created>
  <dcterms:modified xsi:type="dcterms:W3CDTF">2010-04-16T14:21:43Z</dcterms:modified>
</cp:coreProperties>
</file>