
<file path=[Content_Types].xml><?xml version="1.0" encoding="utf-8"?>
<Types xmlns="http://schemas.openxmlformats.org/package/2006/content-types">
  <Override PartName="/ppt/embeddings/oleObject4.bin" ContentType="application/vnd.openxmlformats-officedocument.oleObject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slides/slide2.xml" ContentType="application/vnd.openxmlformats-officedocument.presentationml.slide+xml"/>
  <Override PartName="/ppt/embeddings/oleObject20.bin" ContentType="application/vnd.openxmlformats-officedocument.oleObject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oleObject7.bin" ContentType="application/vnd.openxmlformats-officedocument.oleObject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Default Extension="jpeg" ContentType="image/jpeg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embeddings/oleObject21.bin" ContentType="application/vnd.openxmlformats-officedocument.oleObject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322" r:id="rId2"/>
    <p:sldId id="364" r:id="rId3"/>
    <p:sldId id="365" r:id="rId4"/>
    <p:sldId id="366" r:id="rId5"/>
    <p:sldId id="368" r:id="rId6"/>
    <p:sldId id="369" r:id="rId7"/>
    <p:sldId id="370" r:id="rId8"/>
    <p:sldId id="371" r:id="rId9"/>
    <p:sldId id="372" r:id="rId10"/>
    <p:sldId id="373" r:id="rId11"/>
    <p:sldId id="350" r:id="rId12"/>
    <p:sldId id="351" r:id="rId13"/>
    <p:sldId id="352" r:id="rId14"/>
    <p:sldId id="361" r:id="rId15"/>
    <p:sldId id="353" r:id="rId16"/>
    <p:sldId id="354" r:id="rId17"/>
    <p:sldId id="355" r:id="rId18"/>
    <p:sldId id="356" r:id="rId19"/>
    <p:sldId id="357" r:id="rId20"/>
    <p:sldId id="374" r:id="rId21"/>
    <p:sldId id="375" r:id="rId22"/>
    <p:sldId id="381" r:id="rId23"/>
    <p:sldId id="376" r:id="rId24"/>
    <p:sldId id="387" r:id="rId25"/>
    <p:sldId id="379" r:id="rId26"/>
    <p:sldId id="380" r:id="rId27"/>
    <p:sldId id="382" r:id="rId28"/>
    <p:sldId id="388" r:id="rId29"/>
    <p:sldId id="383" r:id="rId30"/>
    <p:sldId id="389" r:id="rId31"/>
    <p:sldId id="384" r:id="rId32"/>
    <p:sldId id="386" r:id="rId33"/>
    <p:sldId id="385" r:id="rId34"/>
    <p:sldId id="360" r:id="rId35"/>
  </p:sldIdLst>
  <p:sldSz cx="9144000" cy="6858000" type="screen4x3"/>
  <p:notesSz cx="7315200" cy="9601200"/>
  <p:embeddedFontLst>
    <p:embeddedFont>
      <p:font typeface="Comic Sans MS"/>
      <p:regular r:id="rId38"/>
      <p:bold r:id="rId39"/>
    </p:embeddedFont>
    <p:embeddedFont>
      <p:font typeface="Euclid Symbol" charset="2"/>
      <p:regular r:id="rId40"/>
      <p:bold r:id="rId41"/>
      <p:italic r:id="rId42"/>
      <p:boldItalic r:id="rId43"/>
    </p:embeddedFont>
    <p:embeddedFont>
      <p:font typeface="Euclid Extra" charset="2"/>
      <p:regular r:id="rId44"/>
      <p:bold r:id="rId45"/>
    </p:embeddedFont>
  </p:embeddedFontLst>
  <p:custDataLst>
    <p:tags r:id="rId4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3333CC"/>
    <a:srgbClr val="FF00FF"/>
    <a:srgbClr val="008000"/>
    <a:srgbClr val="FFFF00"/>
    <a:srgbClr val="80C0FF"/>
    <a:srgbClr val="99FF66"/>
    <a:srgbClr val="FFF901"/>
    <a:srgbClr val="D1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519" autoAdjust="0"/>
    <p:restoredTop sz="94620" autoAdjust="0"/>
  </p:normalViewPr>
  <p:slideViewPr>
    <p:cSldViewPr snapToObjects="1" showGuides="1">
      <p:cViewPr varScale="1">
        <p:scale>
          <a:sx n="130" d="100"/>
          <a:sy n="130" d="100"/>
        </p:scale>
        <p:origin x="-2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font2.fntdata"/><Relationship Id="rId7" Type="http://schemas.openxmlformats.org/officeDocument/2006/relationships/slide" Target="slides/slide6.xml"/><Relationship Id="rId43" Type="http://schemas.openxmlformats.org/officeDocument/2006/relationships/font" Target="fonts/font6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theme" Target="theme/theme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8.fntdata"/><Relationship Id="rId42" Type="http://schemas.openxmlformats.org/officeDocument/2006/relationships/font" Target="fonts/font5.fntdata"/><Relationship Id="rId6" Type="http://schemas.openxmlformats.org/officeDocument/2006/relationships/slide" Target="slides/slide5.xml"/><Relationship Id="rId49" Type="http://schemas.openxmlformats.org/officeDocument/2006/relationships/viewProps" Target="viewProps.xml"/><Relationship Id="rId44" Type="http://schemas.openxmlformats.org/officeDocument/2006/relationships/font" Target="fonts/font7.fntdata"/><Relationship Id="rId19" Type="http://schemas.openxmlformats.org/officeDocument/2006/relationships/slide" Target="slides/slide18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printerSettings" Target="printerSettings/printerSettings1.bin"/><Relationship Id="rId35" Type="http://schemas.openxmlformats.org/officeDocument/2006/relationships/slide" Target="slides/slide34.xml"/><Relationship Id="rId51" Type="http://schemas.openxmlformats.org/officeDocument/2006/relationships/tableStyles" Target="tableStyle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font" Target="fonts/font3.fntdata"/><Relationship Id="rId3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ict"/><Relationship Id="rId1" Type="http://schemas.openxmlformats.org/officeDocument/2006/relationships/image" Target="../media/image1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10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B5C1-7066-479F-92F3-7C4CC3C1F3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9EA6A-C54F-4C7E-8366-5E2F6208DD3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DEA4-E1D9-4E36-8E32-D8107990FDE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F0218-A686-40F6-94CD-86BEA0758B9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12F3-CCCC-4B33-9A51-DD4E53A7BAD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A9813-E0CD-4711-B985-ACE881084E1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B8882-CA24-4CB0-99B0-EF7F2F2B58F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6D728-B1AF-4013-9880-0BF07918A12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9AE3D-6A17-408F-81EA-CBDE8E5E5D8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4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5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6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7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8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9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10M.</a:t>
            </a:r>
            <a:fld id="{2B867FAB-804E-439A-A46B-145929132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10M.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199"/>
            <a:ext cx="3048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12,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9" r:id="rId5"/>
  </p:sldLayoutIdLst>
  <p:transition>
    <p:dissolv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5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1.bin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5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5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Relationship Id="rId1" Type="http://schemas.openxmlformats.org/officeDocument/2006/relationships/vmlDrawing" Target="../drawings/vmlDrawing11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1" Type="http://schemas.openxmlformats.org/officeDocument/2006/relationships/vmlDrawing" Target="../drawings/vmlDrawing12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8.bin"/><Relationship Id="rId1" Type="http://schemas.openxmlformats.org/officeDocument/2006/relationships/vmlDrawing" Target="../drawings/vmlDrawing13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9.bin"/><Relationship Id="rId1" Type="http://schemas.openxmlformats.org/officeDocument/2006/relationships/vmlDrawing" Target="../drawings/vmlDrawing14.v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Generalized</a:t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Counting Rules</a:t>
            </a:r>
            <a:endParaRPr lang="en-US" sz="14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72CAA7DA-673E-4241-A128-5982251510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pPr>
              <a:buFontTx/>
              <a:buNone/>
            </a:pPr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5400" b="1" dirty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p:oleObj spid="_x0000_s36866" name="Equation" r:id="rId4" imgW="291960" imgH="431640" progId="Equation.DSMT4">
              <p:embed/>
            </p:oleObj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458200" cy="158273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#</a:t>
            </a:r>
            <a:r>
              <a:rPr lang="en-US" sz="4400" dirty="0" smtClean="0">
                <a:latin typeface="Comic Sans MS" pitchFamily="66" charset="0"/>
              </a:rPr>
              <a:t> lineups </a:t>
            </a:r>
            <a:r>
              <a:rPr lang="en-US" sz="4400" dirty="0">
                <a:latin typeface="Comic Sans MS" pitchFamily="66" charset="0"/>
              </a:rPr>
              <a:t>of 5 students in 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6.042?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2101850"/>
            <a:ext cx="8389903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            let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::= 6.042 students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| = 91  so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|lineups </a:t>
            </a:r>
            <a:r>
              <a:rPr lang="en-US" sz="4400" dirty="0">
                <a:latin typeface="Comic Sans MS" pitchFamily="66" charset="0"/>
              </a:rPr>
              <a:t>of 5 students| = 91</a:t>
            </a:r>
            <a:r>
              <a:rPr lang="en-US" sz="4400" baseline="30000" dirty="0">
                <a:latin typeface="Comic Sans MS" pitchFamily="66" charset="0"/>
              </a:rPr>
              <a:t>5 </a:t>
            </a:r>
            <a:r>
              <a:rPr lang="en-US" sz="4400" dirty="0">
                <a:latin typeface="Comic Sans MS" pitchFamily="66" charset="0"/>
              </a:rPr>
              <a:t>? </a:t>
            </a:r>
            <a:endParaRPr lang="en-US" sz="4400" baseline="30000" dirty="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8974FC6D-C4A8-4219-8682-935ED06787CE}" type="slidenum">
              <a:rPr lang="en-US" smtClean="0"/>
              <a:pPr/>
              <a:t>11</a:t>
            </a:fld>
            <a:endParaRPr lang="en-US" dirty="0" smtClean="0"/>
          </a:p>
        </p:txBody>
      </p:sp>
      <p:sp useBgFill="1"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872288" y="3711575"/>
            <a:ext cx="1679502" cy="708025"/>
          </a:xfrm>
          <a:prstGeom prst="rect">
            <a:avLst/>
          </a:prstGeom>
          <a:ln w="3175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NO!  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685800" y="3683000"/>
            <a:ext cx="5486400" cy="701675"/>
          </a:xfrm>
          <a:prstGeom prst="line">
            <a:avLst/>
          </a:prstGeom>
          <a:noFill/>
          <a:ln w="444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533400" y="3657600"/>
            <a:ext cx="5638800" cy="727075"/>
          </a:xfrm>
          <a:prstGeom prst="line">
            <a:avLst/>
          </a:prstGeom>
          <a:noFill/>
          <a:ln w="4445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7942190" cy="1581972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lineups have no repeats: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 smtClean="0">
                <a:latin typeface="Comic Sans MS" pitchFamily="66" charset="0"/>
              </a:rPr>
              <a:t>| ?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nimBg="1"/>
      <p:bldP spid="4108" grpId="0" animBg="1"/>
      <p:bldP spid="4109" grpId="0" animBg="1"/>
      <p:bldP spid="410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E746706B-B307-4AB9-9205-3D59B99C270A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742950" y="1143000"/>
            <a:ext cx="7639050" cy="507831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>
                <a:latin typeface="Comic Sans MS" pitchFamily="66" charset="0"/>
              </a:rPr>
              <a:t>|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2nd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89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3rd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88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4th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87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5th student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4000" dirty="0">
                <a:latin typeface="Comic Sans MS" pitchFamily="66" charset="0"/>
              </a:rPr>
              <a:t> 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91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90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⋅89⋅88⋅87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91181" name="Object 13"/>
          <p:cNvGraphicFramePr>
            <a:graphicFrameLocks noChangeAspect="1"/>
          </p:cNvGraphicFramePr>
          <p:nvPr/>
        </p:nvGraphicFramePr>
        <p:xfrm>
          <a:off x="5757863" y="5086350"/>
          <a:ext cx="1293812" cy="1335088"/>
        </p:xfrm>
        <a:graphic>
          <a:graphicData uri="http://schemas.openxmlformats.org/presentationml/2006/ole">
            <p:oleObj spid="_x0000_s1026" name="Equation" r:id="rId4" imgW="406400" imgH="419100" progId="Equation.DSMT4">
              <p:embed/>
            </p:oleObj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Generalized Product Rule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861D5826-3EEB-440E-9B72-0DF2B968BC58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81000" y="1247775"/>
            <a:ext cx="8343900" cy="492442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Q </a:t>
            </a:r>
            <a:r>
              <a:rPr lang="en-US" sz="4400" dirty="0">
                <a:latin typeface="Comic Sans MS" pitchFamily="66" charset="0"/>
              </a:rPr>
              <a:t>a set of length-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k </a:t>
            </a:r>
            <a:r>
              <a:rPr lang="en-US" sz="4400" dirty="0">
                <a:latin typeface="Comic Sans MS" pitchFamily="66" charset="0"/>
              </a:rPr>
              <a:t>sequences </a:t>
            </a:r>
          </a:p>
          <a:p>
            <a:pPr marL="342900" indent="-342900">
              <a:defRPr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i="1" dirty="0">
                <a:latin typeface="Comic Sans MS" pitchFamily="66" charset="0"/>
              </a:rPr>
              <a:t> 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 possible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elements,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 possible 2</a:t>
            </a:r>
            <a:r>
              <a:rPr lang="en-US" sz="4000" baseline="30000" dirty="0">
                <a:latin typeface="Comic Sans MS" pitchFamily="66" charset="0"/>
              </a:rPr>
              <a:t>nd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latin typeface="Comic Sans MS" pitchFamily="66" charset="0"/>
              </a:rPr>
              <a:t>  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first </a:t>
            </a:r>
            <a:r>
              <a:rPr lang="en-US" sz="4000" dirty="0" smtClean="0">
                <a:latin typeface="Comic Sans MS" pitchFamily="66" charset="0"/>
              </a:rPr>
              <a:t>entry),</a:t>
            </a:r>
            <a:endParaRPr lang="en-US" sz="4000" dirty="0">
              <a:latin typeface="Comic Sans MS" pitchFamily="66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 possible 3</a:t>
            </a:r>
            <a:r>
              <a:rPr lang="en-US" sz="4000" baseline="30000" dirty="0">
                <a:latin typeface="Comic Sans MS" pitchFamily="66" charset="0"/>
              </a:rPr>
              <a:t>rd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defRPr/>
            </a:pPr>
            <a:r>
              <a:rPr lang="en-US" sz="4000" dirty="0">
                <a:latin typeface="Comic Sans MS" pitchFamily="66" charset="0"/>
              </a:rPr>
              <a:t>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&amp;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nd </a:t>
            </a:r>
            <a:r>
              <a:rPr lang="en-US" sz="4000" dirty="0" smtClean="0">
                <a:latin typeface="Comic Sans MS" pitchFamily="66" charset="0"/>
              </a:rPr>
              <a:t>entry,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…)</a:t>
            </a:r>
            <a:endParaRPr lang="en-US" sz="4000" dirty="0">
              <a:latin typeface="Comic Sans MS" pitchFamily="66" charset="0"/>
              <a:sym typeface="Euclid Extra" pitchFamily="18" charset="2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5400" dirty="0">
                <a:latin typeface="Comic Sans MS" pitchFamily="66" charset="0"/>
              </a:rPr>
              <a:t>then, |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Q</a:t>
            </a:r>
            <a:r>
              <a:rPr lang="en-US" sz="5400" dirty="0">
                <a:latin typeface="Comic Sans MS" pitchFamily="66" charset="0"/>
              </a:rPr>
              <a:t>| </a:t>
            </a:r>
            <a:r>
              <a:rPr lang="en-US" sz="5400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⋅⋅⋅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5400" baseline="-2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5257800"/>
            <a:ext cx="5791200" cy="990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DB459C02-6ADE-4DF6-9A8B-7731DB5838D9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079875"/>
          </a:xfrm>
        </p:spPr>
        <p:txBody>
          <a:bodyPr/>
          <a:lstStyle/>
          <a:p>
            <a:pPr eaLnBrk="1" hangingPunct="1"/>
            <a:r>
              <a:rPr lang="en-US" sz="6000" smtClean="0"/>
              <a:t>#6.042 students =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2050" name="Equation" r:id="rId4" imgW="914400" imgH="198720" progId="Equation.DSMT4">
              <p:embed/>
            </p:oleObj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1638" y="2681288"/>
          <a:ext cx="8285162" cy="1814512"/>
        </p:xfrm>
        <a:graphic>
          <a:graphicData uri="http://schemas.openxmlformats.org/presentationml/2006/ole">
            <p:oleObj spid="_x0000_s2051" name="Equation" r:id="rId5" imgW="1854000" imgH="40608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DE80B9EA-B780-4E1B-88F1-EE1288B41AE6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if function from </a:t>
            </a:r>
            <a:r>
              <a:rPr lang="en-US" sz="4800" dirty="0" smtClean="0">
                <a:solidFill>
                  <a:srgbClr val="3333CC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3333CC"/>
                </a:solidFill>
              </a:rPr>
              <a:t>B</a:t>
            </a:r>
            <a:endParaRPr lang="en-US" sz="48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4800" dirty="0" smtClean="0"/>
              <a:t>is</a:t>
            </a:r>
            <a:r>
              <a:rPr lang="en-US" sz="6600" dirty="0" smtClean="0"/>
              <a:t> </a:t>
            </a:r>
            <a:r>
              <a:rPr lang="en-US" sz="6000" dirty="0" smtClean="0">
                <a:solidFill>
                  <a:srgbClr val="3333CC"/>
                </a:solidFill>
              </a:rPr>
              <a:t>k-to-1</a:t>
            </a:r>
            <a:r>
              <a:rPr lang="en-US" sz="6000" dirty="0" smtClean="0"/>
              <a:t>,</a:t>
            </a:r>
            <a:r>
              <a:rPr lang="en-US" sz="4800" dirty="0" smtClean="0"/>
              <a:t> then</a:t>
            </a:r>
          </a:p>
          <a:p>
            <a:pPr algn="ctr" eaLnBrk="1" hangingPunct="1"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|A|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k|B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algn="ctr" eaLnBrk="1" hangingPunct="1">
              <a:defRPr/>
            </a:pPr>
            <a:r>
              <a:rPr lang="en-US" sz="4800" dirty="0" smtClean="0"/>
              <a:t>(generalized </a:t>
            </a:r>
            <a:r>
              <a:rPr lang="en-US" sz="4800" dirty="0" err="1" smtClean="0"/>
              <a:t>Bijection</a:t>
            </a:r>
            <a:r>
              <a:rPr lang="en-US" sz="4800" dirty="0" smtClean="0"/>
              <a:t> Rule)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3074" name="Equation" r:id="rId4" imgW="914400" imgH="198720" progId="Equation.DSMT4">
              <p:embed/>
            </p:oleObj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AD88ADF0-37C4-41AE-AD9B-22BECBAAC7D3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4098" name="Equation" r:id="rId4" imgW="914400" imgH="198720" progId="Equation.DSMT4">
              <p:embed/>
            </p:oleObj>
          </a:graphicData>
        </a:graphic>
      </p:graphicFrame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28600" y="1368425"/>
            <a:ext cx="8529638" cy="37480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How many size 4 subsets of {1,2,…,13}?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Let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::=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permutations </a:t>
            </a:r>
            <a:r>
              <a:rPr lang="en-US" sz="4000" dirty="0">
                <a:latin typeface="Comic Sans MS" pitchFamily="66" charset="0"/>
              </a:rPr>
              <a:t>of {1,2,…,13}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      </a:t>
            </a:r>
            <a:r>
              <a:rPr lang="en-US" sz="4000" dirty="0">
                <a:solidFill>
                  <a:srgbClr val="00B050"/>
                </a:solidFill>
                <a:latin typeface="Comic Sans MS" pitchFamily="66" charset="0"/>
              </a:rPr>
              <a:t>B::= size 4 subsets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map    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3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  <a:sym typeface="Symbol"/>
              </a:rPr>
              <a:t> A</a:t>
            </a:r>
            <a:endParaRPr lang="en-US" sz="4400" dirty="0">
              <a:solidFill>
                <a:srgbClr val="3333CC"/>
              </a:solidFill>
              <a:latin typeface="Comic Sans MS" pitchFamily="66" charset="0"/>
            </a:endParaRP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to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}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B</a:t>
            </a:r>
            <a:endParaRPr lang="en-US" sz="44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1981200" y="3683000"/>
            <a:ext cx="2590800" cy="5842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535B0B3B-67E6-46AF-BCEC-1DA2665CBE45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5122" name="Equation" r:id="rId4" imgW="914400" imgH="198720" progId="Equation.DSMT4">
              <p:embed/>
            </p:oleObj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394569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4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dirty="0">
                <a:latin typeface="Comic Sans MS" pitchFamily="66" charset="0"/>
              </a:rPr>
              <a:t>also </a:t>
            </a:r>
            <a:r>
              <a:rPr lang="en-US" sz="4400" dirty="0" smtClean="0">
                <a:latin typeface="Comic Sans MS" pitchFamily="66" charset="0"/>
              </a:rPr>
              <a:t>maps</a:t>
            </a:r>
          </a:p>
          <a:p>
            <a:pPr marL="342900" indent="-342900">
              <a:defRPr/>
            </a:pPr>
            <a:r>
              <a:rPr lang="en-US" sz="4400" dirty="0" smtClean="0">
                <a:latin typeface="Comic Sans MS" pitchFamily="66" charset="0"/>
              </a:rPr>
              <a:t>to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B05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}</a:t>
            </a:r>
          </a:p>
          <a:p>
            <a:pPr marL="342900" indent="-342900">
              <a:defRPr/>
            </a:pPr>
            <a:r>
              <a:rPr lang="en-US" sz="4000" dirty="0" smtClean="0">
                <a:latin typeface="Comic Sans MS" pitchFamily="66" charset="0"/>
              </a:rPr>
              <a:t>so does</a:t>
            </a:r>
            <a:r>
              <a:rPr lang="en-US" sz="40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13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12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5</a:t>
            </a:r>
          </a:p>
          <a:p>
            <a:pPr marL="342900" indent="-342900">
              <a:defRPr/>
            </a:pPr>
            <a:endParaRPr lang="en-US" sz="4800" baseline="-25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 marL="342900" indent="-342900">
              <a:defRPr/>
            </a:pPr>
            <a:r>
              <a:rPr lang="en-US" sz="4800" dirty="0" smtClean="0">
                <a:latin typeface="Comic Sans MS" pitchFamily="66" charset="0"/>
              </a:rPr>
              <a:t>all map to same set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3629118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!</a:t>
            </a:r>
            <a:r>
              <a:rPr lang="en-US" sz="6000" dirty="0">
                <a:latin typeface="Comic Sans MS" pitchFamily="66" charset="0"/>
              </a:rPr>
              <a:t>-to-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411480" y="1625600"/>
            <a:ext cx="2560320" cy="584200"/>
          </a:xfrm>
          <a:prstGeom prst="rect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marL="342900" indent="-342900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53640" y="3810000"/>
            <a:ext cx="2651760" cy="860286"/>
            <a:chOff x="2453640" y="3810000"/>
            <a:chExt cx="2651760" cy="860286"/>
          </a:xfrm>
        </p:grpSpPr>
        <p:sp>
          <p:nvSpPr>
            <p:cNvPr id="8" name="Left Brace 7"/>
            <p:cNvSpPr/>
            <p:nvPr/>
          </p:nvSpPr>
          <p:spPr bwMode="auto">
            <a:xfrm rot="16200000">
              <a:off x="3688080" y="2575560"/>
              <a:ext cx="182880" cy="265176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3114" y="3962400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4!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560" y="3810001"/>
            <a:ext cx="2834640" cy="885110"/>
            <a:chOff x="5242560" y="3810001"/>
            <a:chExt cx="2834640" cy="885110"/>
          </a:xfrm>
        </p:grpSpPr>
        <p:sp>
          <p:nvSpPr>
            <p:cNvPr id="9" name="Left Brace 8"/>
            <p:cNvSpPr/>
            <p:nvPr/>
          </p:nvSpPr>
          <p:spPr bwMode="auto">
            <a:xfrm rot="16200000">
              <a:off x="6568440" y="2484121"/>
              <a:ext cx="182880" cy="283464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8714" y="3987225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9!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 smtClean="0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4A1AD96B-EC31-402A-B25B-394A5026C6B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7170" name="Equation" r:id="rId4" imgW="914400" imgH="198720" progId="Equation.DSMT4">
              <p:embed/>
            </p:oleObj>
          </a:graphicData>
        </a:graphic>
      </p:graphicFrame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838200" y="2590800"/>
            <a:ext cx="7543800" cy="83820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800" dirty="0">
                <a:latin typeface="Comic Sans MS" pitchFamily="66" charset="0"/>
              </a:rPr>
              <a:t>so # of size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4800" dirty="0">
                <a:latin typeface="Comic Sans MS" pitchFamily="66" charset="0"/>
              </a:rPr>
              <a:t> subsets 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/>
        </p:nvGraphicFramePr>
        <p:xfrm>
          <a:off x="4773613" y="3505200"/>
          <a:ext cx="1422400" cy="1752600"/>
        </p:xfrm>
        <a:graphic>
          <a:graphicData uri="http://schemas.openxmlformats.org/presentationml/2006/ole">
            <p:oleObj spid="_x0000_s7171" name="Equation" r:id="rId5" imgW="330120" imgH="406080" progId="Equation.DSMT4">
              <p:embed/>
            </p:oleObj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008188" y="3429000"/>
          <a:ext cx="2592387" cy="2073275"/>
        </p:xfrm>
        <a:graphic>
          <a:graphicData uri="http://schemas.openxmlformats.org/presentationml/2006/ole">
            <p:oleObj spid="_x0000_s7172" name="Equation" r:id="rId6" imgW="571320" imgH="457200" progId="Equation.DSMT4">
              <p:embed/>
            </p:oleObj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762000" y="1574800"/>
            <a:ext cx="7575550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13!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|A|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(4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!)|</a:t>
            </a:r>
            <a:r>
              <a:rPr lang="en-US" sz="6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AF8014A-8375-4BDA-82D2-FF4B1BDCA6AE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p:oleObj spid="_x0000_s8194" name="Equation" r:id="rId4" imgW="914400" imgH="198720" progId="Equation.DSMT4">
              <p:embed/>
            </p:oleObj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023938" y="1371600"/>
            <a:ext cx="7145337" cy="1920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5400">
                <a:latin typeface="Comic Sans MS" pitchFamily="66" charset="0"/>
              </a:rPr>
              <a:t># </a:t>
            </a:r>
            <a:r>
              <a:rPr lang="en-US" sz="540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5400">
                <a:latin typeface="Comic Sans MS" pitchFamily="66" charset="0"/>
              </a:rPr>
              <a:t> element subsets</a:t>
            </a:r>
          </a:p>
          <a:p>
            <a:pPr marL="342900" indent="-342900"/>
            <a:r>
              <a:rPr lang="en-US" sz="5400">
                <a:latin typeface="Comic Sans MS" pitchFamily="66" charset="0"/>
              </a:rPr>
              <a:t>of an </a:t>
            </a:r>
            <a:r>
              <a:rPr lang="en-US" sz="540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5400">
                <a:latin typeface="Comic Sans MS" pitchFamily="66" charset="0"/>
              </a:rPr>
              <a:t> element set is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1981200" y="3167063"/>
          <a:ext cx="5089525" cy="2190750"/>
        </p:xfrm>
        <a:graphic>
          <a:graphicData uri="http://schemas.openxmlformats.org/presentationml/2006/ole">
            <p:oleObj spid="_x0000_s8195" name="Equation" r:id="rId5" imgW="1180800" imgH="507960" progId="Equation.DSMT4">
              <p:embed/>
            </p:oleObj>
          </a:graphicData>
        </a:graphic>
      </p:graphicFrame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685800" y="1371600"/>
            <a:ext cx="7772400" cy="40386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617C8E69-851E-4C8D-9C42-AE5C16D8F86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B050"/>
                </a:solidFill>
              </a:rPr>
              <a:t>total </a:t>
            </a:r>
            <a:r>
              <a:rPr lang="en-US" sz="4400" dirty="0" smtClean="0">
                <a:solidFill>
                  <a:srgbClr val="00B05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</a:t>
            </a:r>
            <a:r>
              <a:rPr lang="en-US" sz="4800" dirty="0" smtClean="0">
                <a:solidFill>
                  <a:schemeClr val="accent2"/>
                </a:solidFill>
              </a:rPr>
              <a:t>total injection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6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3733800"/>
          </a:xfrm>
        </p:spPr>
        <p:txBody>
          <a:bodyPr/>
          <a:lstStyle/>
          <a:p>
            <a:r>
              <a:rPr lang="en-US" sz="4800" dirty="0" smtClean="0"/>
              <a:t>a 2-pair hand has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some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a second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 card of still a third rank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3048000"/>
          </a:xfrm>
        </p:spPr>
        <p:txBody>
          <a:bodyPr/>
          <a:lstStyle/>
          <a:p>
            <a:r>
              <a:rPr lang="en-US" sz="4800" dirty="0" smtClean="0"/>
              <a:t>a 2-pair hand: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K</a:t>
            </a:r>
            <a:r>
              <a:rPr lang="en-US" sz="6600" dirty="0" smtClean="0">
                <a:solidFill>
                  <a:srgbClr val="FF0000"/>
                </a:solidFill>
              </a:rPr>
              <a:t>♥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chemeClr val="tx2"/>
                </a:solidFill>
              </a:rPr>
              <a:t>♠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3</a:t>
            </a:r>
            <a:r>
              <a:rPr lang="en-US" sz="6600" dirty="0" smtClean="0">
                <a:solidFill>
                  <a:srgbClr val="000000"/>
                </a:solidFill>
              </a:rPr>
              <a:t>♣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then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suit	 (4 suits)    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13350" y="1874921"/>
          <a:ext cx="806450" cy="1782679"/>
        </p:xfrm>
        <a:graphic>
          <a:graphicData uri="http://schemas.openxmlformats.org/presentationml/2006/ole">
            <p:oleObj spid="_x0000_s63490" name="Equation" r:id="rId3" imgW="241300" imgH="533400" progId="Equation.DSMT4">
              <p:embed/>
            </p:oleObj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5213350" y="3475037"/>
          <a:ext cx="806450" cy="1782763"/>
        </p:xfrm>
        <a:graphic>
          <a:graphicData uri="http://schemas.openxmlformats.org/presentationml/2006/ole">
            <p:oleObj spid="_x0000_s63491" name="Equation" r:id="rId4" imgW="241300" imgH="5334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6479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successively choosing: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8412" y="2211801"/>
          <a:ext cx="6580188" cy="2512599"/>
        </p:xfrm>
        <a:graphic>
          <a:graphicData uri="http://schemas.openxmlformats.org/presentationml/2006/ole">
            <p:oleObj spid="_x0000_s66562" name="Equation" r:id="rId3" imgW="1397000" imgH="5334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this method counts 6-tuples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</a:p>
          <a:p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		× </a:t>
            </a:r>
            <a:r>
              <a:rPr lang="en-US" sz="4400" dirty="0" smtClean="0">
                <a:solidFill>
                  <a:srgbClr val="000000"/>
                </a:solidFill>
              </a:rPr>
              <a:t>[last card rank]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suits]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suits]   	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[last card suit]</a:t>
            </a:r>
          </a:p>
          <a:p>
            <a:pPr algn="ctr"/>
            <a:r>
              <a:rPr lang="en-US" sz="4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p:oleObj spid="_x0000_s67587" name="Equation" r:id="rId3" imgW="139700" imgH="228600" progId="Equation.DSMT4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50950"/>
            <a:ext cx="8763000" cy="51498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but the correspondence to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2-pair hands is </a:t>
            </a:r>
            <a:r>
              <a:rPr lang="en-US" sz="4400" dirty="0" smtClean="0">
                <a:solidFill>
                  <a:schemeClr val="accent2"/>
                </a:solidFill>
              </a:rPr>
              <a:t>not a </a:t>
            </a:r>
            <a:r>
              <a:rPr lang="en-US" sz="4400" dirty="0" err="1" smtClean="0">
                <a:solidFill>
                  <a:schemeClr val="accent2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  <a:endParaRPr lang="en-US" sz="44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p:oleObj spid="_x0000_s69634" name="Equation" r:id="rId3" imgW="13970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097959"/>
            <a:ext cx="7344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A, K,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  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cxnSp>
        <p:nvCxnSpPr>
          <p:cNvPr id="25" name="Curved Connector 24"/>
          <p:cNvCxnSpPr/>
          <p:nvPr/>
        </p:nvCxnSpPr>
        <p:spPr bwMode="auto">
          <a:xfrm rot="5400000">
            <a:off x="1413421" y="4309020"/>
            <a:ext cx="1364159" cy="533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6200000" flipH="1">
            <a:off x="1413420" y="4225380"/>
            <a:ext cx="1364161" cy="53340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flipV="1">
            <a:off x="4419600" y="3893640"/>
            <a:ext cx="1524000" cy="1280521"/>
          </a:xfrm>
          <a:prstGeom prst="curvedConnector3">
            <a:avLst>
              <a:gd name="adj1" fmla="val 54386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0800000">
            <a:off x="4419600" y="3810000"/>
            <a:ext cx="1524000" cy="1447800"/>
          </a:xfrm>
          <a:prstGeom prst="curvedConnector3">
            <a:avLst>
              <a:gd name="adj1" fmla="val 60235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914400" y="5105400"/>
            <a:ext cx="6510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A, K,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516201" y="3431089"/>
            <a:ext cx="831864" cy="980311"/>
          </a:xfrm>
          <a:custGeom>
            <a:avLst/>
            <a:gdLst>
              <a:gd name="connsiteX0" fmla="*/ 508774 w 831864"/>
              <a:gd name="connsiteY0" fmla="*/ 0 h 980311"/>
              <a:gd name="connsiteX1" fmla="*/ 252530 w 831864"/>
              <a:gd name="connsiteY1" fmla="*/ 44559 h 980311"/>
              <a:gd name="connsiteX2" fmla="*/ 152261 w 831864"/>
              <a:gd name="connsiteY2" fmla="*/ 144818 h 980311"/>
              <a:gd name="connsiteX3" fmla="*/ 18568 w 831864"/>
              <a:gd name="connsiteY3" fmla="*/ 512435 h 980311"/>
              <a:gd name="connsiteX4" fmla="*/ 263671 w 831864"/>
              <a:gd name="connsiteY4" fmla="*/ 846632 h 980311"/>
              <a:gd name="connsiteX5" fmla="*/ 831864 w 831864"/>
              <a:gd name="connsiteY5" fmla="*/ 980311 h 9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864" h="980311">
                <a:moveTo>
                  <a:pt x="508774" y="0"/>
                </a:moveTo>
                <a:cubicBezTo>
                  <a:pt x="410361" y="10211"/>
                  <a:pt x="311949" y="20423"/>
                  <a:pt x="252530" y="44559"/>
                </a:cubicBezTo>
                <a:cubicBezTo>
                  <a:pt x="193111" y="68695"/>
                  <a:pt x="191255" y="66839"/>
                  <a:pt x="152261" y="144818"/>
                </a:cubicBezTo>
                <a:cubicBezTo>
                  <a:pt x="113267" y="222797"/>
                  <a:pt x="0" y="395466"/>
                  <a:pt x="18568" y="512435"/>
                </a:cubicBezTo>
                <a:cubicBezTo>
                  <a:pt x="37136" y="629404"/>
                  <a:pt x="128122" y="768653"/>
                  <a:pt x="263671" y="846632"/>
                </a:cubicBezTo>
                <a:cubicBezTo>
                  <a:pt x="399220" y="924611"/>
                  <a:pt x="831864" y="980311"/>
                  <a:pt x="831864" y="980311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43784" y="4611918"/>
            <a:ext cx="792870" cy="991451"/>
          </a:xfrm>
          <a:custGeom>
            <a:avLst/>
            <a:gdLst>
              <a:gd name="connsiteX0" fmla="*/ 469780 w 792870"/>
              <a:gd name="connsiteY0" fmla="*/ 991451 h 991451"/>
              <a:gd name="connsiteX1" fmla="*/ 180114 w 792870"/>
              <a:gd name="connsiteY1" fmla="*/ 790933 h 991451"/>
              <a:gd name="connsiteX2" fmla="*/ 1857 w 792870"/>
              <a:gd name="connsiteY2" fmla="*/ 423316 h 991451"/>
              <a:gd name="connsiteX3" fmla="*/ 191255 w 792870"/>
              <a:gd name="connsiteY3" fmla="*/ 222798 h 991451"/>
              <a:gd name="connsiteX4" fmla="*/ 792870 w 792870"/>
              <a:gd name="connsiteY4" fmla="*/ 0 h 9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70" h="991451">
                <a:moveTo>
                  <a:pt x="469780" y="991451"/>
                </a:moveTo>
                <a:cubicBezTo>
                  <a:pt x="363940" y="938536"/>
                  <a:pt x="258101" y="885622"/>
                  <a:pt x="180114" y="790933"/>
                </a:cubicBezTo>
                <a:cubicBezTo>
                  <a:pt x="102127" y="696244"/>
                  <a:pt x="0" y="518005"/>
                  <a:pt x="1857" y="423316"/>
                </a:cubicBezTo>
                <a:cubicBezTo>
                  <a:pt x="3714" y="328627"/>
                  <a:pt x="59420" y="293351"/>
                  <a:pt x="191255" y="222798"/>
                </a:cubicBezTo>
                <a:cubicBezTo>
                  <a:pt x="323091" y="152245"/>
                  <a:pt x="792870" y="0"/>
                  <a:pt x="792870" y="0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8" grpId="0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slow" advClick="0" advTm="500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pair ra</a:t>
            </a:r>
            <a:r>
              <a:rPr lang="en-US" sz="4400" dirty="0" smtClean="0">
                <a:solidFill>
                  <a:srgbClr val="000000"/>
                </a:solidFill>
              </a:rPr>
              <a:t>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p:transition spd="slow" advClick="0" advTm="5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845CA0E0-B8FA-42CB-A503-BCBE39D9C5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/>
              <a:t>If </a:t>
            </a:r>
            <a:r>
              <a:rPr lang="en-US" sz="5400">
                <a:solidFill>
                  <a:srgbClr val="3333CC"/>
                </a:solidFill>
              </a:rPr>
              <a:t>more</a:t>
            </a:r>
            <a:r>
              <a:rPr lang="en-US" sz="5400" i="1"/>
              <a:t> </a:t>
            </a:r>
            <a:r>
              <a:rPr lang="en-US" sz="5400"/>
              <a:t>pigeons</a:t>
            </a:r>
          </a:p>
          <a:p>
            <a:pPr>
              <a:buFontTx/>
              <a:buNone/>
            </a:pPr>
            <a:endParaRPr lang="en-US" sz="4800"/>
          </a:p>
          <a:p>
            <a:pPr>
              <a:buFontTx/>
              <a:buNone/>
            </a:pPr>
            <a:r>
              <a:rPr lang="en-US" sz="5400"/>
              <a:t>than pigeonholes,</a:t>
            </a:r>
          </a:p>
          <a:p>
            <a:pPr>
              <a:buFontTx/>
              <a:buNone/>
            </a:pPr>
            <a:endParaRPr lang="en-US" sz="5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chemeClr val="accent2"/>
                </a:solidFill>
              </a:rPr>
              <a:t>1</a:t>
            </a:r>
            <a:r>
              <a:rPr lang="en-US" sz="4400" baseline="30000" dirty="0" smtClean="0">
                <a:solidFill>
                  <a:schemeClr val="accent2"/>
                </a:solidFill>
              </a:rPr>
              <a:t>st</a:t>
            </a:r>
            <a:r>
              <a:rPr lang="en-US" sz="4400" dirty="0" smtClean="0">
                <a:solidFill>
                  <a:schemeClr val="accent2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CC0000"/>
                </a:solidFill>
              </a:rPr>
              <a:t>2</a:t>
            </a:r>
            <a:r>
              <a:rPr lang="en-US" sz="4400" baseline="30000" dirty="0" smtClean="0">
                <a:solidFill>
                  <a:srgbClr val="CC0000"/>
                </a:solidFill>
              </a:rPr>
              <a:t>nd</a:t>
            </a:r>
            <a:r>
              <a:rPr lang="en-US" sz="4400" dirty="0" smtClean="0">
                <a:solidFill>
                  <a:srgbClr val="CC0000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254" y="5036403"/>
            <a:ext cx="8474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either pair</a:t>
            </a:r>
            <a:r>
              <a:rPr lang="en-US" sz="6000" dirty="0" smtClean="0">
                <a:latin typeface="Comic Sans MS"/>
                <a:cs typeface="Comic Sans MS"/>
              </a:rPr>
              <a:t> might be 1</a:t>
            </a:r>
            <a:r>
              <a:rPr lang="en-US" sz="6000" baseline="30000" dirty="0" smtClean="0">
                <a:latin typeface="Comic Sans MS"/>
                <a:cs typeface="Comic Sans MS"/>
              </a:rPr>
              <a:t>st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462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map from 6-tuples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4564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to 2-pair hands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321698" y="2985493"/>
            <a:ext cx="417789" cy="1169689"/>
          </a:xfrm>
          <a:custGeom>
            <a:avLst/>
            <a:gdLst>
              <a:gd name="connsiteX0" fmla="*/ 37137 w 417789"/>
              <a:gd name="connsiteY0" fmla="*/ 0 h 1169689"/>
              <a:gd name="connsiteX1" fmla="*/ 382509 w 417789"/>
              <a:gd name="connsiteY1" fmla="*/ 334197 h 1169689"/>
              <a:gd name="connsiteX2" fmla="*/ 248817 w 417789"/>
              <a:gd name="connsiteY2" fmla="*/ 534715 h 1169689"/>
              <a:gd name="connsiteX3" fmla="*/ 3714 w 417789"/>
              <a:gd name="connsiteY3" fmla="*/ 746373 h 1169689"/>
              <a:gd name="connsiteX4" fmla="*/ 271099 w 417789"/>
              <a:gd name="connsiteY4" fmla="*/ 1169689 h 116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789" h="1169689">
                <a:moveTo>
                  <a:pt x="37137" y="0"/>
                </a:moveTo>
                <a:cubicBezTo>
                  <a:pt x="192183" y="122539"/>
                  <a:pt x="347229" y="245078"/>
                  <a:pt x="382509" y="334197"/>
                </a:cubicBezTo>
                <a:cubicBezTo>
                  <a:pt x="417789" y="423316"/>
                  <a:pt x="311949" y="466019"/>
                  <a:pt x="248817" y="534715"/>
                </a:cubicBezTo>
                <a:cubicBezTo>
                  <a:pt x="185685" y="603411"/>
                  <a:pt x="0" y="640544"/>
                  <a:pt x="3714" y="746373"/>
                </a:cubicBezTo>
                <a:cubicBezTo>
                  <a:pt x="7428" y="852202"/>
                  <a:pt x="271099" y="1169689"/>
                  <a:pt x="271099" y="1169689"/>
                </a:cubicBezTo>
              </a:path>
            </a:pathLst>
          </a:custGeom>
          <a:noFill/>
          <a:ln w="44450" cap="flat" cmpd="sng" algn="ctr">
            <a:solidFill>
              <a:srgbClr val="008000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140" y="4884003"/>
            <a:ext cx="3837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/>
                <a:cs typeface="Comic Sans MS"/>
              </a:rPr>
              <a:t>is </a:t>
            </a:r>
            <a:r>
              <a:rPr lang="en-US" sz="7200" dirty="0" smtClean="0">
                <a:solidFill>
                  <a:srgbClr val="FF00FF"/>
                </a:solidFill>
                <a:latin typeface="Comic Sans MS"/>
                <a:cs typeface="Comic Sans MS"/>
              </a:rPr>
              <a:t>2-to-1</a:t>
            </a:r>
            <a:endParaRPr lang="en-US" sz="72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p:oleObj spid="_x0000_s73730" name="Equation" r:id="rId3" imgW="1397000" imgH="5334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 </a:t>
            </a:r>
            <a:r>
              <a:rPr lang="en-US" sz="4400" dirty="0" smtClean="0">
                <a:solidFill>
                  <a:srgbClr val="FF00FF"/>
                </a:solidFill>
              </a:rPr>
              <a:t>really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9C0B6E0F-EDA7-4496-A72F-8E0EBD3F01E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p:oleObj spid="_x0000_s72706" name="Equation" r:id="rId3" imgW="1397000" imgH="5334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1905000"/>
          <a:ext cx="1219200" cy="2819400"/>
        </p:xfrm>
        <a:graphic>
          <a:graphicData uri="http://schemas.openxmlformats.org/presentationml/2006/ole">
            <p:oleObj spid="_x0000_s72707" name="Equation" r:id="rId4" imgW="2032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1AE0D404-3822-4C5A-9A72-4C4379810D29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49425"/>
            <a:ext cx="7772400" cy="3355975"/>
          </a:xfrm>
        </p:spPr>
        <p:txBody>
          <a:bodyPr/>
          <a:lstStyle/>
          <a:p>
            <a:pPr algn="ctr" eaLnBrk="1" hangingPunct="1"/>
            <a:r>
              <a:rPr lang="en-US" sz="10600" b="0" dirty="0" smtClean="0"/>
              <a:t>Problems </a:t>
            </a:r>
            <a:br>
              <a:rPr lang="en-US" sz="10600" b="0" dirty="0" smtClean="0"/>
            </a:br>
            <a:r>
              <a:rPr lang="en-US" sz="10600" b="0" dirty="0" smtClean="0"/>
              <a:t>1</a:t>
            </a:r>
            <a:r>
              <a:rPr lang="en-US" sz="10600" b="0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10600" b="0" dirty="0" smtClean="0"/>
              <a:t>4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057400" y="563563"/>
            <a:ext cx="5121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000" b="1">
                <a:solidFill>
                  <a:schemeClr val="tx2"/>
                </a:solidFill>
                <a:latin typeface="Comic Sans MS" pitchFamily="66" charset="0"/>
              </a:rPr>
              <a:t>Team Problems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64FB21FE-007D-46D2-81F9-0E7997E4EF8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FFB56D1A-619E-4CBF-8825-888C645FEF1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pPr>
              <a:buFontTx/>
              <a:buNone/>
            </a:pPr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5400" b="1" dirty="0" smtClean="0">
                <a:solidFill>
                  <a:srgbClr val="00B050"/>
                </a:solidFill>
                <a:latin typeface="cmsy10" pitchFamily="34" charset="0"/>
                <a:sym typeface="Symbol"/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2</a:t>
            </a:r>
            <a:endParaRPr lang="en-US" sz="5400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26C4B2EC-EBDF-4F84-A6B8-96296CC9F71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2047D62D-029E-4D15-8766-64706C39481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5CD33F37-20A9-45F8-AF45-45B40495E3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477000" y="2667000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uiExpand="1" build="allAtOnce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10M.</a:t>
            </a:r>
            <a:fld id="{D3E316F6-DF61-4693-B623-52B97221252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# cards with same </a:t>
            </a:r>
            <a:r>
              <a:rPr lang="en-US" sz="4800" dirty="0" smtClean="0"/>
              <a:t>suit</a:t>
            </a:r>
            <a:endParaRPr lang="en-US" sz="4800" b="1" dirty="0">
              <a:solidFill>
                <a:srgbClr val="3333CC"/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021013" y="2178050"/>
          <a:ext cx="3043237" cy="2065338"/>
        </p:xfrm>
        <a:graphic>
          <a:graphicData uri="http://schemas.openxmlformats.org/presentationml/2006/ole">
            <p:oleObj spid="_x0000_s35842" name="Equation" r:id="rId4" imgW="711200" imgH="482600" progId="Equation.DSMT4">
              <p:embed/>
            </p:oleObj>
          </a:graphicData>
        </a:graphic>
      </p:graphicFrame>
      <p:sp>
        <p:nvSpPr>
          <p:cNvPr id="399366" name="Freeform 6"/>
          <p:cNvSpPr>
            <a:spLocks/>
          </p:cNvSpPr>
          <p:nvPr/>
        </p:nvSpPr>
        <p:spPr bwMode="auto">
          <a:xfrm rot="20056380">
            <a:off x="3868968" y="3931601"/>
            <a:ext cx="736600" cy="10668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64" y="384"/>
              </a:cxn>
              <a:cxn ang="0">
                <a:pos x="400" y="480"/>
              </a:cxn>
              <a:cxn ang="0">
                <a:pos x="448" y="672"/>
              </a:cxn>
            </a:cxnLst>
            <a:rect l="0" t="0" r="r" b="b"/>
            <a:pathLst>
              <a:path w="464" h="672">
                <a:moveTo>
                  <a:pt x="16" y="0"/>
                </a:moveTo>
                <a:cubicBezTo>
                  <a:pt x="8" y="152"/>
                  <a:pt x="0" y="304"/>
                  <a:pt x="64" y="384"/>
                </a:cubicBezTo>
                <a:cubicBezTo>
                  <a:pt x="128" y="464"/>
                  <a:pt x="336" y="432"/>
                  <a:pt x="400" y="480"/>
                </a:cubicBezTo>
                <a:cubicBezTo>
                  <a:pt x="464" y="528"/>
                  <a:pt x="456" y="600"/>
                  <a:pt x="448" y="67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triangle" w="lg" len="lg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1851255" y="4856800"/>
            <a:ext cx="6062878" cy="70788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4000" dirty="0">
                <a:latin typeface="Comic Sans MS" pitchFamily="66" charset="0"/>
              </a:rPr>
              <a:t>“ceiling,” means round up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  <p:bldP spid="3993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8827</TotalTime>
  <Words>1202</Words>
  <Application>Microsoft Macintosh PowerPoint</Application>
  <PresentationFormat>On-screen Show (4:3)</PresentationFormat>
  <Paragraphs>219</Paragraphs>
  <Slides>34</Slides>
  <Notes>20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Comic Sans MS</vt:lpstr>
      <vt:lpstr>Euclid Symbol</vt:lpstr>
      <vt:lpstr>Euclid Extra</vt:lpstr>
      <vt:lpstr>6.042 Lecture Template</vt:lpstr>
      <vt:lpstr>Equation</vt:lpstr>
      <vt:lpstr>Slide 1</vt:lpstr>
      <vt:lpstr>Pigeonhole Principle</vt:lpstr>
      <vt:lpstr>Pigeonhole Principle</vt:lpstr>
      <vt:lpstr>Pigeonhole Principle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  <vt:lpstr>Generalized Product Rule</vt:lpstr>
      <vt:lpstr>Generalized Product Rule</vt:lpstr>
      <vt:lpstr>Generalized Product Rule</vt:lpstr>
      <vt:lpstr>Division Rule</vt:lpstr>
      <vt:lpstr>Division Rule</vt:lpstr>
      <vt:lpstr>Counting Subsets</vt:lpstr>
      <vt:lpstr>Counting Subsets</vt:lpstr>
      <vt:lpstr>Counting Subsets</vt:lpstr>
      <vt:lpstr>Counting Subsets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Problems  1−4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1158</cp:revision>
  <cp:lastPrinted>2009-11-13T19:07:19Z</cp:lastPrinted>
  <dcterms:created xsi:type="dcterms:W3CDTF">2010-04-12T12:21:41Z</dcterms:created>
  <dcterms:modified xsi:type="dcterms:W3CDTF">2010-04-12T12:22:47Z</dcterms:modified>
</cp:coreProperties>
</file>