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Microsoft_Equation4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Microsoft_Equation5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306" r:id="rId2"/>
    <p:sldId id="370" r:id="rId3"/>
    <p:sldId id="371" r:id="rId4"/>
    <p:sldId id="296" r:id="rId5"/>
    <p:sldId id="324" r:id="rId6"/>
    <p:sldId id="369" r:id="rId7"/>
    <p:sldId id="384" r:id="rId8"/>
    <p:sldId id="314" r:id="rId9"/>
    <p:sldId id="302" r:id="rId10"/>
    <p:sldId id="373" r:id="rId11"/>
    <p:sldId id="374" r:id="rId12"/>
    <p:sldId id="386" r:id="rId13"/>
    <p:sldId id="388" r:id="rId14"/>
    <p:sldId id="365" r:id="rId15"/>
    <p:sldId id="327" r:id="rId16"/>
    <p:sldId id="300" r:id="rId17"/>
    <p:sldId id="367" r:id="rId18"/>
    <p:sldId id="334" r:id="rId19"/>
    <p:sldId id="335" r:id="rId20"/>
    <p:sldId id="336" r:id="rId21"/>
    <p:sldId id="375" r:id="rId22"/>
    <p:sldId id="376" r:id="rId23"/>
    <p:sldId id="377" r:id="rId24"/>
    <p:sldId id="378" r:id="rId25"/>
    <p:sldId id="379" r:id="rId26"/>
    <p:sldId id="381" r:id="rId27"/>
    <p:sldId id="257" r:id="rId28"/>
    <p:sldId id="263" r:id="rId29"/>
    <p:sldId id="380" r:id="rId30"/>
    <p:sldId id="266" r:id="rId31"/>
    <p:sldId id="265" r:id="rId32"/>
    <p:sldId id="258" r:id="rId33"/>
    <p:sldId id="273" r:id="rId34"/>
    <p:sldId id="274" r:id="rId35"/>
    <p:sldId id="361" r:id="rId36"/>
    <p:sldId id="362" r:id="rId37"/>
    <p:sldId id="322" r:id="rId38"/>
    <p:sldId id="276" r:id="rId39"/>
    <p:sldId id="382" r:id="rId40"/>
    <p:sldId id="383" r:id="rId41"/>
    <p:sldId id="385" r:id="rId42"/>
    <p:sldId id="332" r:id="rId43"/>
  </p:sldIdLst>
  <p:sldSz cx="9144000" cy="6858000" type="screen4x3"/>
  <p:notesSz cx="7315200" cy="9601200"/>
  <p:embeddedFontLst>
    <p:embeddedFont>
      <p:font typeface="Comic Sans MS"/>
      <p:regular r:id="rId46"/>
      <p:bold r:id="rId47"/>
    </p:embeddedFont>
    <p:embeddedFont>
      <p:font typeface="Euclid Math One" charset="2"/>
      <p:regular r:id="rId48"/>
      <p:bold r:id="rId49"/>
    </p:embeddedFont>
    <p:embeddedFont>
      <p:font typeface="Euclid Symbol" charset="2"/>
      <p:regular r:id="rId50"/>
      <p:bold r:id="rId51"/>
      <p:italic r:id="rId52"/>
      <p:boldItalic r:id="rId53"/>
    </p:embeddedFont>
  </p:embeddedFontLst>
  <p:custDataLst>
    <p:tags r:id="rId5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181" autoAdjust="0"/>
    <p:restoredTop sz="99832" autoAdjust="0"/>
  </p:normalViewPr>
  <p:slideViewPr>
    <p:cSldViewPr snapToGrid="0" showGuides="1">
      <p:cViewPr varScale="1">
        <p:scale>
          <a:sx n="137" d="100"/>
          <a:sy n="137" d="100"/>
        </p:scale>
        <p:origin x="-224" y="-104"/>
      </p:cViewPr>
      <p:guideLst>
        <p:guide orient="horz" pos="2154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82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5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font" Target="fonts/font4.fntdata"/><Relationship Id="rId4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1.fntdata"/><Relationship Id="rId57" Type="http://schemas.openxmlformats.org/officeDocument/2006/relationships/viewProps" Target="viewProps.xml"/><Relationship Id="rId59" Type="http://schemas.openxmlformats.org/officeDocument/2006/relationships/tableStyles" Target="tableStyles.xml"/><Relationship Id="rId35" Type="http://schemas.openxmlformats.org/officeDocument/2006/relationships/slide" Target="slides/slide34.xml"/><Relationship Id="rId51" Type="http://schemas.openxmlformats.org/officeDocument/2006/relationships/font" Target="fonts/font6.fntdata"/><Relationship Id="rId55" Type="http://schemas.openxmlformats.org/officeDocument/2006/relationships/tags" Target="tags/tag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2.fntdata"/><Relationship Id="rId56" Type="http://schemas.openxmlformats.org/officeDocument/2006/relationships/presProps" Target="presProps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7.fntdata"/><Relationship Id="rId54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font" Target="fonts/font8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t"/><Relationship Id="rId3" Type="http://schemas.openxmlformats.org/officeDocument/2006/relationships/image" Target="../media/image5.pict"/><Relationship Id="rId1" Type="http://schemas.openxmlformats.org/officeDocument/2006/relationships/image" Target="../media/image3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ict"/><Relationship Id="rId1" Type="http://schemas.openxmlformats.org/officeDocument/2006/relationships/image" Target="../media/image16.pict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ict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ict"/><Relationship Id="rId1" Type="http://schemas.openxmlformats.org/officeDocument/2006/relationships/image" Target="../media/image2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6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7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605606"/>
            <a:ext cx="2944352" cy="2523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30,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5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3.xml"/><Relationship Id="rId5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7.xml"/><Relationship Id="rId5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2.bin"/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9.xml"/><Relationship Id="rId5" Type="http://schemas.openxmlformats.org/officeDocument/2006/relationships/oleObject" Target="../embeddings/Microsoft_Equation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5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3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5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4.bin"/><Relationship Id="rId4" Type="http://schemas.openxmlformats.org/officeDocument/2006/relationships/oleObject" Target="../embeddings/Microsoft_Equation5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5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Relationship Id="rId5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5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1.bin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6000" smtClean="0"/>
              <a:t>Conditional Probability</a:t>
            </a:r>
            <a:br>
              <a:rPr lang="en-US" sz="6000" smtClean="0"/>
            </a:br>
            <a:r>
              <a:rPr lang="en-US" sz="6000" smtClean="0"/>
              <a:t>&amp; Independence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03C11430-3E20-4689-8402-8D86748BEC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463" y="2014538"/>
          <a:ext cx="7962900" cy="2235200"/>
        </p:xfrm>
        <a:graphic>
          <a:graphicData uri="http://schemas.openxmlformats.org/presentationml/2006/ole">
            <p:oleObj spid="_x0000_s109570" name="Equation" r:id="rId4" imgW="1447800" imgH="4064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0756" y="4009668"/>
          <a:ext cx="8043544" cy="1939069"/>
        </p:xfrm>
        <a:graphic>
          <a:graphicData uri="http://schemas.openxmlformats.org/presentationml/2006/ole">
            <p:oleObj spid="_x0000_s109571" name="Equation" r:id="rId5" imgW="1422360" imgH="342720" progId="Equation.DSMT4">
              <p:embed/>
            </p:oleObj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69C46E76-9FBA-451C-AE7E-0013B121AE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Bayes</a:t>
            </a:r>
            <a:r>
              <a:rPr lang="en-US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2343" y="1358487"/>
          <a:ext cx="6779154" cy="4148467"/>
        </p:xfrm>
        <a:graphic>
          <a:graphicData uri="http://schemas.openxmlformats.org/presentationml/2006/ole">
            <p:oleObj spid="_x0000_s113667" name="Equation" r:id="rId4" imgW="1079280" imgH="660240" progId="Equation.DSMT4">
              <p:embed/>
            </p:oleObj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(1,1,2), (1,1,3), (3,1,2)}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CF7919B3-9114-487F-983E-FE0A79358A7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p:oleObj spid="_x0000_s244741" name="Equation" r:id="rId4" imgW="2921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1B7F3C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1B7F3C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(1,1,3)</a:t>
            </a:r>
            <a:r>
              <a:rPr lang="en-US" sz="5400" dirty="0" smtClean="0"/>
              <a:t>, (3,1,2)}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CF7919B3-9114-487F-983E-FE0A79358A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p:oleObj spid="_x0000_s250882" name="Equation" r:id="rId4" imgW="292100" imgH="469900" progId="Equation.DSMT4">
              <p:embed/>
            </p:oleObj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285872" y="3889375"/>
          <a:ext cx="6829425" cy="2227263"/>
        </p:xfrm>
        <a:graphic>
          <a:graphicData uri="http://schemas.openxmlformats.org/presentationml/2006/ole">
            <p:oleObj spid="_x0000_s250883" name="Equation" r:id="rId5" imgW="1168400" imgH="3810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[Goat 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(</a:t>
            </a:r>
            <a:r>
              <a:rPr lang="en-US" sz="4400" dirty="0">
                <a:latin typeface="Comic Sans MS" pitchFamily="66" charset="0"/>
              </a:rPr>
              <a:t>1,1,2),(1,1,3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1,2,3),(1,3,2)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(</a:t>
            </a:r>
            <a:r>
              <a:rPr lang="en-US" sz="4400" dirty="0">
                <a:latin typeface="Comic Sans MS" pitchFamily="66" charset="0"/>
              </a:rPr>
              <a:t>3,3,1),(3,3,2),(3,1,2),(3,2,1)}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9668625-B7B6-4F60-B5FE-C351530365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02077" y="4130212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63719" y="1356190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FCF15E04-3298-48B5-AD07-D0187196EF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(</a:t>
            </a:r>
            <a:r>
              <a:rPr lang="en-US" sz="4400" dirty="0">
                <a:latin typeface="Comic Sans MS" pitchFamily="66" charset="0"/>
              </a:rPr>
              <a:t>1,1,2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1,3,2</a:t>
            </a:r>
            <a:r>
              <a:rPr lang="en-US" sz="4400" dirty="0" smtClean="0">
                <a:latin typeface="Comic Sans MS" pitchFamily="66" charset="0"/>
              </a:rPr>
              <a:t>) 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(3,3,2),(3,1,2)}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46423" y="3924727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B44A5F1B-240B-4E55-8EA4-F0567455291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86" y="1093062"/>
            <a:ext cx="8890000" cy="507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Seems that the contestant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as well </a:t>
            </a:r>
            <a:r>
              <a:rPr lang="en-US" sz="4000" dirty="0" smtClean="0">
                <a:solidFill>
                  <a:srgbClr val="C00000"/>
                </a:solidFill>
              </a:rPr>
              <a:t>stick</a:t>
            </a:r>
            <a:r>
              <a:rPr lang="en-US" sz="4000" dirty="0" smtClean="0"/>
              <a:t>, since the probabili</a:t>
            </a:r>
            <a:r>
              <a:rPr lang="en-US" sz="4400" dirty="0" smtClean="0"/>
              <a:t>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0000CC"/>
                </a:solidFill>
              </a:rPr>
              <a:t>1/2 </a:t>
            </a:r>
            <a:r>
              <a:rPr lang="en-US" sz="4000" i="1" dirty="0" smtClean="0"/>
              <a:t>given what he knows</a:t>
            </a:r>
            <a:r>
              <a:rPr lang="en-US" sz="4000" dirty="0" smtClean="0"/>
              <a:t> 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he chooses.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But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wait,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contestant </a:t>
            </a:r>
            <a:r>
              <a:rPr lang="en-US" sz="4000" dirty="0" smtClean="0">
                <a:solidFill>
                  <a:srgbClr val="1B7F3C"/>
                </a:solidFill>
              </a:rPr>
              <a:t>knows more</a:t>
            </a:r>
            <a:endParaRPr lang="en-US" sz="4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than goat </a:t>
            </a:r>
            <a:r>
              <a:rPr lang="en-US" dirty="0" smtClean="0"/>
              <a:t>at door 2</a:t>
            </a:r>
            <a:r>
              <a:rPr lang="en-US" sz="4000" dirty="0" smtClean="0"/>
              <a:t>: he knows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Carol opened door 2</a:t>
            </a:r>
            <a:r>
              <a:rPr lang="en-US" sz="4400" dirty="0" smtClean="0"/>
              <a:t>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endParaRPr lang="en-US" sz="40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 Carol opens 2} = </a:t>
            </a:r>
            <a:r>
              <a:rPr lang="en-US" sz="4000" dirty="0" smtClean="0">
                <a:solidFill>
                  <a:srgbClr val="0000CC"/>
                </a:solidFill>
              </a:rPr>
              <a:t>1/3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r>
              <a:rPr lang="en-US" sz="4000" dirty="0" smtClean="0"/>
              <a:t> Carol opens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(1,1,2),(3,1,2) }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860675" y="3159125"/>
          <a:ext cx="3425825" cy="1868488"/>
        </p:xfrm>
        <a:graphic>
          <a:graphicData uri="http://schemas.openxmlformats.org/presentationml/2006/ole">
            <p:oleObj spid="_x0000_s4098" name="Equation" r:id="rId4" imgW="698500" imgH="381000" progId="Equation.DSMT4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CF7919B3-9114-487F-983E-FE0A79358A7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08275" y="5016500"/>
          <a:ext cx="3536950" cy="1611313"/>
        </p:xfrm>
        <a:graphic>
          <a:graphicData uri="http://schemas.openxmlformats.org/presentationml/2006/ole">
            <p:oleObj spid="_x0000_s4105" name="Equation" r:id="rId5" imgW="1002960" imgH="457200" progId="Equation.DSMT4">
              <p:embed/>
            </p:oleObj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1109608" y="1571946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A200"/>
                </a:solidFill>
                <a:latin typeface="Comic Sans MS"/>
              </a:rPr>
              <a:t>prize at 1</a:t>
            </a:r>
            <a:endParaRPr lang="en-US" sz="4400" dirty="0" smtClean="0">
              <a:latin typeface="+mj-lt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2797295" y="3513764"/>
            <a:ext cx="176041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A200"/>
                </a:solidFill>
                <a:latin typeface="Comic Sans MS"/>
              </a:rPr>
              <a:t>(1,1,2)</a:t>
            </a:r>
            <a:endParaRPr lang="en-US" sz="4400" dirty="0" smtClean="0">
              <a:latin typeface="+mj-lt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1C897DF4-28BD-4138-81C1-642429381A6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Independence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Pr{A} = Pr{A | B}.</a:t>
            </a: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smtClean="0">
                <a:solidFill>
                  <a:srgbClr val="0000CC"/>
                </a:solidFill>
              </a:rPr>
              <a:t>Pr{B} = </a:t>
            </a:r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B}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E0A3EF45-8ED1-4608-B264-D60A304B6B9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Pr{A | B}</a:t>
            </a:r>
            <a:r>
              <a:rPr lang="en-US" sz="4800" dirty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Pr{B} 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B}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3139114" y="3035430"/>
          <a:ext cx="2747980" cy="1699094"/>
        </p:xfrm>
        <a:graphic>
          <a:graphicData uri="http://schemas.openxmlformats.org/presentationml/2006/ole">
            <p:oleObj spid="_x0000_s5122" name="Equation" r:id="rId4" imgW="698400" imgH="431640" progId="Equation.DSMT4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3" name="Equation" r:id="rId5" imgW="114120" imgH="215640" progId="Equation.3">
              <p:embed/>
            </p:oleObj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4" name="Equation" r:id="rId6" imgW="114120" imgH="215640" progId="Equation.3">
              <p:embed/>
            </p:oleObj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p:oleObj spid="_x0000_s21506" name="Equation" r:id="rId4" imgW="457200" imgH="30480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p:oleObj spid="_x0000_s21507" name="Equation" r:id="rId5" imgW="457200" imgH="304800" progId="Equation.DSMT4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p:oleObj spid="_x0000_s21508" name="Equation" r:id="rId6" imgW="444500" imgH="304800" progId="Equation.DSMT4">
              <p:embed/>
            </p:oleObj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A7C709AE-DFC1-4AD3-8B5A-939424C9D7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smtClean="0">
                <a:solidFill>
                  <a:srgbClr val="0000CC"/>
                </a:solidFill>
              </a:rPr>
              <a:t>Pr{B}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59A5E57D-2001-41D4-AD76-19AF9DD79E3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2D994F43-519D-419E-A160-538A20EAE50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smtClean="0">
                <a:solidFill>
                  <a:srgbClr val="0000FF"/>
                </a:solidFill>
              </a:rPr>
              <a:t>Pr{B}=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B091242E-EDE0-4F6A-BA69-15FFB65BD5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A5FE2AD-97E1-47DD-ADC5-9D051A45537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0594" name="Equation" r:id="rId4" imgW="114120" imgH="215640" progId="Equation.3">
              <p:embed/>
            </p:oleObj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Pr{A}</a:t>
            </a:r>
            <a:r>
              <a:rPr lang="en-US" sz="52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  <a:r>
              <a:rPr lang="en-US" sz="5200" dirty="0" smtClean="0">
                <a:sym typeface="Symbol" pitchFamily="18" charset="2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5F75E0E2-268E-411C-B4A3-35B053FA543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1618" name="Equation" r:id="rId4" imgW="114120" imgH="21564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p:oleObj spid="_x0000_s111619" name="Equation" r:id="rId5" imgW="126720" imgH="215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} = </a:t>
            </a:r>
            <a:r>
              <a:rPr lang="en-US" sz="5200" dirty="0" err="1" smtClean="0">
                <a:solidFill>
                  <a:srgbClr val="0000CC"/>
                </a:solidFill>
              </a:rPr>
              <a:t>Pr{A</a:t>
            </a:r>
            <a:r>
              <a:rPr lang="en-US" sz="5200" dirty="0" smtClean="0">
                <a:solidFill>
                  <a:srgbClr val="0000CC"/>
                </a:solidFill>
              </a:rPr>
              <a:t>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Pr{  }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5F75E0E2-268E-411C-B4A3-35B053FA543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2642" name="Equation" r:id="rId4" imgW="114120" imgH="21564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p:oleObj spid="_x0000_s112643" name="Equation" r:id="rId5" imgW="126720" imgH="215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p:oleObj spid="_x0000_s112644" name="Equation" r:id="rId6" imgW="126720" imgH="21564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C35FC781-3E65-46D6-8429-1B5F2841414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EF49FDF3-DC55-4DA0-AF17-8F95A8D045A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EF49FDF3-DC55-4DA0-AF17-8F95A8D045A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DE38ECCF-0D28-4EEB-A6A7-10EC65377F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80141" y="2419350"/>
            <a:ext cx="8291244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00692" y="2171132"/>
            <a:ext cx="8373438" cy="3616504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1794" y="1008858"/>
          <a:ext cx="8664642" cy="1188293"/>
        </p:xfrm>
        <a:graphic>
          <a:graphicData uri="http://schemas.openxmlformats.org/presentationml/2006/ole">
            <p:oleObj spid="_x0000_s23554" name="Equation" r:id="rId4" imgW="2222500" imgH="30480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F85DF8E6-2D4E-424C-8A64-596317D67FC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2228850"/>
            <a:ext cx="8331200" cy="2406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So the events are </a:t>
            </a:r>
            <a:r>
              <a:rPr lang="en-US" sz="4000" i="1" dirty="0" smtClean="0"/>
              <a:t>independent: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IO phase has </a:t>
            </a:r>
            <a:r>
              <a:rPr lang="en-US" sz="4000" i="1" dirty="0" smtClean="0"/>
              <a:t>no effect</a:t>
            </a:r>
            <a:r>
              <a:rPr lang="en-US" sz="4000" dirty="0" smtClean="0"/>
              <a:t> on birth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frequency.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56D15FD8-A799-4B10-A950-01D0435A94E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26F81EE-CDCA-4EE9-BD35-0F63BF2B1A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But there </a:t>
            </a:r>
            <a:r>
              <a:rPr lang="en-US" sz="4800" i="1" dirty="0" smtClean="0"/>
              <a:t>is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0BB89C5A-C403-4815-A3F6-EDBD9149D63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677826E3-95E6-4F27-8871-3C2BB5E9DC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SUMMARY: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5BE0A17-CC8A-4359-9FA2-C5A7897B199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A2D81367-6BCD-497D-A5EA-C966CF7160B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77" y="1119885"/>
            <a:ext cx="8455631" cy="46336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is actually unclear. 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</a:t>
            </a:r>
            <a:r>
              <a:rPr lang="en-US" sz="4800" smtClean="0"/>
              <a:t>matter</a:t>
            </a:r>
            <a:r>
              <a:rPr lang="en-US" sz="4800" smtClean="0"/>
              <a:t> </a:t>
            </a:r>
            <a:r>
              <a:rPr lang="en-US" sz="4800" smtClean="0"/>
              <a:t>of</a:t>
            </a:r>
            <a:r>
              <a:rPr lang="en-US" sz="4800" smtClean="0"/>
              <a:t> experiment</a:t>
            </a:r>
            <a:r>
              <a:rPr lang="en-US" sz="4800" dirty="0" smtClean="0"/>
              <a:t>, not Mathematics.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70BFCCC0-ED85-44D1-8BC0-19E6FB2DE4B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253" y="1295400"/>
            <a:ext cx="8069495" cy="433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to see if different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5A566AFE-CD65-40D2-BA2E-07E1403AEF0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679D5B46-281B-48C5-ADB5-CFE0495CD1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3363" y="2581275"/>
          <a:ext cx="6769100" cy="2536825"/>
        </p:xfrm>
        <a:graphic>
          <a:graphicData uri="http://schemas.openxmlformats.org/presentationml/2006/ole">
            <p:oleObj spid="_x0000_s148482" name="Equation" r:id="rId4" imgW="1727200" imgH="647700" progId="Equation.DSMT4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p:oleObj spid="_x0000_s148483" name="Equation" r:id="rId5" imgW="215900" imgH="368300" progId="Equation.DSMT4">
                <p:embed/>
              </p:oleObj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52B71504-A7D4-4915-9F12-4FB8BCF731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p:oleObj spid="_x0000_s1026" name="Equation" r:id="rId4" imgW="2260440" imgH="533160" progId="Equation.DSMT4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p:oleObj spid="_x0000_s1027" name="Equation" r:id="rId5" imgW="1117440" imgH="533160" progId="Equation.DSMT4">
              <p:embed/>
            </p:oleObj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mutually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679D5B46-281B-48C5-ADB5-CFE0495CD1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148336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smtClean="0">
                <a:solidFill>
                  <a:srgbClr val="7030A0"/>
                </a:solidFill>
              </a:rPr>
              <a:t>-way </a:t>
            </a:r>
            <a:r>
              <a:rPr lang="en-US" sz="4800" dirty="0" smtClean="0">
                <a:solidFill>
                  <a:srgbClr val="7030A0"/>
                </a:solidFill>
              </a:rPr>
              <a:t>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subset of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of them</a:t>
            </a:r>
          </a:p>
          <a:p>
            <a:r>
              <a:rPr lang="en-US" sz="4800" dirty="0" smtClean="0"/>
              <a:t>      is mutually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679D5B46-281B-48C5-ADB5-CFE0495CD1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81C6714B-9946-4A0A-B2AD-0FB3F4CC91B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Team Problems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0300"/>
            <a:ext cx="7488238" cy="4676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29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2900" dirty="0" smtClean="0"/>
              <a:t> 1 </a:t>
            </a:r>
            <a:r>
              <a:rPr lang="en-US" sz="1290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900" smtClean="0">
                <a:latin typeface="Euclid Symbol" charset="2"/>
                <a:cs typeface="Euclid Symbol" charset="2"/>
              </a:rPr>
              <a:t> </a:t>
            </a:r>
            <a:r>
              <a:rPr lang="en-US" sz="12900" smtClean="0"/>
              <a:t>3</a:t>
            </a:r>
            <a:endParaRPr lang="en-US" sz="129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E4C6C7A-C13C-402F-A962-0DA50AE1253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8" y="330200"/>
            <a:ext cx="5834062" cy="758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Conditional Probability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Pr{A|B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i="1" dirty="0">
                <a:latin typeface="Comic Sans MS" pitchFamily="66" charset="0"/>
              </a:rPr>
              <a:t>,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i="1" dirty="0"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 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20688" y="3862388"/>
            <a:ext cx="8034337" cy="2127250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471488" y="3841750"/>
          <a:ext cx="8118475" cy="2168525"/>
        </p:xfrm>
        <a:graphic>
          <a:graphicData uri="http://schemas.openxmlformats.org/presentationml/2006/ole">
            <p:oleObj spid="_x0000_s2050" name="Equation" r:id="rId4" imgW="1663560" imgH="444240" progId="Equation.DSMT4">
              <p:embed/>
            </p:oleObj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p:oleObj spid="_x0000_s22550" name="Equation" r:id="rId4" imgW="152280" imgH="215640" progId="Equation.DSMT4">
              <p:embed/>
            </p:oleObj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p:oleObj spid="_x0000_s175106" name="Equation" r:id="rId4" imgW="152280" imgH="215640" progId="Equation.DSMT4">
              <p:embed/>
            </p:oleObj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p:oleObj spid="_x0000_s175107" name="Equation" r:id="rId5" imgW="152280" imgH="215640" progId="Equation.DSMT4">
              <p:embed/>
            </p:oleObj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p:oleObj spid="_x0000_s175108" name="Equation" r:id="rId6" imgW="152280" imgH="215640" progId="Equation.DSMT4">
              <p:embed/>
            </p:oleObj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12F.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8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6243465B-1FAC-4BC8-AF6F-DE32C2D781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611180" y="1958969"/>
            <a:ext cx="7908395" cy="3353858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500685" y="2298158"/>
          <a:ext cx="6532033" cy="2670757"/>
        </p:xfrm>
        <a:graphic>
          <a:graphicData uri="http://schemas.openxmlformats.org/presentationml/2006/ole">
            <p:oleObj spid="_x0000_s3074" name="Equation" r:id="rId4" imgW="1117440" imgH="457200" progId="Equation.DSMT4">
              <p:embed/>
            </p:oleObj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727949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</TotalTime>
  <Words>1892</Words>
  <Application>Microsoft Macintosh PowerPoint</Application>
  <PresentationFormat>On-screen Show (4:3)</PresentationFormat>
  <Paragraphs>382</Paragraphs>
  <Slides>42</Slides>
  <Notes>42</Notes>
  <HiddenSlides>19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Comic Sans MS</vt:lpstr>
      <vt:lpstr>Euclid Math One</vt:lpstr>
      <vt:lpstr>Euclid Symbol</vt:lpstr>
      <vt:lpstr>1_Default Design</vt:lpstr>
      <vt:lpstr>Equation</vt:lpstr>
      <vt:lpstr>Conditional Probability &amp; Independence</vt:lpstr>
      <vt:lpstr>Law of Total Probability</vt:lpstr>
      <vt:lpstr>Law of Total Probability</vt:lpstr>
      <vt:lpstr>Conditional Probability: A Fair Die</vt:lpstr>
      <vt:lpstr>Conditional Probability</vt:lpstr>
      <vt:lpstr>Conditional Probability: A Fair Die</vt:lpstr>
      <vt:lpstr>Conditional Probability: A Fair Die</vt:lpstr>
      <vt:lpstr>Slide 8</vt:lpstr>
      <vt:lpstr>Product Rule</vt:lpstr>
      <vt:lpstr>Law of Total Probability</vt:lpstr>
      <vt:lpstr>Bayes Rule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Independence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Mutual Independence</vt:lpstr>
      <vt:lpstr>Mutual Independence</vt:lpstr>
      <vt:lpstr>Mutual Independence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179</cp:revision>
  <cp:lastPrinted>2010-04-24T22:38:51Z</cp:lastPrinted>
  <dcterms:created xsi:type="dcterms:W3CDTF">2010-05-05T13:48:35Z</dcterms:created>
  <dcterms:modified xsi:type="dcterms:W3CDTF">2010-05-05T13:49:11Z</dcterms:modified>
</cp:coreProperties>
</file>