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embeddings/oleObject40.bin" ContentType="application/vnd.openxmlformats-officedocument.oleObject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ppt/embeddings/oleObject38.bin" ContentType="application/vnd.openxmlformats-officedocument.oleObject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notesSlides/notesSlide32.xml" ContentType="application/vnd.openxmlformats-officedocument.presentationml.notesSlide+xml"/>
  <Override PartName="/ppt/embeddings/oleObject41.bin" ContentType="application/vnd.openxmlformats-officedocument.oleObject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embeddings/oleObject45.bin" ContentType="application/vnd.openxmlformats-officedocument.oleObject"/>
  <Override PartName="/ppt/slides/slide23.xml" ContentType="application/vnd.openxmlformats-officedocument.presentationml.slide+xml"/>
  <Default Extension="fntdata" ContentType="application/x-fontdata"/>
  <Override PartName="/ppt/embeddings/oleObject34.bin" ContentType="application/vnd.openxmlformats-officedocument.oleObject"/>
  <Override PartName="/ppt/embeddings/oleObject2.bin" ContentType="application/vnd.openxmlformats-officedocument.oleObject"/>
  <Override PartName="/ppt/notesSlides/notesSlide52.xml" ContentType="application/vnd.openxmlformats-officedocument.presentationml.notesSlide+xml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Default Extension="wmf" ContentType="image/x-wmf"/>
  <Override PartName="/ppt/notesSlides/notesSlide15.xml" ContentType="application/vnd.openxmlformats-officedocument.presentationml.notesSlide+xml"/>
  <Override PartName="/ppt/embeddings/oleObject22.bin" ContentType="application/vnd.openxmlformats-officedocument.oleObject"/>
  <Override PartName="/ppt/notesSlides/notesSlide4.xml" ContentType="application/vnd.openxmlformats-officedocument.presentationml.notesSlide+xml"/>
  <Override PartName="/ppt/embeddings/oleObject37.bin" ContentType="application/vnd.openxmlformats-officedocument.oleObject"/>
  <Override PartName="/ppt/notesSlides/notesSlide41.xml" ContentType="application/vnd.openxmlformats-officedocument.presentationml.notesSlide+xml"/>
  <Override PartName="/ppt/notesSlides/notesSlide56.xml" ContentType="application/vnd.openxmlformats-officedocument.presentationml.notesSlide+xml"/>
  <Override PartName="/ppt/embeddings/oleObject31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43.bin" ContentType="application/vnd.openxmlformats-officedocument.oleObject"/>
  <Override PartName="/ppt/notesSlides/notesSlide42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notesSlides/notesSlide3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51.xml" ContentType="application/vnd.openxmlformats-officedocument.presentationml.notesSlide+xml"/>
  <Override PartName="/ppt/embeddings/oleObject36.bin" ContentType="application/vnd.openxmlformats-officedocument.oleObject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Default Extension="png" ContentType="image/png"/>
  <Override PartName="/ppt/notesSlides/notesSlide45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ppt/embeddings/oleObject29.bin" ContentType="application/vnd.openxmlformats-officedocument.oleObject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embeddings/oleObject28.bin" ContentType="application/vnd.openxmlformats-officedocument.oleObject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24.xml" ContentType="application/vnd.openxmlformats-officedocument.presentationml.notesSlide+xml"/>
  <Override PartName="/ppt/embeddings/oleObject27.bin" ContentType="application/vnd.openxmlformats-officedocument.oleObject"/>
  <Override PartName="/ppt/notesSlides/notesSlide47.xml" ContentType="application/vnd.openxmlformats-officedocument.presentationml.notesSlide+xml"/>
  <Override PartName="/ppt/embeddings/oleObject39.bin" ContentType="application/vnd.openxmlformats-officedocument.oleObject"/>
  <Override PartName="/ppt/slides/slide55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53.xml" ContentType="application/vnd.openxmlformats-officedocument.presentationml.notesSlide+xml"/>
  <Override PartName="/ppt/embeddings/oleObject35.bin" ContentType="application/vnd.openxmlformats-officedocument.oleObject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embeddings/oleObject18.bin" ContentType="application/vnd.openxmlformats-officedocument.oleObject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embeddings/oleObject20.bin" ContentType="application/vnd.openxmlformats-officedocument.oleObject"/>
  <Override PartName="/ppt/notesSlides/notesSlide40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slides/slide50.xml" ContentType="application/vnd.openxmlformats-officedocument.presentationml.slide+xml"/>
  <Override PartName="/ppt/slides/slide54.xml" ContentType="application/vnd.openxmlformats-officedocument.presentationml.slide+xml"/>
  <Override PartName="/ppt/embeddings/oleObject19.bin" ContentType="application/vnd.openxmlformats-officedocument.oleObject"/>
  <Override PartName="/ppt/embeddings/oleObject33.bin" ContentType="application/vnd.openxmlformats-officedocument.oleObject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Override PartName="/ppt/embeddings/oleObject44.bin" ContentType="application/vnd.openxmlformats-officedocument.oleObject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oleObject26.bin" ContentType="application/vnd.openxmlformats-officedocument.oleObject"/>
  <Override PartName="/ppt/embeddings/oleObject25.bin" ContentType="application/vnd.openxmlformats-officedocument.oleObject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notesSlides/notesSlide50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embeddings/oleObject23.bin" ContentType="application/vnd.openxmlformats-officedocument.oleObject"/>
  <Override PartName="/ppt/notesSlides/notesSlide37.xml" ContentType="application/vnd.openxmlformats-officedocument.presentationml.notesSlide+xml"/>
  <Override PartName="/ppt/embeddings/oleObject42.bin" ContentType="application/vnd.openxmlformats-officedocument.oleObject"/>
  <Override PartName="/ppt/notesSlides/notesSlide44.xml" ContentType="application/vnd.openxmlformats-officedocument.presentationml.notesSlide+xml"/>
  <Override PartName="/ppt/embeddings/oleObject47.bin" ContentType="application/vnd.openxmlformats-officedocument.oleObject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embeddings/oleObject46.bin" ContentType="application/vnd.openxmlformats-officedocument.oleObject"/>
  <Override PartName="/ppt/slides/slide5.xml" ContentType="application/vnd.openxmlformats-officedocument.presentationml.slide+xml"/>
  <Override PartName="/ppt/embeddings/oleObject32.bin" ContentType="application/vnd.openxmlformats-officedocument.oleObject"/>
  <Override PartName="/ppt/notesSlides/notesSlide33.xml" ContentType="application/vnd.openxmlformats-officedocument.presentationml.notesSlide+xml"/>
  <Override PartName="/ppt/notesSlides/notesSlide46.xml" ContentType="application/vnd.openxmlformats-officedocument.presentationml.notesSlide+xml"/>
  <Override PartName="/ppt/embeddings/oleObject14.bin" ContentType="application/vnd.openxmlformats-officedocument.oleObject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1.bin" ContentType="application/vnd.openxmlformats-officedocument.oleObject"/>
  <Override PartName="/ppt/notesSlides/notesSlide54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embeddings/oleObject30.bin" ContentType="application/vnd.openxmlformats-officedocument.oleObject"/>
  <Override PartName="/ppt/notesSlides/notesSlide49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02" r:id="rId2"/>
    <p:sldId id="303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64" r:id="rId22"/>
    <p:sldId id="362" r:id="rId23"/>
    <p:sldId id="324" r:id="rId24"/>
    <p:sldId id="325" r:id="rId25"/>
    <p:sldId id="356" r:id="rId26"/>
    <p:sldId id="358" r:id="rId27"/>
    <p:sldId id="326" r:id="rId28"/>
    <p:sldId id="327" r:id="rId29"/>
    <p:sldId id="357" r:id="rId30"/>
    <p:sldId id="329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63" r:id="rId41"/>
    <p:sldId id="340" r:id="rId42"/>
    <p:sldId id="341" r:id="rId43"/>
    <p:sldId id="342" r:id="rId44"/>
    <p:sldId id="343" r:id="rId45"/>
    <p:sldId id="345" r:id="rId46"/>
    <p:sldId id="346" r:id="rId47"/>
    <p:sldId id="347" r:id="rId48"/>
    <p:sldId id="348" r:id="rId49"/>
    <p:sldId id="361" r:id="rId50"/>
    <p:sldId id="349" r:id="rId51"/>
    <p:sldId id="350" r:id="rId52"/>
    <p:sldId id="352" r:id="rId53"/>
    <p:sldId id="351" r:id="rId54"/>
    <p:sldId id="353" r:id="rId55"/>
    <p:sldId id="354" r:id="rId56"/>
    <p:sldId id="285" r:id="rId57"/>
  </p:sldIdLst>
  <p:sldSz cx="9144000" cy="6858000" type="screen4x3"/>
  <p:notesSz cx="7315200" cy="9601200"/>
  <p:embeddedFontLst>
    <p:embeddedFont>
      <p:font typeface="Comic Sans MS"/>
      <p:regular r:id="rId60"/>
      <p:bold r:id="rId61"/>
    </p:embeddedFont>
    <p:embeddedFont>
      <p:font typeface="Euclid Symbol" charset="2"/>
      <p:regular r:id="rId62"/>
      <p:bold r:id="rId63"/>
      <p:italic r:id="rId64"/>
      <p:boldItalic r:id="rId65"/>
    </p:embeddedFont>
    <p:embeddedFont>
      <p:font typeface="Euclid Math One" charset="2"/>
      <p:regular r:id="rId66"/>
      <p:bold r:id="rId67"/>
    </p:embeddedFont>
    <p:embeddedFont>
      <p:font typeface="Euclid Extra" charset="2"/>
      <p:regular r:id="rId68"/>
      <p:bold r:id="rId6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00" autoAdjust="0"/>
    <p:restoredTop sz="94697" autoAdjust="0"/>
  </p:normalViewPr>
  <p:slideViewPr>
    <p:cSldViewPr snapToGrid="0" showGuides="1">
      <p:cViewPr varScale="1">
        <p:scale>
          <a:sx n="135" d="100"/>
          <a:sy n="135" d="100"/>
        </p:scale>
        <p:origin x="-120" y="-152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779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font" Target="fonts/font5.fntdata"/><Relationship Id="rId60" Type="http://schemas.openxmlformats.org/officeDocument/2006/relationships/font" Target="fonts/font1.fntdata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74" Type="http://schemas.openxmlformats.org/officeDocument/2006/relationships/tableStyles" Target="tableStyles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63" Type="http://schemas.openxmlformats.org/officeDocument/2006/relationships/font" Target="fonts/font4.fntdata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presProps" Target="presProp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notesMaster" Target="notesMasters/notesMaster1.xml"/><Relationship Id="rId42" Type="http://schemas.openxmlformats.org/officeDocument/2006/relationships/slide" Target="slides/slide41.xml"/><Relationship Id="rId73" Type="http://schemas.openxmlformats.org/officeDocument/2006/relationships/theme" Target="theme/theme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69" Type="http://schemas.openxmlformats.org/officeDocument/2006/relationships/font" Target="fonts/font10.fntdata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slide" Target="slides/slide56.xml"/><Relationship Id="rId59" Type="http://schemas.openxmlformats.org/officeDocument/2006/relationships/handoutMaster" Target="handoutMasters/handoutMaster1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font" Target="fonts/font3.fntdata"/><Relationship Id="rId66" Type="http://schemas.openxmlformats.org/officeDocument/2006/relationships/font" Target="fonts/font7.fntdata"/><Relationship Id="rId36" Type="http://schemas.openxmlformats.org/officeDocument/2006/relationships/slide" Target="slides/slide35.xml"/><Relationship Id="rId7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font" Target="fonts/font6.fntdata"/><Relationship Id="rId67" Type="http://schemas.openxmlformats.org/officeDocument/2006/relationships/font" Target="fonts/font8.fntdata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font" Target="fonts/font2.fntdata"/><Relationship Id="rId53" Type="http://schemas.openxmlformats.org/officeDocument/2006/relationships/slide" Target="slides/slide5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font" Target="fonts/font9.fntdata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pict"/><Relationship Id="rId1" Type="http://schemas.openxmlformats.org/officeDocument/2006/relationships/image" Target="../media/image4.pict"/><Relationship Id="rId2" Type="http://schemas.openxmlformats.org/officeDocument/2006/relationships/image" Target="../media/image5.pict"/><Relationship Id="rId3" Type="http://schemas.openxmlformats.org/officeDocument/2006/relationships/image" Target="../media/image6.pict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ict"/><Relationship Id="rId1" Type="http://schemas.openxmlformats.org/officeDocument/2006/relationships/image" Target="../media/image18.pict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ict"/><Relationship Id="rId1" Type="http://schemas.openxmlformats.org/officeDocument/2006/relationships/image" Target="../media/image18.pict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3" Type="http://schemas.openxmlformats.org/officeDocument/2006/relationships/image" Target="../media/image24.wmf"/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ict"/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wmf"/><Relationship Id="rId1" Type="http://schemas.openxmlformats.org/officeDocument/2006/relationships/image" Target="../media/image27.wmf"/><Relationship Id="rId2" Type="http://schemas.openxmlformats.org/officeDocument/2006/relationships/image" Target="../media/image28.wmf"/><Relationship Id="rId3" Type="http://schemas.openxmlformats.org/officeDocument/2006/relationships/image" Target="../media/image29.pict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pict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ict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ict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ict"/><Relationship Id="rId1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ict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pict"/><Relationship Id="rId1" Type="http://schemas.openxmlformats.org/officeDocument/2006/relationships/image" Target="../media/image12.pict"/><Relationship Id="rId2" Type="http://schemas.openxmlformats.org/officeDocument/2006/relationships/image" Target="../media/image13.pict"/><Relationship Id="rId3" Type="http://schemas.openxmlformats.org/officeDocument/2006/relationships/image" Target="../media/image14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0582B-3AD3-4A0A-A40E-343BB0E8540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332C9-C560-4FB4-8792-3C50795689F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7D2284-6445-44C2-88A8-52A2AA803E8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A55FE8-F928-4AE7-8332-B8DF1AC8D7D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55105-7243-40D7-820D-4513AC4D418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FA0E6-3C8E-465A-90AD-14A37AA8932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F8A01-B9F7-4DA5-8F2A-53CB209BD67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861DE4-C97D-4DA3-8305-52A5224BEB5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FFA06-5A9D-44C7-A273-B94A3BB1CCC6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44973-179D-4DFC-AA13-46ACF73D2CF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753CE-C8AA-4191-95F4-567722EC1BFB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02E49-9E8D-4993-8F1C-FFAE3A0068E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43B38-9B75-4564-90DB-26257355C96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98EB3-C66F-41F3-A56D-D8E3B859659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BF80F45E-FB96-45E0-92FC-8BB2C64970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90" y="6556963"/>
            <a:ext cx="2859560" cy="3010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5,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9" r:id="rId4"/>
    <p:sldLayoutId id="2147483810" r:id="rId5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0.bin"/><Relationship Id="rId5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Relationship Id="rId6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5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Relationship Id="rId5" Type="http://schemas.openxmlformats.org/officeDocument/2006/relationships/oleObject" Target="../embeddings/oleObject17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8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Relationship Id="rId5" Type="http://schemas.openxmlformats.org/officeDocument/2006/relationships/oleObject" Target="../embeddings/oleObject19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0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1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Relationship Id="rId5" Type="http://schemas.openxmlformats.org/officeDocument/2006/relationships/oleObject" Target="../embeddings/oleObject22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25.bin"/><Relationship Id="rId4" Type="http://schemas.openxmlformats.org/officeDocument/2006/relationships/oleObject" Target="../embeddings/oleObject23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Relationship Id="rId5" Type="http://schemas.openxmlformats.org/officeDocument/2006/relationships/oleObject" Target="../embeddings/oleObject24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6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Relationship Id="rId5" Type="http://schemas.openxmlformats.org/officeDocument/2006/relationships/oleObject" Target="../embeddings/oleObject27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8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Relationship Id="rId5" Type="http://schemas.openxmlformats.org/officeDocument/2006/relationships/oleObject" Target="../embeddings/oleObject2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0.bin"/><Relationship Id="rId5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Relationship Id="rId6" Type="http://schemas.openxmlformats.org/officeDocument/2006/relationships/oleObject" Target="../embeddings/oleObject32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4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1.xml"/><Relationship Id="rId5" Type="http://schemas.openxmlformats.org/officeDocument/2006/relationships/oleObject" Target="../embeddings/oleObject35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6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2.xml"/><Relationship Id="rId5" Type="http://schemas.openxmlformats.org/officeDocument/2006/relationships/oleObject" Target="../embeddings/oleObject37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8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9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0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1.bin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2.bin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3.bin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4.bin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5.bin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6.bin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6.xml"/><Relationship Id="rId5" Type="http://schemas.openxmlformats.org/officeDocument/2006/relationships/oleObject" Target="../embeddings/oleObject47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6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096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  <a:t>Great Expectations</a:t>
            </a:r>
            <a:b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4" name="Text Box 6"/>
          <p:cNvSpPr txBox="1">
            <a:spLocks noChangeArrowheads="1"/>
          </p:cNvSpPr>
          <p:nvPr/>
        </p:nvSpPr>
        <p:spPr bwMode="auto">
          <a:xfrm>
            <a:off x="304800" y="1447800"/>
            <a:ext cx="8610600" cy="3886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</a:rPr>
              <a:t>so every </a:t>
            </a:r>
            <a:r>
              <a:rPr lang="en-US" sz="4800" i="0" dirty="0">
                <a:latin typeface="Comic Sans MS" pitchFamily="66" charset="0"/>
              </a:rPr>
              <a:t>216 games, </a:t>
            </a:r>
            <a:r>
              <a:rPr lang="en-US" sz="4800" i="0" dirty="0" smtClean="0">
                <a:latin typeface="Comic Sans MS" pitchFamily="66" charset="0"/>
              </a:rPr>
              <a:t>expect</a:t>
            </a:r>
            <a:endParaRPr lang="en-US" sz="4800" b="1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125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match     </a:t>
            </a:r>
            <a:r>
              <a:rPr lang="en-US" sz="4800" i="0" dirty="0">
                <a:latin typeface="Comic Sans MS" pitchFamily="66" charset="0"/>
              </a:rPr>
              <a:t>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75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</a:rPr>
              <a:t>once</a:t>
            </a:r>
            <a:endParaRPr lang="en-US" sz="4800" i="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" y="2438400"/>
          <a:ext cx="8277226" cy="3352800"/>
        </p:xfrm>
        <a:graphic>
          <a:graphicData uri="http://schemas.openxmlformats.org/presentationml/2006/ole">
            <p:oleObj spid="_x0000_s174082" name="Equation" r:id="rId4" imgW="2006280" imgH="812520" progId="Equation.DSMT4">
              <p:embed/>
            </p:oleObj>
          </a:graphicData>
        </a:graphic>
      </p:graphicFrame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381000" y="2438400"/>
          <a:ext cx="8277225" cy="3352800"/>
        </p:xfrm>
        <a:graphic>
          <a:graphicData uri="http://schemas.openxmlformats.org/presentationml/2006/ole">
            <p:oleObj spid="_x0000_s176130" name="Equation" r:id="rId4" imgW="2006280" imgH="812520" progId="Equation.DSMT4">
              <p:embed/>
            </p:oleObj>
          </a:graphicData>
        </a:graphic>
      </p:graphicFrame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 useBgFill="1"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828800" y="2545140"/>
            <a:ext cx="5838458" cy="1569660"/>
          </a:xfrm>
          <a:prstGeom prst="rect">
            <a:avLst/>
          </a:prstGeom>
          <a:ln w="3175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9600" i="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9600" i="0" dirty="0">
                <a:latin typeface="Comic Sans MS" pitchFamily="66" charset="0"/>
              </a:rPr>
              <a:t> fair!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07313" y="67303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74530"/>
            <a:ext cx="86868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You can “expect” to lose </a:t>
            </a:r>
            <a:r>
              <a:rPr lang="en-US" sz="4400" dirty="0" smtClean="0">
                <a:solidFill>
                  <a:srgbClr val="FF0000"/>
                </a:solidFill>
              </a:rPr>
              <a:t>8 cents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per play.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Carnival Dice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406098"/>
            <a:ext cx="8499443" cy="2394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               But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you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never </a:t>
            </a:r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actually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/>
                <a:ea typeface="+mn-ea"/>
                <a:cs typeface="+mn-cs"/>
              </a:rPr>
              <a:t>lose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8 cents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 on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any single play,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this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is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just your </a:t>
            </a: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average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loss.</a:t>
            </a:r>
            <a:endParaRPr lang="en-US" sz="60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00FF"/>
                </a:solidFill>
              </a:rPr>
              <a:t>expected value </a:t>
            </a:r>
            <a:r>
              <a:rPr lang="en-US" sz="5400" dirty="0" smtClean="0"/>
              <a:t>of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random variable </a:t>
            </a:r>
            <a:r>
              <a:rPr lang="en-US" sz="5400" dirty="0" smtClean="0">
                <a:solidFill>
                  <a:srgbClr val="0000FF"/>
                </a:solidFill>
              </a:rPr>
              <a:t>R </a:t>
            </a:r>
            <a:r>
              <a:rPr lang="en-US" sz="5400" dirty="0" smtClean="0"/>
              <a:t>is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6600"/>
                </a:solidFill>
              </a:rPr>
              <a:t>average</a:t>
            </a:r>
            <a:r>
              <a:rPr lang="en-US" sz="5400" i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6600"/>
                </a:solidFill>
              </a:rPr>
              <a:t>value</a:t>
            </a:r>
            <a:r>
              <a:rPr lang="en-US" sz="5400" dirty="0" smtClean="0"/>
              <a:t> of</a:t>
            </a:r>
            <a:r>
              <a:rPr lang="en-US" sz="5400" dirty="0" smtClean="0">
                <a:solidFill>
                  <a:srgbClr val="0000FF"/>
                </a:solidFill>
              </a:rPr>
              <a:t> R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--with values weighted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by their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143000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expected value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variable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304800" y="2895600"/>
            <a:ext cx="8077200" cy="287771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5400" i="0" dirty="0" smtClean="0">
                <a:latin typeface="Comic Sans MS" pitchFamily="66" charset="0"/>
              </a:rPr>
              <a:t> E[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i="0" dirty="0" smtClean="0">
                <a:latin typeface="Comic Sans MS" pitchFamily="66" charset="0"/>
              </a:rPr>
              <a:t>]::= </a:t>
            </a:r>
            <a:r>
              <a:rPr lang="en-US" sz="5400" i="0" dirty="0">
                <a:latin typeface="Comic Sans MS" pitchFamily="66" charset="0"/>
              </a:rPr>
              <a:t>∑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latin typeface="Comic Sans MS" pitchFamily="66" charset="0"/>
                <a:sym typeface="Symbol" pitchFamily="18" charset="2"/>
              </a:rPr>
              <a:t>Pr{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v</a:t>
            </a:r>
            <a:r>
              <a:rPr lang="en-US" sz="5400" i="0" dirty="0">
                <a:latin typeface="Comic Sans MS" pitchFamily="66" charset="0"/>
                <a:sym typeface="Symbol" pitchFamily="18" charset="2"/>
              </a:rPr>
              <a:t>}</a:t>
            </a:r>
            <a:endParaRPr lang="en-US" sz="5400" i="0" dirty="0">
              <a:latin typeface="Comic Sans MS" pitchFamily="66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so 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</a:rPr>
              <a:t>$win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r>
              <a:rPr lang="en-US" sz="4800" i="0" dirty="0">
                <a:latin typeface="Comic Sans MS" pitchFamily="66" charset="0"/>
              </a:rPr>
              <a:t>in </a:t>
            </a:r>
            <a:r>
              <a:rPr lang="en-US" sz="4800" i="0" dirty="0" smtClean="0">
                <a:latin typeface="Comic Sans MS" pitchFamily="66" charset="0"/>
              </a:rPr>
              <a:t>Carnival] </a:t>
            </a:r>
            <a:r>
              <a:rPr lang="en-US" sz="5400" i="0" dirty="0" smtClean="0">
                <a:latin typeface="Comic Sans MS" pitchFamily="66" charset="0"/>
              </a:rPr>
              <a:t>=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i="0" dirty="0"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86600" y="3657600"/>
          <a:ext cx="1752600" cy="1752600"/>
        </p:xfrm>
        <a:graphic>
          <a:graphicData uri="http://schemas.openxmlformats.org/presentationml/2006/ole">
            <p:oleObj spid="_x0000_s182274" name="Equation" r:id="rId4" imgW="419040" imgH="41904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1143000" y="2895600"/>
            <a:ext cx="6705600" cy="10668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85800" y="1295400"/>
            <a:ext cx="742241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latin typeface="+mj-lt"/>
              </a:rPr>
              <a:t>Alternative definition:</a:t>
            </a:r>
            <a:endParaRPr lang="en-US" sz="5400" i="0" dirty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54075" y="2281238"/>
          <a:ext cx="7437438" cy="2143125"/>
        </p:xfrm>
        <a:graphic>
          <a:graphicData uri="http://schemas.openxmlformats.org/presentationml/2006/ole">
            <p:oleObj spid="_x0000_s184322" name="Equation" r:id="rId4" imgW="1498600" imgH="4318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7174" y="4343400"/>
            <a:ext cx="806342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i="0" dirty="0">
                <a:latin typeface="+mj-lt"/>
              </a:rPr>
              <a:t>b</a:t>
            </a:r>
            <a:r>
              <a:rPr lang="en-US" sz="6000" i="0" dirty="0" smtClean="0">
                <a:latin typeface="+mj-lt"/>
              </a:rPr>
              <a:t>oth </a:t>
            </a:r>
            <a:r>
              <a:rPr lang="en-US" sz="6000" i="0" dirty="0">
                <a:latin typeface="+mj-lt"/>
              </a:rPr>
              <a:t>forms are useful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7538" y="2285999"/>
            <a:ext cx="8083062" cy="2022231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38200" y="2289175"/>
          <a:ext cx="7424738" cy="1976438"/>
        </p:xfrm>
        <a:graphic>
          <a:graphicData uri="http://schemas.openxmlformats.org/presentationml/2006/ole">
            <p:oleObj spid="_x0000_s186370" name="Equation" r:id="rId4" imgW="1574800" imgH="419100" progId="Equation.DSMT4">
              <p:embed/>
            </p:oleObj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1295400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754188" y="1187450"/>
          <a:ext cx="6340475" cy="1477963"/>
        </p:xfrm>
        <a:graphic>
          <a:graphicData uri="http://schemas.openxmlformats.org/presentationml/2006/ole">
            <p:oleObj spid="_x0000_s188418" name="Equation" r:id="rId4" imgW="1854200" imgH="4318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459038" y="4784725"/>
          <a:ext cx="5661025" cy="1644650"/>
        </p:xfrm>
        <a:graphic>
          <a:graphicData uri="http://schemas.openxmlformats.org/presentationml/2006/ole">
            <p:oleObj spid="_x0000_s188419" name="Equation" r:id="rId5" imgW="1485900" imgH="4318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493963" y="2022475"/>
          <a:ext cx="6161087" cy="1919288"/>
        </p:xfrm>
        <a:graphic>
          <a:graphicData uri="http://schemas.openxmlformats.org/presentationml/2006/ole">
            <p:oleObj spid="_x0000_s188420" name="Equation" r:id="rId6" imgW="1752600" imgH="546100" progId="Equation.DSMT4">
              <p:embed/>
            </p:oleObj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2471738" y="3698875"/>
          <a:ext cx="5848350" cy="1517650"/>
        </p:xfrm>
        <a:graphic>
          <a:graphicData uri="http://schemas.openxmlformats.org/presentationml/2006/ole">
            <p:oleObj spid="_x0000_s188421" name="Equation" r:id="rId7" imgW="1663700" imgH="431800" progId="Equation.DSMT4">
              <p:embed/>
            </p:oleObj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Sums </a:t>
            </a:r>
            <a:r>
              <a:rPr lang="en-US" dirty="0" err="1" smtClean="0"/>
              <a:t>vs</a:t>
            </a:r>
            <a:r>
              <a:rPr lang="en-US" dirty="0" smtClean="0"/>
              <a:t> Integrals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81794" y="1371600"/>
            <a:ext cx="8381206" cy="3048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i="0" dirty="0" smtClean="0">
                <a:latin typeface="Comic Sans MS" pitchFamily="66" charset="0"/>
              </a:rPr>
              <a:t>We get </a:t>
            </a:r>
            <a:r>
              <a:rPr lang="en-US" sz="4800" i="0" dirty="0">
                <a:latin typeface="Comic Sans MS" pitchFamily="66" charset="0"/>
              </a:rPr>
              <a:t>away with sums </a:t>
            </a:r>
            <a:r>
              <a:rPr lang="en-US" sz="4800" i="0" dirty="0" smtClean="0">
                <a:latin typeface="Comic Sans MS" pitchFamily="66" charset="0"/>
              </a:rPr>
              <a:t>instead of integrals because the </a:t>
            </a:r>
            <a:r>
              <a:rPr lang="en-US" sz="4800" i="0" dirty="0">
                <a:latin typeface="Comic Sans MS" pitchFamily="66" charset="0"/>
              </a:rPr>
              <a:t>sample space </a:t>
            </a:r>
            <a:r>
              <a:rPr lang="en-US" sz="4800" i="0" dirty="0" smtClean="0">
                <a:latin typeface="Comic Sans MS" pitchFamily="66" charset="0"/>
              </a:rPr>
              <a:t>is assumed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countable</a:t>
            </a:r>
            <a:r>
              <a:rPr lang="en-US" sz="4800" i="0" dirty="0" smtClean="0">
                <a:latin typeface="Comic Sans MS" pitchFamily="66" charset="0"/>
              </a:rPr>
              <a:t>:</a:t>
            </a:r>
            <a:endParaRPr lang="en-US" sz="8800" i="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p:oleObj spid="_x0000_s190466" name="Equation" r:id="rId4" imgW="914400" imgH="22032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4196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dirty="0" smtClean="0">
                <a:solidFill>
                  <a:srgbClr val="0000FF"/>
                </a:solidFill>
                <a:sym typeface="Euclid Math One"/>
              </a:rPr>
              <a:t> 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Math One"/>
              </a:rPr>
              <a:t>= {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0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 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1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err="1" smtClean="0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}</a:t>
            </a:r>
            <a:endParaRPr lang="en-US" sz="6600" i="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342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also called</a:t>
            </a:r>
          </a:p>
          <a:p>
            <a:pPr eaLnBrk="1" hangingPunct="1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mean value</a:t>
            </a:r>
            <a:r>
              <a:rPr lang="en-US" sz="6600" dirty="0" smtClean="0"/>
              <a:t>, </a:t>
            </a:r>
            <a:r>
              <a:rPr lang="en-US" sz="6600" dirty="0" smtClean="0">
                <a:solidFill>
                  <a:srgbClr val="0000FF"/>
                </a:solidFill>
              </a:rPr>
              <a:t>mean</a:t>
            </a:r>
            <a:r>
              <a:rPr lang="en-US" sz="6600" dirty="0" smtClean="0"/>
              <a:t>, or 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expectation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39196791-36AF-407D-9527-253971E27E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3532" y="877523"/>
            <a:ext cx="8574088" cy="5413863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006600"/>
                </a:solidFill>
              </a:rPr>
              <a:t>indicator variable </a:t>
            </a:r>
            <a:r>
              <a:rPr lang="en-US" dirty="0" smtClean="0"/>
              <a:t>for event 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dirty="0" smtClean="0"/>
              <a:t>: </a:t>
            </a:r>
            <a:endParaRPr lang="en-US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  <a:p>
            <a:pPr marL="0" indent="0" eaLnBrk="1" hangingPunct="1"/>
            <a:r>
              <a:rPr lang="en-US" dirty="0" smtClean="0"/>
              <a:t>(</a:t>
            </a:r>
            <a:r>
              <a:rPr lang="en-US" dirty="0" smtClean="0">
                <a:solidFill>
                  <a:srgbClr val="006600"/>
                </a:solidFill>
              </a:rPr>
              <a:t>Sanity check:</a:t>
            </a:r>
          </a:p>
          <a:p>
            <a:pPr marL="0" indent="0" algn="ctr" eaLnBrk="1" hangingPunct="1"/>
            <a:r>
              <a:rPr lang="en-US" dirty="0" smtClean="0"/>
              <a:t> </a:t>
            </a:r>
            <a:r>
              <a:rPr lang="en-US" dirty="0" smtClean="0">
                <a:solidFill>
                  <a:srgbClr val="3333FF"/>
                </a:solidFill>
              </a:rPr>
              <a:t>I</a:t>
            </a:r>
            <a:r>
              <a:rPr lang="en-US" baseline="-25000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/>
              <a:t> 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3333FF"/>
                </a:solidFill>
              </a:rPr>
              <a:t>I</a:t>
            </a:r>
            <a:r>
              <a:rPr lang="en-US" baseline="-25000" dirty="0" smtClean="0">
                <a:solidFill>
                  <a:srgbClr val="3333FF"/>
                </a:solidFill>
              </a:rPr>
              <a:t>B</a:t>
            </a:r>
            <a:r>
              <a:rPr lang="en-US" baseline="-25000" dirty="0" smtClean="0"/>
              <a:t>  </a:t>
            </a:r>
            <a:r>
              <a:rPr lang="en-US" dirty="0" smtClean="0"/>
              <a:t>are independent </a:t>
            </a:r>
            <a:r>
              <a:rPr lang="en-US" dirty="0" err="1" smtClean="0"/>
              <a:t>iff</a:t>
            </a:r>
            <a:endParaRPr lang="en-US" dirty="0" smtClean="0"/>
          </a:p>
          <a:p>
            <a:pPr marL="0" indent="0" algn="ctr" eaLnBrk="1" hangingPunct="1"/>
            <a:r>
              <a:rPr lang="en-US" dirty="0" smtClean="0"/>
              <a:t> 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3333FF"/>
                </a:solidFill>
              </a:rPr>
              <a:t>B</a:t>
            </a:r>
            <a:r>
              <a:rPr lang="en-US" dirty="0" smtClean="0"/>
              <a:t> are independent.)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912457" y="1624013"/>
          <a:ext cx="7278706" cy="1980833"/>
        </p:xfrm>
        <a:graphic>
          <a:graphicData uri="http://schemas.openxmlformats.org/presentationml/2006/ole">
            <p:oleObj spid="_x0000_s486402" name="Equation" r:id="rId4" imgW="1866600" imgH="507960" progId="Equation.DSMT4">
              <p:embed/>
            </p:oleObj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6553200" cy="4572000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E[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dirty="0" smtClean="0"/>
              <a:t>] = 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1</a:t>
            </a:r>
            <a:r>
              <a:rPr lang="en-US" sz="6000" dirty="0" smtClean="0">
                <a:sym typeface="Euclid Symbol"/>
              </a:rPr>
              <a:t>⋅P</a:t>
            </a:r>
            <a:r>
              <a:rPr lang="en-US" sz="6000" dirty="0" smtClean="0"/>
              <a:t>r{</a:t>
            </a:r>
            <a:r>
              <a:rPr lang="en-US" sz="6000" dirty="0" smtClean="0">
                <a:solidFill>
                  <a:srgbClr val="0000FF"/>
                </a:solidFill>
              </a:rPr>
              <a:t>I=1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+</a:t>
            </a:r>
          </a:p>
          <a:p>
            <a:pPr>
              <a:buNone/>
            </a:pP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         0</a:t>
            </a:r>
            <a:r>
              <a:rPr lang="en-US" sz="6000" dirty="0" smtClean="0">
                <a:sym typeface="Euclid Symbol"/>
              </a:rPr>
              <a:t>⋅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0000FF"/>
                </a:solidFill>
              </a:rPr>
              <a:t>I=0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I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  <a:endParaRPr lang="en-US" sz="60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543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Expectation </a:t>
            </a:r>
            <a:r>
              <a:rPr lang="en-US" sz="4400" dirty="0" smtClean="0"/>
              <a:t>of indicator </a:t>
            </a:r>
            <a:r>
              <a:rPr lang="en-US" sz="4400" dirty="0" smtClean="0">
                <a:solidFill>
                  <a:srgbClr val="0000FF"/>
                </a:solidFill>
              </a:rPr>
              <a:t>I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295400" y="1219200"/>
            <a:ext cx="5410200" cy="3505200"/>
            <a:chOff x="1295400" y="1219200"/>
            <a:chExt cx="5410200" cy="3505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2971800" y="3505200"/>
              <a:ext cx="3733800" cy="12192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295400" y="1219200"/>
              <a:ext cx="1752600" cy="1143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930387" y="4683125"/>
          <a:ext cx="4902200" cy="1760538"/>
        </p:xfrm>
        <a:graphic>
          <a:graphicData uri="http://schemas.openxmlformats.org/presentationml/2006/ole">
            <p:oleObj spid="_x0000_s196610" name="Equation" r:id="rId4" imgW="1485900" imgH="53340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454150" y="3421063"/>
          <a:ext cx="6289675" cy="1635125"/>
        </p:xfrm>
        <a:graphic>
          <a:graphicData uri="http://schemas.openxmlformats.org/presentationml/2006/ole">
            <p:oleObj spid="_x0000_s196611" name="Equation" r:id="rId5" imgW="1905000" imgH="495300" progId="Equation.DSMT4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p:oleObj spid="_x0000_s198658" name="Equation" r:id="rId4" imgW="1143000" imgH="53340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71600" y="3505200"/>
          <a:ext cx="6456363" cy="1466850"/>
        </p:xfrm>
        <a:graphic>
          <a:graphicData uri="http://schemas.openxmlformats.org/presentationml/2006/ole">
            <p:oleObj spid="_x0000_s198659" name="Equation" r:id="rId5" imgW="1955520" imgH="444240" progId="Equation.DSMT4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p:oleObj spid="_x0000_s264194" name="Equation" r:id="rId4" imgW="1143000" imgH="53340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830" y="1295400"/>
            <a:ext cx="80994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we know how to </a:t>
            </a:r>
            <a:r>
              <a:rPr lang="en-US" sz="4400" dirty="0" smtClean="0">
                <a:latin typeface="+mj-lt"/>
              </a:rPr>
              <a:t>get a closed</a:t>
            </a:r>
          </a:p>
          <a:p>
            <a:r>
              <a:rPr lang="en-US" sz="4400" i="0" dirty="0" smtClean="0">
                <a:latin typeface="+mj-lt"/>
              </a:rPr>
              <a:t>formula for this sum, </a:t>
            </a:r>
            <a:r>
              <a:rPr lang="en-US" sz="4400" dirty="0" smtClean="0">
                <a:latin typeface="+mj-lt"/>
              </a:rPr>
              <a:t>but we’ll</a:t>
            </a:r>
          </a:p>
          <a:p>
            <a:r>
              <a:rPr lang="en-US" sz="4400" dirty="0" smtClean="0">
                <a:latin typeface="+mj-lt"/>
              </a:rPr>
              <a:t>see simpler approaches soon. </a:t>
            </a:r>
            <a:endParaRPr lang="en-US" sz="4400" i="0" dirty="0" smtClean="0"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830" y="1295400"/>
            <a:ext cx="80994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we know how to </a:t>
            </a:r>
            <a:r>
              <a:rPr lang="en-US" sz="4400" dirty="0" smtClean="0">
                <a:latin typeface="+mj-lt"/>
              </a:rPr>
              <a:t>get a closed</a:t>
            </a:r>
          </a:p>
          <a:p>
            <a:r>
              <a:rPr lang="en-US" sz="4400" i="0" dirty="0" smtClean="0">
                <a:latin typeface="+mj-lt"/>
              </a:rPr>
              <a:t>formula for this sum, </a:t>
            </a:r>
            <a:r>
              <a:rPr lang="en-US" sz="4400" dirty="0" smtClean="0">
                <a:latin typeface="+mj-lt"/>
              </a:rPr>
              <a:t>but we’ll</a:t>
            </a:r>
          </a:p>
          <a:p>
            <a:r>
              <a:rPr lang="en-US" sz="4400" dirty="0" smtClean="0">
                <a:latin typeface="+mj-lt"/>
              </a:rPr>
              <a:t>see simpler approaches soon. </a:t>
            </a:r>
            <a:endParaRPr lang="en-US" sz="4400" i="0" dirty="0" smtClean="0"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26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027" name="Object 2"/>
          <p:cNvGraphicFramePr>
            <a:graphicFrameLocks noChangeAspect="1"/>
          </p:cNvGraphicFramePr>
          <p:nvPr/>
        </p:nvGraphicFramePr>
        <p:xfrm>
          <a:off x="2930525" y="4683125"/>
          <a:ext cx="4902200" cy="1760538"/>
        </p:xfrm>
        <a:graphic>
          <a:graphicData uri="http://schemas.openxmlformats.org/presentationml/2006/ole">
            <p:oleObj spid="_x0000_s1027" name="Equation" r:id="rId4" imgW="1485900" imgH="53340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454150" y="3421063"/>
          <a:ext cx="6289675" cy="1635125"/>
        </p:xfrm>
        <a:graphic>
          <a:graphicData uri="http://schemas.openxmlformats.org/presentationml/2006/ole">
            <p:oleObj spid="_x0000_s1028" name="Equation" r:id="rId5" imgW="1905000" imgH="4953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00200" y="1143000"/>
          <a:ext cx="5993127" cy="1981200"/>
        </p:xfrm>
        <a:graphic>
          <a:graphicData uri="http://schemas.openxmlformats.org/presentationml/2006/ole">
            <p:oleObj spid="_x0000_s200706" name="Equation" r:id="rId4" imgW="1536480" imgH="507960" progId="Equation.DSMT4">
              <p:embed/>
            </p:oleObj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143000" y="3657600"/>
          <a:ext cx="6893467" cy="1790700"/>
        </p:xfrm>
        <a:graphic>
          <a:graphicData uri="http://schemas.openxmlformats.org/presentationml/2006/ole">
            <p:oleObj spid="_x0000_s200707" name="Equation" r:id="rId5" imgW="1955520" imgH="50796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2970212"/>
          <a:ext cx="2890661" cy="765175"/>
        </p:xfrm>
        <a:graphic>
          <a:graphicData uri="http://schemas.openxmlformats.org/presentationml/2006/ole">
            <p:oleObj spid="_x0000_s200708" name="Equation" r:id="rId6" imgW="863280" imgH="228600" progId="Equation.DSMT4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p:oleObj spid="_x0000_s202754" name="Equation" r:id="rId4" imgW="1739880" imgH="50796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530350" y="2933700"/>
          <a:ext cx="6013450" cy="1562100"/>
        </p:xfrm>
        <a:graphic>
          <a:graphicData uri="http://schemas.openxmlformats.org/presentationml/2006/ole">
            <p:oleObj spid="_x0000_s202755" name="Equation" r:id="rId5" imgW="1955520" imgH="507960" progId="Equation.DSMT4">
              <p:embed/>
            </p:oleObj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p:oleObj spid="_x0000_s399362" name="Equation" r:id="rId4" imgW="1739880" imgH="50796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646238" y="2894013"/>
          <a:ext cx="5780087" cy="1641475"/>
        </p:xfrm>
        <a:graphic>
          <a:graphicData uri="http://schemas.openxmlformats.org/presentationml/2006/ole">
            <p:oleObj spid="_x0000_s399363" name="Equation" r:id="rId5" imgW="1879600" imgH="533400" progId="Equation.DSMT4">
              <p:embed/>
            </p:oleObj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Carnival Dice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008000"/>
                </a:solidFill>
              </a:rPr>
              <a:t> win </a:t>
            </a:r>
            <a:r>
              <a:rPr lang="en-US" sz="4000" dirty="0" smtClean="0"/>
              <a:t>$1 if any die matches num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 lose </a:t>
            </a:r>
            <a:r>
              <a:rPr lang="en-US" sz="4000" dirty="0" smtClean="0"/>
              <a:t>$1 if no match    </a:t>
            </a:r>
            <a:r>
              <a:rPr lang="en-US" i="1" dirty="0" smtClean="0"/>
              <a:t>Example: </a:t>
            </a:r>
            <a:endParaRPr lang="en-US" sz="4000" dirty="0" smtClean="0"/>
          </a:p>
          <a:p>
            <a:pPr algn="ctr" eaLnBrk="1" hangingPunct="1">
              <a:buFontTx/>
              <a:buNone/>
            </a:pPr>
            <a:r>
              <a:rPr lang="en-US" i="1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choose </a:t>
            </a:r>
            <a:r>
              <a:rPr lang="en-US" sz="4400" dirty="0" smtClean="0"/>
              <a:t>num</a:t>
            </a:r>
            <a:r>
              <a:rPr lang="en-US" sz="4400" dirty="0" smtClean="0">
                <a:solidFill>
                  <a:srgbClr val="0000FF"/>
                </a:solidFill>
              </a:rPr>
              <a:t> 2, </a:t>
            </a:r>
            <a:r>
              <a:rPr lang="en-US" sz="4400" dirty="0" smtClean="0"/>
              <a:t>then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roll</a:t>
            </a:r>
            <a:r>
              <a:rPr lang="en-US" sz="4400" dirty="0" smtClean="0">
                <a:solidFill>
                  <a:srgbClr val="0000FF"/>
                </a:solidFill>
              </a:rPr>
              <a:t> 2,4,2</a:t>
            </a:r>
          </a:p>
          <a:p>
            <a:pPr algn="ctr"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win $1</a:t>
            </a:r>
          </a:p>
        </p:txBody>
      </p:sp>
      <p:pic>
        <p:nvPicPr>
          <p:cNvPr id="4100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12" name="Object 8"/>
          <p:cNvGraphicFramePr>
            <a:graphicFrameLocks noChangeAspect="1"/>
          </p:cNvGraphicFramePr>
          <p:nvPr/>
        </p:nvGraphicFramePr>
        <p:xfrm>
          <a:off x="1049338" y="2895600"/>
          <a:ext cx="6951662" cy="1562100"/>
        </p:xfrm>
        <a:graphic>
          <a:graphicData uri="http://schemas.openxmlformats.org/presentationml/2006/ole">
            <p:oleObj spid="_x0000_s206851" name="Equation" r:id="rId4" imgW="2260440" imgH="507960" progId="Equation.DSMT4">
              <p:embed/>
            </p:oleObj>
          </a:graphicData>
        </a:graphic>
      </p:graphicFrame>
      <p:graphicFrame>
        <p:nvGraphicFramePr>
          <p:cNvPr id="152583" name="Object 7"/>
          <p:cNvGraphicFramePr>
            <a:graphicFrameLocks noChangeAspect="1"/>
          </p:cNvGraphicFramePr>
          <p:nvPr/>
        </p:nvGraphicFramePr>
        <p:xfrm>
          <a:off x="1212850" y="2778991"/>
          <a:ext cx="6718300" cy="1562100"/>
        </p:xfrm>
        <a:graphic>
          <a:graphicData uri="http://schemas.openxmlformats.org/presentationml/2006/ole">
            <p:oleObj spid="_x0000_s206852" name="Equation" r:id="rId5" imgW="2184400" imgH="5080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38569" y="1266093"/>
          <a:ext cx="5743575" cy="1676400"/>
        </p:xfrm>
        <a:graphic>
          <a:graphicData uri="http://schemas.openxmlformats.org/presentationml/2006/ole">
            <p:oleObj spid="_x0000_s206850" name="Equation" r:id="rId6" imgW="1739880" imgH="507960" progId="Equation.DSMT4">
              <p:embed/>
            </p:oleObj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30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52584" name="Object 8"/>
          <p:cNvGraphicFramePr>
            <a:graphicFrameLocks noChangeAspect="1"/>
          </p:cNvGraphicFramePr>
          <p:nvPr/>
        </p:nvGraphicFramePr>
        <p:xfrm>
          <a:off x="2286000" y="4648200"/>
          <a:ext cx="5013325" cy="1295400"/>
        </p:xfrm>
        <a:graphic>
          <a:graphicData uri="http://schemas.openxmlformats.org/presentationml/2006/ole">
            <p:oleObj spid="_x0000_s206853" name="Equation" r:id="rId7" imgW="1180800" imgH="304560" progId="Equation.DSMT4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Total Expectation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2438" y="2863850"/>
          <a:ext cx="8208962" cy="2451100"/>
        </p:xfrm>
        <a:graphic>
          <a:graphicData uri="http://schemas.openxmlformats.org/presentationml/2006/ole">
            <p:oleObj spid="_x0000_s210946" name="Equation" r:id="rId4" imgW="1663700" imgH="495300" progId="Equation.DSMT4">
              <p:embed/>
            </p:oleObj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493070" y="1871663"/>
          <a:ext cx="8269930" cy="1404937"/>
        </p:xfrm>
        <a:graphic>
          <a:graphicData uri="http://schemas.openxmlformats.org/presentationml/2006/ole">
            <p:oleObj spid="_x0000_s210947" name="Equation" r:id="rId5" imgW="2019240" imgH="34272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57200" y="2895600"/>
            <a:ext cx="8229600" cy="2362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219200"/>
            <a:ext cx="6466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conditional expectation:</a:t>
            </a:r>
            <a:endParaRPr lang="en-US" sz="4400" i="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334000"/>
            <a:ext cx="8162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latin typeface="+mj-lt"/>
              </a:rPr>
              <a:t>good for reasoning by cases</a:t>
            </a:r>
            <a:endParaRPr lang="en-US" sz="4800" i="0" dirty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 + p</a:t>
            </a:r>
          </a:p>
          <a:p>
            <a:pPr algn="ctr">
              <a:buNone/>
            </a:pP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12994" name="Equation" r:id="rId4" imgW="914400" imgH="220320" progId="Equation.DSMT4">
              <p:embed/>
            </p:oleObj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6477000" y="4745038"/>
          <a:ext cx="2335212" cy="1122362"/>
        </p:xfrm>
        <a:graphic>
          <a:graphicData uri="http://schemas.openxmlformats.org/presentationml/2006/ole">
            <p:oleObj spid="_x0000_s212995" name="Equation" r:id="rId5" imgW="634680" imgH="30456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05400" y="4876800"/>
            <a:ext cx="1292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800" i="0" dirty="0" err="1" smtClean="0">
                <a:solidFill>
                  <a:srgbClr val="0000FF"/>
                </a:solidFill>
                <a:latin typeface="+mj-lt"/>
              </a:rPr>
              <a:t>np</a:t>
            </a:r>
            <a:endParaRPr lang="en-US" sz="48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486400" y="4724400"/>
            <a:ext cx="3352800" cy="12954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2400" y="2222480"/>
            <a:ext cx="8839200" cy="34163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1} 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2} </a:t>
            </a:r>
            <a:r>
              <a:rPr lang="en-US" sz="5400" i="0" dirty="0" smtClean="0">
                <a:latin typeface="Comic Sans MS" pitchFamily="66" charset="0"/>
              </a:rPr>
              <a:t>=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3}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 algn="ctr"/>
            <a:r>
              <a:rPr lang="en-US" sz="5400" i="0" dirty="0" smtClean="0">
                <a:latin typeface="Comic Sans MS" pitchFamily="66" charset="0"/>
                <a:sym typeface="Euclid Extra"/>
              </a:rPr>
              <a:t></a:t>
            </a:r>
            <a:endParaRPr lang="en-US" sz="5400" i="0" dirty="0"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" y="1219200"/>
            <a:ext cx="7924800" cy="838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7537641" cy="473975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p/p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93DA0692-DAF7-4AFE-9BE7-E02439D3694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217094" name="Object 6"/>
          <p:cNvGraphicFramePr>
            <a:graphicFrameLocks noChangeAspect="1"/>
          </p:cNvGraphicFramePr>
          <p:nvPr/>
        </p:nvGraphicFramePr>
        <p:xfrm>
          <a:off x="6062042" y="4021271"/>
          <a:ext cx="1694727" cy="2671753"/>
        </p:xfrm>
        <a:graphic>
          <a:graphicData uri="http://schemas.openxmlformats.org/presentationml/2006/ole">
            <p:oleObj spid="_x0000_s217094" name="Equation" r:id="rId4" imgW="330200" imgH="520700" progId="Equation.DSMT4">
              <p:embed/>
            </p:oleObj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8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4007537" y="2971800"/>
            <a:ext cx="2850463" cy="1990130"/>
            <a:chOff x="2864537" y="2057400"/>
            <a:chExt cx="2850463" cy="1990130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5150537" y="3886200"/>
            <a:ext cx="2850463" cy="1990130"/>
            <a:chOff x="2864537" y="2057400"/>
            <a:chExt cx="2850463" cy="199013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6647815" y="4648200"/>
          <a:ext cx="1124585" cy="1204912"/>
        </p:xfrm>
        <a:graphic>
          <a:graphicData uri="http://schemas.openxmlformats.org/presentationml/2006/ole">
            <p:oleObj spid="_x0000_s219138" name="Equation" r:id="rId4" imgW="177480" imgH="190440" progId="Equation.DSMT4">
              <p:embed/>
            </p:oleObj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33" grpId="0"/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685800" y="4876800"/>
            <a:ext cx="7723589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now use Total Expectation</a:t>
            </a:r>
            <a:endParaRPr lang="en-US" sz="6000" i="0" dirty="0"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21186" name="Equation" r:id="rId4" imgW="914400" imgH="220320" progId="Equation.DSMT4">
              <p:embed/>
            </p:oleObj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304800" y="37410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309776" y="4876800"/>
            <a:ext cx="8606006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chemeClr val="tx2"/>
                </a:solidFill>
                <a:latin typeface="Comic Sans MS" pitchFamily="66" charset="0"/>
              </a:rPr>
              <a:t>H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rgbClr val="FF00FF"/>
                </a:solidFill>
                <a:latin typeface="Comic Sans MS" pitchFamily="66" charset="0"/>
              </a:rPr>
              <a:t>T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q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23234" name="Equation" r:id="rId4" imgW="914400" imgH="220320" progId="Equation.DSMT4">
              <p:embed/>
            </p:oleObj>
          </a:graphicData>
        </a:graphic>
      </p:graphicFrame>
      <p:sp>
        <p:nvSpPr>
          <p:cNvPr id="53" name="Left Brace 52"/>
          <p:cNvSpPr/>
          <p:nvPr/>
        </p:nvSpPr>
        <p:spPr bwMode="auto">
          <a:xfrm rot="16200000">
            <a:off x="1943101" y="40005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Left Brace 53"/>
          <p:cNvSpPr/>
          <p:nvPr/>
        </p:nvSpPr>
        <p:spPr bwMode="auto">
          <a:xfrm rot="16200000">
            <a:off x="6438900" y="40767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8800" y="5791200"/>
            <a:ext cx="495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8000"/>
                </a:solidFill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6000" y="5791200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8000"/>
                </a:solidFill>
                <a:latin typeface="+mj-lt"/>
              </a:rPr>
              <a:t>1+E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 animBg="1"/>
      <p:bldP spid="54" grpId="0" animBg="1"/>
      <p:bldP spid="55" grpId="0"/>
      <p:bldP spid="5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457200" y="48078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154285" y="4876800"/>
            <a:ext cx="8384215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        1          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[E+1]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(1-p)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25282" name="Equation" r:id="rId4" imgW="914400" imgH="220320" progId="Equation.DSMT4">
              <p:embed/>
            </p:oleObj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38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2000" y="5715001"/>
            <a:ext cx="4548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now solve for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endParaRPr lang="en-US" sz="4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713630" y="1226403"/>
            <a:ext cx="7774885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3733800" y="2286000"/>
          <a:ext cx="1725613" cy="2824162"/>
        </p:xfrm>
        <a:graphic>
          <a:graphicData uri="http://schemas.openxmlformats.org/presentationml/2006/ole">
            <p:oleObj spid="_x0000_s227330" name="Equation" r:id="rId4" imgW="279360" imgH="457200" progId="Equation.DSMT4">
              <p:embed/>
            </p:oleObj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Carnival Dice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693" y="1479059"/>
            <a:ext cx="8458200" cy="3886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clearly </a:t>
            </a:r>
            <a:r>
              <a:rPr lang="en-US" sz="6600" dirty="0" smtClean="0">
                <a:solidFill>
                  <a:schemeClr val="accent2"/>
                </a:solidFill>
              </a:rPr>
              <a:t>NOT </a:t>
            </a:r>
            <a:r>
              <a:rPr lang="en-US" sz="6600" dirty="0" smtClean="0"/>
              <a:t>fair:</a:t>
            </a:r>
          </a:p>
          <a:p>
            <a:pPr eaLnBrk="1" hangingPunct="1">
              <a:buFontTx/>
              <a:buNone/>
            </a:pPr>
            <a:r>
              <a:rPr lang="en-US" sz="7200" dirty="0" smtClean="0"/>
              <a:t>pr{win} = </a:t>
            </a:r>
            <a:r>
              <a:rPr lang="en-US" sz="7200" dirty="0" smtClean="0">
                <a:solidFill>
                  <a:srgbClr val="0000FF"/>
                </a:solidFill>
              </a:rPr>
              <a:t>1-(5/6)</a:t>
            </a:r>
            <a:r>
              <a:rPr lang="en-US" sz="7200" baseline="30000" dirty="0" smtClean="0">
                <a:solidFill>
                  <a:srgbClr val="0000FF"/>
                </a:solidFill>
              </a:rPr>
              <a:t>3</a:t>
            </a:r>
          </a:p>
          <a:p>
            <a:pPr eaLnBrk="1" hangingPunct="1">
              <a:buFontTx/>
              <a:buNone/>
            </a:pPr>
            <a:r>
              <a:rPr lang="en-US" sz="7200" baseline="30000" dirty="0" smtClean="0"/>
              <a:t> </a:t>
            </a:r>
            <a:r>
              <a:rPr lang="en-US" sz="7200" dirty="0" smtClean="0"/>
              <a:t>         </a:t>
            </a:r>
            <a:r>
              <a:rPr lang="en-US" sz="72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0000FF"/>
                </a:solidFill>
              </a:rPr>
              <a:t>0.43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7200" dirty="0" smtClean="0">
                <a:solidFill>
                  <a:schemeClr val="accent2"/>
                </a:solidFill>
              </a:rPr>
              <a:t> </a:t>
            </a:r>
            <a:r>
              <a:rPr lang="en-US" sz="7200" dirty="0" smtClean="0">
                <a:solidFill>
                  <a:srgbClr val="0000FF"/>
                </a:solidFill>
              </a:rPr>
              <a:t>1/2</a:t>
            </a:r>
          </a:p>
        </p:txBody>
      </p:sp>
      <p:pic>
        <p:nvPicPr>
          <p:cNvPr id="614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Mean Time to Failure</a:t>
            </a:r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685800" y="1755775"/>
            <a:ext cx="8239280" cy="446276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application:</a:t>
            </a:r>
            <a:r>
              <a:rPr lang="en-US" sz="4400" i="0" dirty="0" smtClean="0">
                <a:latin typeface="Comic Sans MS" pitchFamily="66" charset="0"/>
              </a:rPr>
              <a:t> if space </a:t>
            </a:r>
            <a:r>
              <a:rPr lang="en-US" sz="4400" i="0" dirty="0">
                <a:latin typeface="Comic Sans MS" pitchFamily="66" charset="0"/>
              </a:rPr>
              <a:t>station Mir</a:t>
            </a:r>
            <a:endParaRPr lang="en-US" sz="4400" i="0" dirty="0" smtClean="0">
              <a:latin typeface="Comic Sans MS" pitchFamily="66" charset="0"/>
            </a:endParaRPr>
          </a:p>
          <a:p>
            <a:r>
              <a:rPr lang="en-US" sz="4400" i="0" dirty="0" smtClean="0">
                <a:latin typeface="Comic Sans MS" pitchFamily="66" charset="0"/>
              </a:rPr>
              <a:t>has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1/150,000</a:t>
            </a:r>
            <a:r>
              <a:rPr lang="en-US" sz="4400" i="0" dirty="0">
                <a:latin typeface="Comic Sans MS" pitchFamily="66" charset="0"/>
              </a:rPr>
              <a:t> chance of</a:t>
            </a:r>
          </a:p>
          <a:p>
            <a:r>
              <a:rPr lang="en-US" sz="4400" i="0" dirty="0">
                <a:latin typeface="Comic Sans MS" pitchFamily="66" charset="0"/>
              </a:rPr>
              <a:t>exploding in any given </a:t>
            </a:r>
            <a:r>
              <a:rPr lang="en-US" sz="4400" i="0" dirty="0" smtClean="0">
                <a:latin typeface="Comic Sans MS" pitchFamily="66" charset="0"/>
              </a:rPr>
              <a:t>hour,</a:t>
            </a:r>
          </a:p>
          <a:p>
            <a:r>
              <a:rPr lang="en-US" sz="4400" dirty="0">
                <a:latin typeface="Comic Sans MS" pitchFamily="66" charset="0"/>
              </a:rPr>
              <a:t>a</a:t>
            </a:r>
            <a:r>
              <a:rPr lang="en-US" sz="4400" i="0" dirty="0" smtClean="0">
                <a:latin typeface="Comic Sans MS" pitchFamily="66" charset="0"/>
              </a:rPr>
              <a:t>fter </a:t>
            </a:r>
            <a:r>
              <a:rPr lang="en-US" sz="4400" i="0" dirty="0">
                <a:latin typeface="Comic Sans MS" pitchFamily="66" charset="0"/>
              </a:rPr>
              <a:t>how may hours </a:t>
            </a:r>
            <a:r>
              <a:rPr lang="en-US" sz="4400" i="0" dirty="0" smtClean="0">
                <a:latin typeface="Comic Sans MS" pitchFamily="66" charset="0"/>
              </a:rPr>
              <a:t>do</a:t>
            </a:r>
            <a:endParaRPr lang="en-US" sz="4400" i="0" dirty="0">
              <a:latin typeface="Comic Sans MS" pitchFamily="66" charset="0"/>
            </a:endParaRPr>
          </a:p>
          <a:p>
            <a:r>
              <a:rPr lang="en-US" sz="4400" i="0" dirty="0">
                <a:latin typeface="Comic Sans MS" pitchFamily="66" charset="0"/>
              </a:rPr>
              <a:t>we expect it to explode?</a:t>
            </a:r>
          </a:p>
          <a:p>
            <a:pPr>
              <a:spcBef>
                <a:spcPts val="2400"/>
              </a:spcBef>
            </a:pPr>
            <a:r>
              <a:rPr lang="en-US" sz="4400" i="0" dirty="0">
                <a:latin typeface="Comic Sans MS" pitchFamily="66" charset="0"/>
              </a:rPr>
              <a:t>  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150,000</a:t>
            </a:r>
            <a:r>
              <a:rPr lang="en-US" sz="4400" i="0" dirty="0">
                <a:latin typeface="Comic Sans MS" pitchFamily="66" charset="0"/>
              </a:rPr>
              <a:t> hours</a:t>
            </a:r>
            <a:r>
              <a:rPr lang="en-US" sz="4400" i="0" dirty="0" smtClean="0">
                <a:latin typeface="Comic Sans MS" pitchFamily="66" charset="0"/>
              </a:rPr>
              <a:t> </a:t>
            </a:r>
            <a:r>
              <a:rPr lang="en-US" sz="4400" b="1" i="0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400" i="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i="0" dirty="0">
                <a:latin typeface="Comic Sans MS" pitchFamily="66" charset="0"/>
                <a:sym typeface="Euclid Symbol" pitchFamily="18" charset="2"/>
              </a:rPr>
              <a:t>17 years</a:t>
            </a:r>
          </a:p>
        </p:txBody>
      </p:sp>
      <p:pic>
        <p:nvPicPr>
          <p:cNvPr id="27652" name="Picture 4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6870700" y="-3937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  <a:p>
            <a:pPr>
              <a:buNone/>
            </a:pPr>
            <a:r>
              <a:rPr lang="en-US" sz="4400" dirty="0" smtClean="0"/>
              <a:t>E[</a:t>
            </a:r>
            <a:r>
              <a:rPr lang="en-US" sz="4000" dirty="0" smtClean="0"/>
              <a:t>time with stake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en-US" sz="4400" dirty="0" smtClean="0"/>
              <a:t>| win 1st bet]</a:t>
            </a:r>
          </a:p>
          <a:p>
            <a:pPr>
              <a:buNone/>
            </a:pPr>
            <a:r>
              <a:rPr lang="en-US" sz="4000" dirty="0" smtClean="0"/>
              <a:t>        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0000FF"/>
                </a:solidFill>
              </a:rPr>
              <a:t>1 + e(n+1)</a:t>
            </a:r>
            <a:endParaRPr lang="en-US" sz="4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191000"/>
            <a:ext cx="84953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so by Total Expectation</a:t>
            </a:r>
          </a:p>
          <a:p>
            <a:pPr>
              <a:buNone/>
            </a:pPr>
            <a:r>
              <a:rPr lang="en-US" sz="44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e(n) = p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e(n+1))</a:t>
            </a:r>
          </a:p>
          <a:p>
            <a:pPr>
              <a:buNone/>
            </a:pP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                 + (1-p)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e(n-1))</a:t>
            </a:r>
            <a:endParaRPr lang="en-US" sz="4800" i="0" dirty="0"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533400" y="2833687"/>
          <a:ext cx="8077200" cy="1662113"/>
        </p:xfrm>
        <a:graphic>
          <a:graphicData uri="http://schemas.openxmlformats.org/presentationml/2006/ole">
            <p:oleObj spid="_x0000_s231426" name="Equation" r:id="rId4" imgW="2222280" imgH="4572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724400"/>
            <a:ext cx="8606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we know how to solve this!</a:t>
            </a:r>
            <a:endParaRPr lang="en-US" sz="5400" i="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819400"/>
            <a:ext cx="8686800" cy="1600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381000" y="1363682"/>
            <a:ext cx="8308998" cy="397031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random variables,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5400" i="0" dirty="0" err="1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defRPr/>
            </a:pP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constants</a:t>
            </a:r>
          </a:p>
          <a:p>
            <a:pPr>
              <a:defRPr/>
            </a:pPr>
            <a:r>
              <a:rPr lang="en-US" sz="60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aR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7200" i="0" dirty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bS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=</a:t>
            </a:r>
          </a:p>
          <a:p>
            <a:pPr>
              <a:defRPr/>
            </a:pP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aE[R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bE[S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endParaRPr lang="en-US" sz="72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971800"/>
            <a:ext cx="6705600" cy="2590800"/>
          </a:xfrm>
          <a:prstGeom prst="rect">
            <a:avLst/>
          </a:prstGeom>
          <a:noFill/>
          <a:ln w="34925" algn="ctr">
            <a:solidFill>
              <a:srgbClr val="FF00FF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620" y="5539161"/>
            <a:ext cx="853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even 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,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latin typeface="Comic Sans MS"/>
                <a:cs typeface="Comic Sans MS"/>
              </a:rPr>
              <a:t> are </a:t>
            </a:r>
            <a:r>
              <a:rPr lang="en-US" sz="5400" dirty="0" smtClean="0">
                <a:solidFill>
                  <a:srgbClr val="FF00FF"/>
                </a:solidFill>
                <a:latin typeface="Comic Sans MS"/>
                <a:cs typeface="Comic Sans MS"/>
              </a:rPr>
              <a:t>dependent</a:t>
            </a:r>
            <a:endParaRPr lang="en-US" sz="5400" dirty="0">
              <a:solidFill>
                <a:srgbClr val="FF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228600" y="1240572"/>
            <a:ext cx="8686800" cy="409342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Let D </a:t>
            </a:r>
            <a:r>
              <a:rPr lang="en-US" sz="4400" i="0" dirty="0" smtClean="0">
                <a:latin typeface="Comic Sans MS" pitchFamily="66" charset="0"/>
              </a:rPr>
              <a:t>::=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bB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E[D]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D(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+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bB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b="1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A(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})+b(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[A]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[B]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84301" y="1317037"/>
          <a:ext cx="7533778" cy="1349963"/>
        </p:xfrm>
        <a:graphic>
          <a:graphicData uri="http://schemas.openxmlformats.org/presentationml/2006/ole">
            <p:oleObj spid="_x0000_s239618" name="Equation" r:id="rId4" imgW="1701800" imgH="304800" progId="Equation.DSMT4">
              <p:embed/>
            </p:oleObj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6992" y="2959570"/>
            <a:ext cx="75949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latin typeface="+mj-lt"/>
              </a:rPr>
              <a:t>where </a:t>
            </a:r>
            <a:r>
              <a:rPr lang="en-US" sz="6000" i="0" dirty="0" smtClean="0">
                <a:solidFill>
                  <a:srgbClr val="0000FF"/>
                </a:solidFill>
                <a:latin typeface="+mj-lt"/>
              </a:rPr>
              <a:t>H</a:t>
            </a:r>
            <a:r>
              <a:rPr lang="en-US" sz="6000" i="0" baseline="-25000" dirty="0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smtClean="0">
                <a:latin typeface="+mj-lt"/>
              </a:rPr>
              <a:t> is indicator</a:t>
            </a:r>
          </a:p>
          <a:p>
            <a:r>
              <a:rPr lang="en-US" sz="6000" i="0" dirty="0" smtClean="0">
                <a:latin typeface="+mj-lt"/>
              </a:rPr>
              <a:t>for </a:t>
            </a:r>
            <a:r>
              <a:rPr lang="en-US" sz="6000" i="0" dirty="0" smtClean="0">
                <a:solidFill>
                  <a:srgbClr val="008000"/>
                </a:solidFill>
                <a:latin typeface="+mj-lt"/>
              </a:rPr>
              <a:t>Head</a:t>
            </a:r>
            <a:r>
              <a:rPr lang="en-US" sz="6000" i="0" dirty="0" smtClean="0">
                <a:latin typeface="+mj-lt"/>
              </a:rPr>
              <a:t> on </a:t>
            </a:r>
            <a:r>
              <a:rPr lang="en-US" sz="6000" i="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err="1" smtClean="0">
                <a:latin typeface="+mj-lt"/>
              </a:rPr>
              <a:t>th</a:t>
            </a:r>
            <a:r>
              <a:rPr lang="en-US" sz="6000" i="0" dirty="0" smtClean="0">
                <a:latin typeface="+mj-lt"/>
              </a:rPr>
              <a:t> </a:t>
            </a:r>
            <a:r>
              <a:rPr lang="en-US" sz="6000" i="0" dirty="0" smtClean="0">
                <a:latin typeface="+mj-lt"/>
              </a:rPr>
              <a:t>flip</a:t>
            </a:r>
            <a:endParaRPr lang="en-US" sz="60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7188" y="1498600"/>
          <a:ext cx="8429625" cy="1117600"/>
        </p:xfrm>
        <a:graphic>
          <a:graphicData uri="http://schemas.openxmlformats.org/presentationml/2006/ole">
            <p:oleObj spid="_x0000_s241666" name="Equation" r:id="rId4" imgW="2108160" imgH="279360" progId="Equation.DSMT4">
              <p:embed/>
            </p:oleObj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/>
        </p:nvGraphicFramePr>
        <p:xfrm>
          <a:off x="538399" y="3315462"/>
          <a:ext cx="8172450" cy="2568575"/>
        </p:xfrm>
        <a:graphic>
          <a:graphicData uri="http://schemas.openxmlformats.org/presentationml/2006/ole">
            <p:oleObj spid="_x0000_s241667" name="Equation" r:id="rId5" imgW="2019300" imgH="6350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2590800"/>
            <a:ext cx="476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so by linearity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1592" y="1371600"/>
            <a:ext cx="4891839" cy="4191000"/>
            <a:chOff x="371592" y="1371600"/>
            <a:chExt cx="4891839" cy="4191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371592" y="1371600"/>
              <a:ext cx="3250259" cy="1290696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587031" y="4724400"/>
              <a:ext cx="1676400" cy="8382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228600" y="1219200"/>
            <a:ext cx="8610600" cy="4648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with hats leave their hats at a hat-check station.  The hats get totally scrambled randomly.  How many hats do we expect will be returned to their owners?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hat being returned to its owner</a:t>
            </a:r>
          </a:p>
          <a:p>
            <a:endParaRPr lang="en-US" sz="4800" dirty="0" smtClean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 algn="ctr"/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</a:rPr>
              <a:t>and</a:t>
            </a:r>
            <a:r>
              <a:rPr lang="en-US" sz="4800" baseline="-250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48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independent!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48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hat being returned to its owner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Then 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E[# hats returned]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E[∑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352800"/>
            <a:ext cx="119859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        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1/n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              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n(1/n)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  <a:p>
            <a:endParaRPr lang="en-US" sz="54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win </a:t>
            </a:r>
            <a:r>
              <a:rPr lang="en-US" sz="6000" dirty="0" smtClean="0"/>
              <a:t>$1 for </a:t>
            </a:r>
            <a:r>
              <a:rPr lang="en-US" sz="6000" dirty="0" smtClean="0">
                <a:solidFill>
                  <a:srgbClr val="FF00FF"/>
                </a:solidFill>
              </a:rPr>
              <a:t>each</a:t>
            </a:r>
            <a:r>
              <a:rPr lang="en-US" sz="6000" dirty="0" smtClean="0"/>
              <a:t> match</a:t>
            </a:r>
            <a:endParaRPr lang="en-US" sz="4800" dirty="0" smtClean="0"/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>
                <a:solidFill>
                  <a:schemeClr val="accent2"/>
                </a:solidFill>
              </a:rPr>
              <a:t>lose </a:t>
            </a:r>
            <a:r>
              <a:rPr lang="en-US" sz="6000" dirty="0" smtClean="0"/>
              <a:t>$1 if no match</a:t>
            </a:r>
            <a:endParaRPr lang="en-US" sz="6600" dirty="0" smtClean="0">
              <a:solidFill>
                <a:srgbClr val="008000"/>
              </a:solidFill>
            </a:endParaRPr>
          </a:p>
        </p:txBody>
      </p:sp>
      <p:pic>
        <p:nvPicPr>
          <p:cNvPr id="7172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76200" y="1066800"/>
            <a:ext cx="8991600" cy="45720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sit around a spinner (a “lazy-Susan”) with</a:t>
            </a: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different dishes.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Spin randomly.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people do we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expect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will get same dish as initially?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person getting initial dish.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724400"/>
            <a:ext cx="5569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Pr{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=1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1/n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819400"/>
            <a:ext cx="733886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8000"/>
                </a:solidFill>
                <a:latin typeface="+mj-lt"/>
              </a:rPr>
              <a:t>#people get initial dish</a:t>
            </a:r>
            <a:r>
              <a:rPr lang="en-US" sz="4800" i="0" dirty="0" smtClean="0">
                <a:latin typeface="+mj-lt"/>
              </a:rPr>
              <a:t> =</a:t>
            </a:r>
          </a:p>
          <a:p>
            <a:pPr algn="ctr"/>
            <a:r>
              <a:rPr lang="en-US" sz="4800" i="0" dirty="0" smtClean="0">
                <a:latin typeface="+mj-lt"/>
              </a:rPr>
              <a:t>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1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…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4800" i="0" dirty="0" smtClean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4478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# initial dishes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E[∑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95478"/>
            <a:ext cx="84770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800" i="0" dirty="0" smtClean="0">
                <a:solidFill>
                  <a:srgbClr val="000000"/>
                </a:solidFill>
                <a:latin typeface="Comic Sans MS" pitchFamily="66" charset="0"/>
              </a:rPr>
              <a:t> so by linearity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∑ E[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lvl="0"/>
            <a:r>
              <a:rPr lang="en-US" sz="6000" i="0" dirty="0" smtClean="0">
                <a:latin typeface="Comic Sans MS" pitchFamily="66" charset="0"/>
              </a:rPr>
              <a:t>    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1/n</a:t>
            </a:r>
          </a:p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 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n(1/n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1905000"/>
            <a:ext cx="8813800" cy="258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0" dirty="0" err="1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5400" i="0" dirty="0" err="1" smtClean="0">
                <a:latin typeface="+mj-lt"/>
              </a:rPr>
              <a:t>’s</a:t>
            </a:r>
            <a:r>
              <a:rPr lang="en-US" sz="5400" i="0" dirty="0" smtClean="0">
                <a:latin typeface="+mj-lt"/>
              </a:rPr>
              <a:t> are totally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dependent</a:t>
            </a:r>
            <a:endParaRPr lang="en-US" sz="5400" i="0" dirty="0" smtClean="0">
              <a:latin typeface="+mj-lt"/>
            </a:endParaRPr>
          </a:p>
          <a:p>
            <a:pPr algn="ctr"/>
            <a:r>
              <a:rPr lang="en-US" sz="5400" dirty="0" smtClean="0"/>
              <a:t>...</a:t>
            </a:r>
            <a:r>
              <a:rPr lang="en-US" sz="5400" i="0" dirty="0" smtClean="0">
                <a:latin typeface="+mj-lt"/>
              </a:rPr>
              <a:t>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  <a:r>
              <a:rPr lang="en-US" sz="5400" i="0" dirty="0" smtClean="0">
                <a:latin typeface="+mj-lt"/>
              </a:rPr>
              <a:t> or 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0</a:t>
            </a:r>
          </a:p>
          <a:p>
            <a:pPr algn="ctr"/>
            <a:r>
              <a:rPr lang="en-US" sz="5400" dirty="0" smtClean="0">
                <a:latin typeface="+mj-lt"/>
              </a:rPr>
              <a:t>but </a:t>
            </a:r>
            <a:r>
              <a:rPr lang="en-US" sz="5400" dirty="0" smtClean="0">
                <a:solidFill>
                  <a:srgbClr val="9B2894"/>
                </a:solidFill>
                <a:latin typeface="+mj-lt"/>
              </a:rPr>
              <a:t>linearity still holds</a:t>
            </a:r>
            <a:r>
              <a:rPr lang="en-US" sz="540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228600" y="2057400"/>
            <a:ext cx="8563563" cy="263149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6600" i="0" dirty="0" smtClean="0">
                <a:latin typeface="Comic Sans MS" pitchFamily="66" charset="0"/>
              </a:rPr>
              <a:t>for </a:t>
            </a:r>
            <a:r>
              <a:rPr lang="en-US" sz="6600" dirty="0" smtClean="0">
                <a:latin typeface="Comic Sans MS" pitchFamily="66" charset="0"/>
              </a:rPr>
              <a:t>independent</a:t>
            </a:r>
            <a:r>
              <a:rPr lang="en-US" sz="6600" i="0" dirty="0" smtClean="0">
                <a:latin typeface="Comic Sans MS" pitchFamily="66" charset="0"/>
              </a:rPr>
              <a:t> 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R,S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pPr algn="ctr">
              <a:lnSpc>
                <a:spcPct val="150000"/>
              </a:lnSpc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S] </a:t>
            </a:r>
            <a:r>
              <a:rPr lang="en-US" sz="66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E[R]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E[S]</a:t>
            </a:r>
            <a:endParaRPr lang="en-US" sz="66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381000" y="2057400"/>
            <a:ext cx="8229600" cy="2819400"/>
            <a:chOff x="381000" y="2057400"/>
            <a:chExt cx="8229600" cy="2819400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752600" y="2057400"/>
              <a:ext cx="6858000" cy="1143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381000" y="3352800"/>
              <a:ext cx="8001000" cy="1524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066800"/>
            <a:ext cx="8274037" cy="532453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4000" i="0" dirty="0">
                <a:latin typeface="Comic Sans MS" pitchFamily="66" charset="0"/>
              </a:rPr>
              <a:t>If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000" i="0" dirty="0">
                <a:latin typeface="Comic Sans MS" pitchFamily="66" charset="0"/>
              </a:rPr>
              <a:t> are independent RV’s</a:t>
            </a:r>
            <a:endParaRPr lang="en-US" sz="40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Pr{X=x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Pr{X=x}Pr{Y=y}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(y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E[X]E[Y]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457200" y="1066800"/>
            <a:ext cx="7620000" cy="5334000"/>
            <a:chOff x="457200" y="1066800"/>
            <a:chExt cx="7620000" cy="5334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1219200" y="1066800"/>
              <a:ext cx="6858000" cy="6858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57200" y="1828800"/>
              <a:ext cx="1524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09600" y="5638800"/>
              <a:ext cx="2667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CE1FEF93-960A-4432-A981-01A75AA852BE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1</a:t>
            </a:r>
            <a:r>
              <a:rPr lang="en-US" sz="10600" dirty="0" smtClean="0">
                <a:sym typeface="Euclid Symbol" pitchFamily="18" charset="2"/>
              </a:rPr>
              <a:t> ― 4</a:t>
            </a:r>
            <a:endParaRPr lang="en-US" sz="10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Example:</a:t>
            </a:r>
            <a:r>
              <a:rPr lang="en-US" sz="5400" i="1" dirty="0" smtClean="0">
                <a:solidFill>
                  <a:srgbClr val="0000FF"/>
                </a:solidFill>
              </a:rPr>
              <a:t>  </a:t>
            </a:r>
            <a:r>
              <a:rPr lang="en-US" sz="5400" dirty="0" smtClean="0"/>
              <a:t>choose</a:t>
            </a:r>
            <a:r>
              <a:rPr lang="en-US" sz="5400" dirty="0" smtClean="0">
                <a:solidFill>
                  <a:srgbClr val="0000FF"/>
                </a:solidFill>
              </a:rPr>
              <a:t> 5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then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2,3,4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lose $1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roll</a:t>
            </a:r>
            <a:r>
              <a:rPr lang="en-US" sz="5400" dirty="0" smtClean="0">
                <a:solidFill>
                  <a:srgbClr val="0000FF"/>
                </a:solidFill>
              </a:rPr>
              <a:t> 5,4,6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5,4,5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$2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5,5,5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$3</a:t>
            </a:r>
          </a:p>
          <a:p>
            <a:pPr eaLnBrk="1" hangingPunct="1">
              <a:buFontTx/>
              <a:buNone/>
            </a:pP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pic>
        <p:nvPicPr>
          <p:cNvPr id="5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65532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Is this a </a:t>
            </a:r>
          </a:p>
          <a:p>
            <a:pPr eaLnBrk="1" hangingPunct="1">
              <a:buFontTx/>
              <a:buNone/>
            </a:pPr>
            <a:r>
              <a:rPr lang="en-US" sz="9600" dirty="0" smtClean="0">
                <a:solidFill>
                  <a:srgbClr val="008000"/>
                </a:solidFill>
              </a:rPr>
              <a:t>fair </a:t>
            </a:r>
            <a:r>
              <a:rPr lang="en-US" sz="9600" dirty="0" smtClean="0"/>
              <a:t>game?</a:t>
            </a:r>
          </a:p>
        </p:txBody>
      </p:sp>
      <p:pic>
        <p:nvPicPr>
          <p:cNvPr id="8196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pic>
        <p:nvPicPr>
          <p:cNvPr id="9219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90800" y="1066800"/>
          <a:ext cx="3120958" cy="1466850"/>
        </p:xfrm>
        <a:graphic>
          <a:graphicData uri="http://schemas.openxmlformats.org/presentationml/2006/ole">
            <p:oleObj spid="_x0000_s167938" name="Equation" r:id="rId5" imgW="1270000" imgH="596900" progId="Equation.DSMT4">
              <p:embed/>
            </p:oleObj>
          </a:graphicData>
        </a:graphic>
      </p:graphicFrame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2895599" y="2362200"/>
          <a:ext cx="3908393" cy="1458478"/>
        </p:xfrm>
        <a:graphic>
          <a:graphicData uri="http://schemas.openxmlformats.org/presentationml/2006/ole">
            <p:oleObj spid="_x0000_s167939" name="Equation" r:id="rId6" imgW="1600200" imgH="596900" progId="Equation.DSMT4">
              <p:embed/>
            </p:oleObj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2728912" y="3657600"/>
          <a:ext cx="4129088" cy="1427141"/>
        </p:xfrm>
        <a:graphic>
          <a:graphicData uri="http://schemas.openxmlformats.org/presentationml/2006/ole">
            <p:oleObj spid="_x0000_s167940" name="Equation" r:id="rId7" imgW="1727200" imgH="596900" progId="Equation.DSMT4">
              <p:embed/>
            </p:oleObj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/>
        </p:nvGraphicFramePr>
        <p:xfrm>
          <a:off x="2819400" y="4876800"/>
          <a:ext cx="3005138" cy="1427162"/>
        </p:xfrm>
        <a:graphic>
          <a:graphicData uri="http://schemas.openxmlformats.org/presentationml/2006/ole">
            <p:oleObj spid="_x0000_s167941" name="Equation" r:id="rId8" imgW="1257300" imgH="596900" progId="Equation.DSMT4">
              <p:embed/>
            </p:oleObj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219200"/>
          <a:ext cx="8077200" cy="435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1254597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# matches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$ won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125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-1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75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Words>1937</Words>
  <Application>Microsoft Macintosh PowerPoint</Application>
  <PresentationFormat>On-screen Show (4:3)</PresentationFormat>
  <Paragraphs>384</Paragraphs>
  <Slides>56</Slides>
  <Notes>56</Notes>
  <HiddenSlides>24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Comic Sans MS</vt:lpstr>
      <vt:lpstr>Euclid Symbol</vt:lpstr>
      <vt:lpstr>Euclid Math One</vt:lpstr>
      <vt:lpstr>Euclid Extra</vt:lpstr>
      <vt:lpstr>Default Design</vt:lpstr>
      <vt:lpstr>Equation</vt:lpstr>
      <vt:lpstr>MathType 6.0 Equation</vt:lpstr>
      <vt:lpstr>Slide 1</vt:lpstr>
      <vt:lpstr>Prediction is difficult, especially of the future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Expected Value</vt:lpstr>
      <vt:lpstr>Expected Value</vt:lpstr>
      <vt:lpstr>Expected Value</vt:lpstr>
      <vt:lpstr>Expected Value</vt:lpstr>
      <vt:lpstr>Expected Value</vt:lpstr>
      <vt:lpstr>Sums vs Integrals</vt:lpstr>
      <vt:lpstr>Expected Value</vt:lpstr>
      <vt:lpstr>Indicator Variables</vt:lpstr>
      <vt:lpstr>Expectation of indicator I</vt:lpstr>
      <vt:lpstr>Expected #Heads</vt:lpstr>
      <vt:lpstr>Expected #Heads</vt:lpstr>
      <vt:lpstr>Expected #Heads</vt:lpstr>
      <vt:lpstr>Expected #Heads</vt:lpstr>
      <vt:lpstr>Binomial Expectation</vt:lpstr>
      <vt:lpstr>Binomial Expectation</vt:lpstr>
      <vt:lpstr>Binomial Expectation</vt:lpstr>
      <vt:lpstr>Expected #Heads</vt:lpstr>
      <vt:lpstr>Law of Total Expectation</vt:lpstr>
      <vt:lpstr>Expected #Heads</vt:lpstr>
      <vt:lpstr>Mean Time to “Failure”</vt:lpstr>
      <vt:lpstr>Slide 34</vt:lpstr>
      <vt:lpstr>Mean Time to “Failure”</vt:lpstr>
      <vt:lpstr>Mean Time to “Failure”</vt:lpstr>
      <vt:lpstr>Mean Time to “Failure”</vt:lpstr>
      <vt:lpstr>Mean Time to “Failure”</vt:lpstr>
      <vt:lpstr>Mean Time to “Failure”</vt:lpstr>
      <vt:lpstr>Mean Time to Failure</vt:lpstr>
      <vt:lpstr>Expected time to Gamble</vt:lpstr>
      <vt:lpstr>Expected time to Gamble</vt:lpstr>
      <vt:lpstr>Linearity of Expectation</vt:lpstr>
      <vt:lpstr>Linearity of Expectation</vt:lpstr>
      <vt:lpstr>Expected #Heads</vt:lpstr>
      <vt:lpstr>Expected #Heads</vt:lpstr>
      <vt:lpstr>Expected #hats returned </vt:lpstr>
      <vt:lpstr>Expected #hats returned </vt:lpstr>
      <vt:lpstr>Expected #hats returned </vt:lpstr>
      <vt:lpstr>Chinese Banquet</vt:lpstr>
      <vt:lpstr>Chinese Banquet</vt:lpstr>
      <vt:lpstr>Chinese Banquet</vt:lpstr>
      <vt:lpstr>Chinese Banquet</vt:lpstr>
      <vt:lpstr>Expectation &amp; Independence</vt:lpstr>
      <vt:lpstr>Expectation &amp; Independence</vt:lpstr>
      <vt:lpstr>Team Problems</vt:lpstr>
    </vt:vector>
  </TitlesOfParts>
  <Company>MIT/CSAIL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67</cp:revision>
  <cp:lastPrinted>2009-12-04T17:34:46Z</cp:lastPrinted>
  <dcterms:created xsi:type="dcterms:W3CDTF">2010-05-05T19:07:22Z</dcterms:created>
  <dcterms:modified xsi:type="dcterms:W3CDTF">2010-05-05T19:22:42Z</dcterms:modified>
</cp:coreProperties>
</file>