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embeddings/oleObject4.bin" ContentType="application/vnd.openxmlformats-officedocument.oleObject"/>
  <Override PartName="/ppt/notesSlides/notesSlide14.xml" ContentType="application/vnd.openxmlformats-officedocument.presentationml.notesSlide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embeddings/oleObject18.bin" ContentType="application/vnd.openxmlformats-officedocument.oleObject"/>
  <Override PartName="/ppt/slides/slide2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embeddings/oleObject20.bin" ContentType="application/vnd.openxmlformats-officedocument.oleObject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embeddings/oleObject16.bin" ContentType="application/vnd.openxmlformats-officedocument.oleObject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embeddings/oleObject6.bin" ContentType="application/vnd.openxmlformats-officedocument.oleObject"/>
  <Default Extension="fntdata" ContentType="application/x-fontdata"/>
  <Override PartName="/ppt/embeddings/oleObject19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wmf" ContentType="image/x-wmf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5.bin" ContentType="application/vnd.openxmlformats-officedocument.oleObject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embeddings/oleObject1.bin" ContentType="application/vnd.openxmlformats-officedocument.oleObject"/>
  <Override PartName="/ppt/notesSlides/notesSlide17.xml" ContentType="application/vnd.openxmlformats-officedocument.presentationml.notesSlide+xml"/>
  <Override PartName="/ppt/notesSlides/notesSlide12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embeddings/oleObject17.bin" ContentType="application/vnd.openxmlformats-officedocument.oleObject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embeddings/oleObject7.bin" ContentType="application/vnd.openxmlformats-officedocument.oleObject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slides/slide5.xml" ContentType="application/vnd.openxmlformats-officedocument.presentationml.slide+xml"/>
  <Override PartName="/ppt/embeddings/oleObject13.bin" ContentType="application/vnd.openxmlformats-officedocument.oleObject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jpeg" ContentType="image/jpeg"/>
  <Default Extension="vml" ContentType="application/vnd.openxmlformats-officedocument.vmlDrawing"/>
  <Override PartName="/ppt/embeddings/oleObject15.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embeddings/oleObject14.bin" ContentType="application/vnd.openxmlformats-officedocument.oleObject"/>
  <Override PartName="/ppt/embeddings/oleObject9.bin" ContentType="application/vnd.openxmlformats-officedocument.oleObject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embeddings/oleObject11.bin" ContentType="application/vnd.openxmlformats-officedocument.oleObject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tags/tag1.xml" ContentType="application/vnd.openxmlformats-officedocument.presentationml.tags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tags/tag6.xml" ContentType="application/vnd.openxmlformats-officedocument.presentationml.tags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tags/tag2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454" r:id="rId2"/>
    <p:sldId id="396" r:id="rId3"/>
    <p:sldId id="397" r:id="rId4"/>
    <p:sldId id="398" r:id="rId5"/>
    <p:sldId id="495" r:id="rId6"/>
    <p:sldId id="504" r:id="rId7"/>
    <p:sldId id="503" r:id="rId8"/>
    <p:sldId id="496" r:id="rId9"/>
    <p:sldId id="497" r:id="rId10"/>
    <p:sldId id="501" r:id="rId11"/>
    <p:sldId id="419" r:id="rId12"/>
    <p:sldId id="505" r:id="rId13"/>
    <p:sldId id="502" r:id="rId14"/>
    <p:sldId id="401" r:id="rId15"/>
    <p:sldId id="488" r:id="rId16"/>
    <p:sldId id="413" r:id="rId17"/>
    <p:sldId id="506" r:id="rId18"/>
    <p:sldId id="489" r:id="rId19"/>
    <p:sldId id="422" r:id="rId20"/>
    <p:sldId id="490" r:id="rId21"/>
    <p:sldId id="485" r:id="rId22"/>
    <p:sldId id="471" r:id="rId23"/>
  </p:sldIdLst>
  <p:sldSz cx="9144000" cy="6858000" type="screen4x3"/>
  <p:notesSz cx="7315200" cy="9601200"/>
  <p:embeddedFontLst>
    <p:embeddedFont>
      <p:font typeface="Comic Sans MS"/>
      <p:regular r:id="rId26"/>
      <p:bold r:id="rId27"/>
    </p:embeddedFont>
    <p:embeddedFont>
      <p:font typeface="Euclid Symbol" charset="2"/>
      <p:regular r:id="rId28"/>
      <p:bold r:id="rId29"/>
      <p:italic r:id="rId30"/>
      <p:boldItalic r:id="rId31"/>
    </p:embeddedFont>
    <p:embeddedFont>
      <p:font typeface="Euclid Math One" charset="2"/>
      <p:regular r:id="rId32"/>
      <p:bold r:id="rId33"/>
    </p:embeddedFont>
    <p:embeddedFont>
      <p:font typeface="Euclid"/>
      <p:regular r:id="rId34"/>
      <p:bold r:id="rId35"/>
      <p:italic r:id="rId36"/>
      <p:boldItalic r:id="rId37"/>
    </p:embeddedFont>
    <p:embeddedFont>
      <p:font typeface="Agency FB"/>
      <p:regular r:id="rId38"/>
      <p:bold r:id="rId39"/>
    </p:embeddedFont>
    <p:embeddedFont>
      <p:font typeface="cmsy10"/>
      <p:regular r:id="rId40"/>
    </p:embeddedFont>
    <p:embeddedFont>
      <p:font typeface="Euclid Extra" charset="2"/>
      <p:regular r:id="rId41"/>
      <p:bold r:id="rId42"/>
    </p:embeddedFont>
  </p:embeddedFontLst>
  <p:custDataLst>
    <p:tags r:id="rId44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0006FE"/>
    <a:srgbClr val="FF33CC"/>
    <a:srgbClr val="0000CC"/>
    <a:srgbClr val="006600"/>
    <a:srgbClr val="CC0099"/>
    <a:srgbClr val="A50021"/>
    <a:srgbClr val="C80000"/>
    <a:srgbClr val="FF451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7910" autoAdjust="0"/>
    <p:restoredTop sz="94824" autoAdjust="0"/>
  </p:normalViewPr>
  <p:slideViewPr>
    <p:cSldViewPr showGuides="1">
      <p:cViewPr varScale="1">
        <p:scale>
          <a:sx n="114" d="100"/>
          <a:sy n="114" d="100"/>
        </p:scale>
        <p:origin x="-616" y="-104"/>
      </p:cViewPr>
      <p:guideLst>
        <p:guide orient="horz" pos="216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35" Type="http://schemas.openxmlformats.org/officeDocument/2006/relationships/font" Target="fonts/font10.fntdata"/><Relationship Id="rId31" Type="http://schemas.openxmlformats.org/officeDocument/2006/relationships/font" Target="fonts/font6.fntdata"/><Relationship Id="rId34" Type="http://schemas.openxmlformats.org/officeDocument/2006/relationships/font" Target="fonts/font9.fntdata"/><Relationship Id="rId39" Type="http://schemas.openxmlformats.org/officeDocument/2006/relationships/font" Target="fonts/font14.fntdata"/><Relationship Id="rId40" Type="http://schemas.openxmlformats.org/officeDocument/2006/relationships/font" Target="fonts/font15.fntdata"/><Relationship Id="rId7" Type="http://schemas.openxmlformats.org/officeDocument/2006/relationships/slide" Target="slides/slide6.xml"/><Relationship Id="rId36" Type="http://schemas.openxmlformats.org/officeDocument/2006/relationships/font" Target="fonts/font11.fntdata"/><Relationship Id="rId43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font" Target="fonts/font2.fntdata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font" Target="fonts/font3.fntdata"/><Relationship Id="rId45" Type="http://schemas.openxmlformats.org/officeDocument/2006/relationships/presProps" Target="presProps.xml"/><Relationship Id="rId26" Type="http://schemas.openxmlformats.org/officeDocument/2006/relationships/font" Target="fonts/font1.fntdata"/><Relationship Id="rId30" Type="http://schemas.openxmlformats.org/officeDocument/2006/relationships/font" Target="fonts/font5.fntdata"/><Relationship Id="rId11" Type="http://schemas.openxmlformats.org/officeDocument/2006/relationships/slide" Target="slides/slide10.xml"/><Relationship Id="rId42" Type="http://schemas.openxmlformats.org/officeDocument/2006/relationships/font" Target="fonts/font17.fntdata"/><Relationship Id="rId29" Type="http://schemas.openxmlformats.org/officeDocument/2006/relationships/font" Target="fonts/font4.fntdata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font" Target="fonts/font8.fntdata"/><Relationship Id="rId44" Type="http://schemas.openxmlformats.org/officeDocument/2006/relationships/tags" Target="tags/tag1.xml"/><Relationship Id="rId41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font" Target="fonts/font13.fntdata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9.pict"/><Relationship Id="rId1" Type="http://schemas.openxmlformats.org/officeDocument/2006/relationships/image" Target="../media/image6.pict"/><Relationship Id="rId2" Type="http://schemas.openxmlformats.org/officeDocument/2006/relationships/image" Target="../media/image7.pict"/><Relationship Id="rId3" Type="http://schemas.openxmlformats.org/officeDocument/2006/relationships/image" Target="../media/image8.pict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pict"/><Relationship Id="rId1" Type="http://schemas.openxmlformats.org/officeDocument/2006/relationships/image" Target="../media/image6.pict"/><Relationship Id="rId2" Type="http://schemas.openxmlformats.org/officeDocument/2006/relationships/image" Target="../media/image7.pict"/><Relationship Id="rId3" Type="http://schemas.openxmlformats.org/officeDocument/2006/relationships/image" Target="../media/image10.pict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ict"/><Relationship Id="rId1" Type="http://schemas.openxmlformats.org/officeDocument/2006/relationships/image" Target="../media/image11.pict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ict"/><Relationship Id="rId1" Type="http://schemas.openxmlformats.org/officeDocument/2006/relationships/image" Target="../media/image13.pict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ict"/><Relationship Id="rId3" Type="http://schemas.openxmlformats.org/officeDocument/2006/relationships/image" Target="../media/image17.pict"/><Relationship Id="rId1" Type="http://schemas.openxmlformats.org/officeDocument/2006/relationships/image" Target="../media/image15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ict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ict"/><Relationship Id="rId1" Type="http://schemas.openxmlformats.org/officeDocument/2006/relationships/image" Target="../media/image18.pict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ict"/><Relationship Id="rId1" Type="http://schemas.openxmlformats.org/officeDocument/2006/relationships/image" Target="../media/image19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DDE6904-27FE-4A28-81B9-4BB495EF5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41E3F6F-A8F9-4C39-8C62-F077DEAEA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D662BA-1845-44ED-A984-F12BC7718622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271B-90D1-4EEB-A9C3-C58AB99790EE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9EB05-1C43-48AF-B618-537D2B3DD42D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CADC31-5D76-4396-8586-E00A18CA6E4A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931786-E187-43E6-8633-0C1D10874911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69EEC-0359-4B05-974F-41EB44C59685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Model each sample</a:t>
            </a:r>
          </a:p>
          <a:p>
            <a:pPr eaLnBrk="1" hangingPunct="1"/>
            <a:r>
              <a:rPr lang="en-US" smtClean="0">
                <a:latin typeface="Arial" charset="0"/>
              </a:rPr>
              <a:t>Select samples randomly indpendently,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5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6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6C2701-C5C4-4F94-818A-FBFE13509125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6C2701-C5C4-4F94-818A-FBFE13509125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0767230-41DD-416C-94DF-B14AD9991E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200">
                <a:latin typeface="+mj-lt"/>
              </a:defRPr>
            </a:lvl3pPr>
            <a:lvl4pPr>
              <a:defRPr sz="2800">
                <a:latin typeface="+mj-lt"/>
              </a:defRPr>
            </a:lvl4pPr>
            <a:lvl5pPr>
              <a:defRPr sz="28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78F4000-603A-43A9-9772-EA15786EFD2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BA91E300-87A6-4188-BA11-76F82726AE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15742F82-D88E-406A-A73F-71903E81FC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3152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D9E7CF9A-E10E-4B43-BCF9-6C96C63751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8B2956E7-9AEE-4C6B-8C9B-08350367CE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47F8C8D3-6BDF-4148-BF9D-D4BC3120C3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1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4"/>
            <a:r>
              <a:rPr lang="en-US" smtClean="0"/>
              <a:t>Fifth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F77891F4-FB37-431E-8CE5-4ACAD66CCE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6" name="Picture 6" descr="boar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85994" y="6553200"/>
            <a:ext cx="28576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,            May 10,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3" r:id="rId5"/>
    <p:sldLayoutId id="2147483884" r:id="rId6"/>
    <p:sldLayoutId id="2147483889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4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3.bin"/><Relationship Id="rId5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6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8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9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Relationship Id="rId5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1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1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1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1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1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Relationship Id="rId6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6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4D4FE4C5-9DCA-4C40-8A94-526407169002}" type="slidenum">
              <a:rPr lang="en-US" smtClean="0"/>
              <a:pPr>
                <a:defRPr/>
              </a:pPr>
              <a:t>1</a:t>
            </a:fld>
            <a:endParaRPr lang="en-US" dirty="0" smtClean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371600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Sampling &amp;</a:t>
            </a:r>
          </a:p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90600" y="3429000"/>
          <a:ext cx="6629400" cy="1971675"/>
        </p:xfrm>
        <a:graphic>
          <a:graphicData uri="http://schemas.openxmlformats.org/presentationml/2006/ole">
            <p:oleObj spid="_x0000_s329730" name="Equation" r:id="rId3" imgW="1282700" imgH="381000" progId="Equation.DSMT4">
              <p:embed/>
            </p:oleObj>
          </a:graphicData>
        </a:graphic>
      </p:graphicFrame>
      <p:graphicFrame>
        <p:nvGraphicFramePr>
          <p:cNvPr id="329732" name="Object 4"/>
          <p:cNvGraphicFramePr>
            <a:graphicFrameLocks noChangeAspect="1"/>
          </p:cNvGraphicFramePr>
          <p:nvPr/>
        </p:nvGraphicFramePr>
        <p:xfrm>
          <a:off x="76200" y="2779713"/>
          <a:ext cx="8677275" cy="3206750"/>
        </p:xfrm>
        <a:graphic>
          <a:graphicData uri="http://schemas.openxmlformats.org/presentationml/2006/ole">
            <p:oleObj spid="_x0000_s329732" name="Equation" r:id="rId4" imgW="2133600" imgH="787400" progId="Equation.DSMT4">
              <p:embed/>
            </p:oleObj>
          </a:graphicData>
        </a:graphic>
      </p:graphicFrame>
      <p:sp useBgFill="1">
        <p:nvSpPr>
          <p:cNvPr id="8" name="TextBox 7"/>
          <p:cNvSpPr txBox="1"/>
          <p:nvPr/>
        </p:nvSpPr>
        <p:spPr>
          <a:xfrm>
            <a:off x="5410200" y="3810000"/>
            <a:ext cx="2971800" cy="1219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4519"/>
                </a:solidFill>
                <a:latin typeface="+mj-lt"/>
              </a:rPr>
              <a:t> 30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543" y="1143000"/>
            <a:ext cx="8077200" cy="4495800"/>
          </a:xfrm>
        </p:spPr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Better estimate:</a:t>
            </a:r>
          </a:p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79543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78F4000-603A-43A9-9772-EA15786EFD2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26343" y="304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 using Binomial PDF</a:t>
            </a:r>
          </a:p>
        </p:txBody>
      </p:sp>
      <p:graphicFrame>
        <p:nvGraphicFramePr>
          <p:cNvPr id="329733" name="Object 5"/>
          <p:cNvGraphicFramePr>
            <a:graphicFrameLocks noChangeAspect="1"/>
          </p:cNvGraphicFramePr>
          <p:nvPr/>
        </p:nvGraphicFramePr>
        <p:xfrm>
          <a:off x="1087437" y="2286000"/>
          <a:ext cx="7142163" cy="1135063"/>
        </p:xfrm>
        <a:graphic>
          <a:graphicData uri="http://schemas.openxmlformats.org/presentationml/2006/ole">
            <p:oleObj spid="_x0000_s329733" name="Equation" r:id="rId5" imgW="1358900" imgH="2159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AB032E80-4924-4C32-A61E-EE294C645BF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14019" name="Text Box 3"/>
          <p:cNvSpPr txBox="1">
            <a:spLocks noChangeArrowheads="1"/>
          </p:cNvSpPr>
          <p:nvPr/>
        </p:nvSpPr>
        <p:spPr bwMode="auto">
          <a:xfrm>
            <a:off x="76200" y="1219200"/>
            <a:ext cx="8839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How to bound this probability 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 when we don’t know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 p</a:t>
            </a:r>
            <a:r>
              <a:rPr lang="en-US" sz="4800" dirty="0">
                <a:solidFill>
                  <a:srgbClr val="CC0099"/>
                </a:solidFill>
                <a:latin typeface="Comic Sans MS" pitchFamily="66" charset="0"/>
              </a:rPr>
              <a:t>?</a:t>
            </a:r>
          </a:p>
          <a:p>
            <a:pPr algn="l">
              <a:spcBef>
                <a:spcPts val="2400"/>
              </a:spcBef>
            </a:pPr>
            <a:r>
              <a:rPr lang="en-US" sz="4400" i="1" dirty="0" smtClean="0">
                <a:latin typeface="Comic Sans MS" pitchFamily="66" charset="0"/>
              </a:rPr>
              <a:t>Lemma: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  </a:t>
            </a:r>
            <a:endParaRPr lang="en-US" sz="6000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pPr algn="l"/>
            <a:r>
              <a:rPr lang="en-US" sz="6000" dirty="0">
                <a:latin typeface="Comic Sans MS" pitchFamily="66" charset="0"/>
              </a:rPr>
              <a:t>    </a:t>
            </a:r>
            <a:r>
              <a:rPr lang="en-US" sz="6000" dirty="0" smtClean="0">
                <a:latin typeface="Comic Sans MS" pitchFamily="66" charset="0"/>
              </a:rPr>
              <a:t>  is </a:t>
            </a:r>
            <a:r>
              <a:rPr lang="en-US" sz="6000" dirty="0">
                <a:solidFill>
                  <a:srgbClr val="FF33CC"/>
                </a:solidFill>
                <a:latin typeface="Comic Sans MS" pitchFamily="66" charset="0"/>
              </a:rPr>
              <a:t>min </a:t>
            </a:r>
            <a:r>
              <a:rPr lang="en-US" sz="6000" dirty="0" smtClean="0">
                <a:latin typeface="Comic Sans MS" pitchFamily="66" charset="0"/>
              </a:rPr>
              <a:t>when </a:t>
            </a:r>
            <a:r>
              <a:rPr lang="en-US" sz="6000" dirty="0">
                <a:solidFill>
                  <a:srgbClr val="0006FE"/>
                </a:solidFill>
                <a:latin typeface="Comic Sans MS" pitchFamily="66" charset="0"/>
              </a:rPr>
              <a:t>p</a:t>
            </a:r>
            <a:r>
              <a:rPr lang="en-US" sz="6000" dirty="0">
                <a:latin typeface="Comic Sans MS" pitchFamily="66" charset="0"/>
              </a:rPr>
              <a:t> = </a:t>
            </a:r>
            <a:r>
              <a:rPr lang="en-US" sz="6000" dirty="0">
                <a:solidFill>
                  <a:srgbClr val="FF4519"/>
                </a:solidFill>
                <a:latin typeface="Comic Sans MS" pitchFamily="66" charset="0"/>
              </a:rPr>
              <a:t>1/2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 using Binomial PDF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74888" y="2840038"/>
          <a:ext cx="5588000" cy="1660525"/>
        </p:xfrm>
        <a:graphic>
          <a:graphicData uri="http://schemas.openxmlformats.org/presentationml/2006/ole">
            <p:oleObj spid="_x0000_s257026" name="Equation" r:id="rId4" imgW="1282700" imgH="3810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732" name="Object 4"/>
          <p:cNvGraphicFramePr>
            <a:graphicFrameLocks noChangeAspect="1"/>
          </p:cNvGraphicFramePr>
          <p:nvPr/>
        </p:nvGraphicFramePr>
        <p:xfrm>
          <a:off x="0" y="2743200"/>
          <a:ext cx="8677275" cy="3206750"/>
        </p:xfrm>
        <a:graphic>
          <a:graphicData uri="http://schemas.openxmlformats.org/presentationml/2006/ole">
            <p:oleObj spid="_x0000_s368643" name="Equation" r:id="rId3" imgW="2133600" imgH="787400" progId="Equation.DSMT4">
              <p:embed/>
            </p:oleObj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79543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78F4000-603A-43A9-9772-EA15786EFD2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26343" y="304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 using Binomial PDF</a:t>
            </a:r>
          </a:p>
        </p:txBody>
      </p:sp>
      <p:sp useBgFill="1">
        <p:nvSpPr>
          <p:cNvPr id="8" name="TextBox 7"/>
          <p:cNvSpPr txBox="1"/>
          <p:nvPr/>
        </p:nvSpPr>
        <p:spPr>
          <a:xfrm>
            <a:off x="5410200" y="3886200"/>
            <a:ext cx="2971800" cy="1219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4519"/>
                </a:solidFill>
                <a:latin typeface="+mj-lt"/>
              </a:rPr>
              <a:t> 30          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2286000" y="4582180"/>
            <a:ext cx="74922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33CC"/>
                </a:solidFill>
                <a:latin typeface="+mj-lt"/>
              </a:rPr>
              <a:t>1/2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3200400" y="4038600"/>
            <a:ext cx="144780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33CC"/>
                </a:solidFill>
                <a:latin typeface="+mj-lt"/>
              </a:rPr>
              <a:t>250 </a:t>
            </a:r>
          </a:p>
        </p:txBody>
      </p:sp>
      <p:graphicFrame>
        <p:nvGraphicFramePr>
          <p:cNvPr id="368645" name="Object 5"/>
          <p:cNvGraphicFramePr>
            <a:graphicFrameLocks noChangeAspect="1"/>
          </p:cNvGraphicFramePr>
          <p:nvPr/>
        </p:nvGraphicFramePr>
        <p:xfrm>
          <a:off x="1066800" y="1219200"/>
          <a:ext cx="6908800" cy="1371600"/>
        </p:xfrm>
        <a:graphic>
          <a:graphicData uri="http://schemas.openxmlformats.org/presentationml/2006/ole">
            <p:oleObj spid="_x0000_s368645" name="Equation" r:id="rId4" imgW="1663700" imgH="3302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10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1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684" name="Object 4"/>
          <p:cNvGraphicFramePr>
            <a:graphicFrameLocks noChangeAspect="1"/>
          </p:cNvGraphicFramePr>
          <p:nvPr/>
        </p:nvGraphicFramePr>
        <p:xfrm>
          <a:off x="1066800" y="1219200"/>
          <a:ext cx="6908800" cy="1371600"/>
        </p:xfrm>
        <a:graphic>
          <a:graphicData uri="http://schemas.openxmlformats.org/presentationml/2006/ole">
            <p:oleObj spid="_x0000_s330755" name="Equation" r:id="rId4" imgW="1663700" imgH="330200" progId="Equation.DSMT4">
              <p:embed/>
            </p:oleObj>
          </a:graphicData>
        </a:graphic>
      </p:graphicFrame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AB032E80-4924-4C32-A61E-EE294C645BF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 using Binomial PDF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524000" y="2514600"/>
          <a:ext cx="5905500" cy="2362200"/>
        </p:xfrm>
        <a:graphic>
          <a:graphicData uri="http://schemas.openxmlformats.org/presentationml/2006/ole">
            <p:oleObj spid="_x0000_s330756" name="Equation" r:id="rId5" imgW="1333500" imgH="5334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04037" y="4800600"/>
            <a:ext cx="2857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Euclid Symbol" charset="2"/>
                <a:cs typeface="Euclid Symbol" charset="2"/>
              </a:rPr>
              <a:t>≥  </a:t>
            </a:r>
            <a:r>
              <a:rPr lang="en-US" sz="6000" dirty="0" smtClean="0">
                <a:solidFill>
                  <a:srgbClr val="FF33CC"/>
                </a:solidFill>
                <a:latin typeface="Comic Sans MS"/>
                <a:cs typeface="Comic Sans MS"/>
              </a:rPr>
              <a:t>0.99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8372F5CC-0D0C-42AC-A06F-FCD924AC2FB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52438" y="990600"/>
            <a:ext cx="8158162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>
              <a:latin typeface="Comic Sans MS" pitchFamily="66" charset="0"/>
            </a:endParaRPr>
          </a:p>
          <a:p>
            <a:pPr algn="l"/>
            <a:r>
              <a:rPr lang="en-US" sz="4800" dirty="0">
                <a:latin typeface="Comic Sans MS" pitchFamily="66" charset="0"/>
              </a:rPr>
              <a:t>We can</a:t>
            </a:r>
            <a:r>
              <a:rPr lang="en-US" sz="4800" dirty="0" smtClean="0">
                <a:latin typeface="Comic Sans MS" pitchFamily="66" charset="0"/>
              </a:rPr>
              <a:t> actually be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99</a:t>
            </a:r>
            <a:r>
              <a:rPr lang="en-US" sz="4800" dirty="0" smtClean="0">
                <a:latin typeface="Comic Sans MS" pitchFamily="66" charset="0"/>
              </a:rPr>
              <a:t>%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7030A0"/>
                </a:solidFill>
                <a:latin typeface="Comic Sans MS" pitchFamily="66" charset="0"/>
              </a:rPr>
              <a:t>confident </a:t>
            </a:r>
            <a:r>
              <a:rPr lang="en-US" sz="4800" dirty="0">
                <a:latin typeface="Comic Sans MS" pitchFamily="66" charset="0"/>
              </a:rPr>
              <a:t>that our estimated fraction is with 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0.06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the</a:t>
            </a:r>
            <a:r>
              <a:rPr lang="en-US" sz="4800" dirty="0" smtClean="0">
                <a:latin typeface="Comic Sans MS" pitchFamily="66" charset="0"/>
              </a:rPr>
              <a:t> true fraction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of </a:t>
            </a:r>
            <a:r>
              <a:rPr lang="en-US" sz="4800" dirty="0">
                <a:latin typeface="Comic Sans MS" pitchFamily="66" charset="0"/>
              </a:rPr>
              <a:t>contaminated fish in the whole river.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91400" cy="838200"/>
          </a:xfrm>
          <a:noFill/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Confidence in our estimate</a:t>
            </a:r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96B5C7C7-3FC0-4B55-9934-A080551106B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3352800" cy="762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Confidence</a:t>
            </a:r>
            <a:endParaRPr lang="en-US" smtClean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228600" y="990601"/>
            <a:ext cx="89154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Now suppose we sample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06FE"/>
                </a:solidFill>
                <a:latin typeface="Comic Sans MS" pitchFamily="66" charset="0"/>
              </a:rPr>
              <a:t>500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fish and discover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06FE"/>
                </a:solidFill>
                <a:latin typeface="Comic Sans MS" pitchFamily="66" charset="0"/>
              </a:rPr>
              <a:t>230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are contaminated.</a:t>
            </a:r>
          </a:p>
          <a:p>
            <a:pPr algn="l"/>
            <a:r>
              <a:rPr lang="en-US" sz="4000" dirty="0">
                <a:latin typeface="Comic Sans MS" pitchFamily="66" charset="0"/>
              </a:rPr>
              <a:t>So we estimate </a:t>
            </a:r>
            <a:r>
              <a:rPr lang="en-US" sz="4000" dirty="0">
                <a:solidFill>
                  <a:srgbClr val="0006FE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 is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06FE"/>
                </a:solidFill>
                <a:latin typeface="Comic Sans MS" pitchFamily="66" charset="0"/>
              </a:rPr>
              <a:t>230/500</a:t>
            </a:r>
            <a:r>
              <a:rPr lang="en-US" sz="4000" dirty="0" smtClean="0">
                <a:latin typeface="Comic Sans MS" pitchFamily="66" charset="0"/>
              </a:rPr>
              <a:t> = </a:t>
            </a:r>
            <a:r>
              <a:rPr lang="en-US" sz="4000" dirty="0" smtClean="0">
                <a:solidFill>
                  <a:srgbClr val="0006FE"/>
                </a:solidFill>
                <a:latin typeface="Comic Sans MS" pitchFamily="66" charset="0"/>
              </a:rPr>
              <a:t>0.46</a:t>
            </a:r>
            <a:endParaRPr lang="en-US" sz="4000" dirty="0" smtClean="0">
              <a:latin typeface="Comic Sans MS" pitchFamily="66" charset="0"/>
            </a:endParaRPr>
          </a:p>
          <a:p>
            <a:pPr algn="l"/>
            <a:r>
              <a:rPr lang="en-US" sz="4000" dirty="0">
                <a:latin typeface="Comic Sans MS" pitchFamily="66" charset="0"/>
              </a:rPr>
              <a:t>It’s tempting to say</a:t>
            </a:r>
          </a:p>
          <a:p>
            <a:pPr lvl="1" algn="l"/>
            <a:r>
              <a:rPr lang="en-US" sz="4400" dirty="0">
                <a:latin typeface="Comic Sans MS" pitchFamily="66" charset="0"/>
              </a:rPr>
              <a:t>“the 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that</a:t>
            </a:r>
          </a:p>
          <a:p>
            <a:pPr lvl="1"/>
            <a:r>
              <a:rPr lang="en-US" sz="4400" dirty="0">
                <a:solidFill>
                  <a:srgbClr val="0006FE"/>
                </a:solidFill>
                <a:latin typeface="Comic Sans MS" pitchFamily="66" charset="0"/>
              </a:rPr>
              <a:t>p </a:t>
            </a:r>
            <a:r>
              <a:rPr lang="en-US" sz="4400" b="1" dirty="0">
                <a:solidFill>
                  <a:schemeClr val="tx2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>
                <a:solidFill>
                  <a:srgbClr val="0006FE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6FE"/>
                </a:solidFill>
                <a:latin typeface="Comic Sans MS" pitchFamily="66" charset="0"/>
              </a:rPr>
              <a:t>0.46</a:t>
            </a:r>
            <a:r>
              <a:rPr lang="en-US" sz="4400" dirty="0" smtClean="0">
                <a:solidFill>
                  <a:srgbClr val="0006FE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0.06</a:t>
            </a:r>
          </a:p>
          <a:p>
            <a:pPr lvl="1" algn="l"/>
            <a:r>
              <a:rPr lang="en-US" sz="4400" dirty="0">
                <a:latin typeface="Comic Sans MS" pitchFamily="66" charset="0"/>
              </a:rPr>
              <a:t>is 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0.99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  <a:p>
            <a:pPr algn="l"/>
            <a:r>
              <a:rPr lang="en-US" sz="4400" dirty="0">
                <a:solidFill>
                  <a:srgbClr val="CC0000"/>
                </a:solidFill>
                <a:latin typeface="Comic Sans MS" pitchFamily="66" charset="0"/>
              </a:rPr>
              <a:t>--technically wrong!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3657600"/>
            <a:ext cx="5791200" cy="1752600"/>
            <a:chOff x="528" y="2304"/>
            <a:chExt cx="4656" cy="384"/>
          </a:xfrm>
        </p:grpSpPr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 flipV="1"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4822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3581400" y="457200"/>
            <a:ext cx="5486400" cy="646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b="1" dirty="0" smtClean="0">
                <a:solidFill>
                  <a:srgbClr val="C80000"/>
                </a:solidFill>
                <a:latin typeface="Comic Sans MS" pitchFamily="66" charset="0"/>
              </a:rPr>
              <a:t>not</a:t>
            </a: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Probable Reality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B6100CB1-975D-41F5-9A6C-8F34E133D00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chemeClr val="accent2"/>
                </a:solidFill>
              </a:rPr>
              <a:t>p </a:t>
            </a:r>
            <a:r>
              <a:rPr lang="en-US" sz="5400" dirty="0" smtClean="0"/>
              <a:t>is the </a:t>
            </a:r>
            <a:r>
              <a:rPr lang="en-US" sz="5400" dirty="0" smtClean="0">
                <a:solidFill>
                  <a:srgbClr val="006600"/>
                </a:solidFill>
              </a:rPr>
              <a:t>actual</a:t>
            </a:r>
            <a:r>
              <a:rPr lang="en-US" sz="5400" dirty="0" smtClean="0">
                <a:solidFill>
                  <a:srgbClr val="7030A0"/>
                </a:solidFill>
              </a:rPr>
              <a:t> </a:t>
            </a:r>
            <a:r>
              <a:rPr lang="en-US" sz="5400" dirty="0" smtClean="0"/>
              <a:t>fraction of bad fish in the river.</a:t>
            </a:r>
          </a:p>
          <a:p>
            <a:pPr eaLnBrk="1" hangingPunct="1"/>
            <a:r>
              <a:rPr lang="en-US" sz="6000" dirty="0" smtClean="0">
                <a:solidFill>
                  <a:schemeClr val="accent2"/>
                </a:solidFill>
              </a:rPr>
              <a:t>p </a:t>
            </a:r>
            <a:r>
              <a:rPr lang="en-US" sz="6000" dirty="0" smtClean="0"/>
              <a:t>is </a:t>
            </a:r>
            <a:r>
              <a:rPr lang="en-US" sz="6000" dirty="0" smtClean="0">
                <a:solidFill>
                  <a:srgbClr val="FF33CC"/>
                </a:solidFill>
              </a:rPr>
              <a:t>unknown</a:t>
            </a:r>
            <a:r>
              <a:rPr lang="en-US" sz="6000" dirty="0" smtClean="0"/>
              <a:t>,</a:t>
            </a:r>
          </a:p>
          <a:p>
            <a:pPr algn="ctr" eaLnBrk="1" hangingPunct="1"/>
            <a:r>
              <a:rPr lang="en-US" sz="5400" dirty="0" smtClean="0"/>
              <a:t>but </a:t>
            </a:r>
            <a:r>
              <a:rPr lang="en-US" sz="5400" dirty="0" smtClean="0">
                <a:solidFill>
                  <a:srgbClr val="C00000"/>
                </a:solidFill>
              </a:rPr>
              <a:t>not</a:t>
            </a:r>
            <a:r>
              <a:rPr lang="en-US" sz="5400" dirty="0" smtClean="0"/>
              <a:t> a random variable!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4A7F8015-3123-4EEE-BF99-E293B8DB180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610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The possible outcomes of our</a:t>
            </a:r>
            <a:r>
              <a:rPr lang="en-US" sz="4400" i="1" dirty="0">
                <a:latin typeface="Comic Sans MS" pitchFamily="66" charset="0"/>
              </a:rPr>
              <a:t> sampling procedure</a:t>
            </a:r>
            <a:r>
              <a:rPr lang="en-US" sz="4400" dirty="0">
                <a:latin typeface="Comic Sans MS" pitchFamily="66" charset="0"/>
              </a:rPr>
              <a:t> is a random variable.  We can say that the </a:t>
            </a:r>
            <a:r>
              <a:rPr lang="en-US" sz="4400" dirty="0" smtClean="0"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“</a:t>
            </a:r>
            <a:r>
              <a:rPr lang="en-US" sz="4400" i="1" dirty="0" smtClean="0">
                <a:latin typeface="Comic Sans MS" pitchFamily="66" charset="0"/>
              </a:rPr>
              <a:t>probability </a:t>
            </a:r>
            <a:r>
              <a:rPr lang="en-US" sz="4400" dirty="0">
                <a:latin typeface="Comic Sans MS" pitchFamily="66" charset="0"/>
              </a:rPr>
              <a:t>that our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sampling   </a:t>
            </a:r>
          </a:p>
          <a:p>
            <a:pPr algn="l"/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process </a:t>
            </a:r>
            <a:r>
              <a:rPr lang="en-US" sz="4400" dirty="0" smtClean="0">
                <a:latin typeface="Comic Sans MS" pitchFamily="66" charset="0"/>
              </a:rPr>
              <a:t>will yield a fracti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on</a:t>
            </a:r>
            <a:r>
              <a:rPr lang="en-US" sz="4400" dirty="0" smtClean="0">
                <a:latin typeface="Comic Sans MS" pitchFamily="66" charset="0"/>
              </a:rPr>
              <a:t> 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that is </a:t>
            </a:r>
            <a:r>
              <a:rPr lang="en-US" sz="44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0.06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the 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 true </a:t>
            </a:r>
            <a:r>
              <a:rPr lang="en-US" sz="4400" dirty="0">
                <a:latin typeface="Comic Sans MS" pitchFamily="66" charset="0"/>
              </a:rPr>
              <a:t>fraction 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0.99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4A7F8015-3123-4EEE-BF99-E293B8DB180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6106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The possible outcomes of our</a:t>
            </a:r>
            <a:r>
              <a:rPr lang="en-US" sz="4400" i="1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7030A0"/>
                </a:solidFill>
                <a:latin typeface="Comic Sans MS" pitchFamily="66" charset="0"/>
              </a:rPr>
              <a:t>sampling procedure</a:t>
            </a:r>
            <a:r>
              <a:rPr lang="en-US" sz="4400" dirty="0">
                <a:latin typeface="Comic Sans MS" pitchFamily="66" charset="0"/>
              </a:rPr>
              <a:t> is a random variable.  We can say that the </a:t>
            </a:r>
            <a:r>
              <a:rPr lang="en-US" sz="4400" dirty="0" smtClean="0"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“</a:t>
            </a:r>
            <a:r>
              <a:rPr lang="en-US" sz="4400" dirty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4400" i="1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that </a:t>
            </a:r>
            <a:r>
              <a:rPr lang="en-US" sz="4400" dirty="0">
                <a:latin typeface="Comic Sans MS" pitchFamily="66" charset="0"/>
              </a:rPr>
              <a:t>our</a:t>
            </a:r>
            <a:r>
              <a:rPr lang="en-US" sz="4400" dirty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33CC"/>
                </a:solidFill>
                <a:latin typeface="Comic Sans MS" pitchFamily="66" charset="0"/>
              </a:rPr>
              <a:t>sample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 fraction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will be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0.06 </a:t>
            </a:r>
            <a:r>
              <a:rPr lang="en-US" sz="4400" dirty="0">
                <a:latin typeface="Comic Sans MS" pitchFamily="66" charset="0"/>
              </a:rPr>
              <a:t>of the 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  true </a:t>
            </a:r>
            <a:r>
              <a:rPr lang="en-US" sz="4400" dirty="0">
                <a:latin typeface="Comic Sans MS" pitchFamily="66" charset="0"/>
              </a:rPr>
              <a:t>fraction 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0.99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FE75FCEF-2C00-453D-8F19-57E1BCE16A7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f</a:t>
            </a:r>
            <a:r>
              <a:rPr lang="en-US" sz="5400" dirty="0" smtClean="0">
                <a:latin typeface="Comic Sans MS" pitchFamily="66" charset="0"/>
              </a:rPr>
              <a:t>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 p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230/500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6000" b="1" dirty="0" smtClean="0">
                <a:solidFill>
                  <a:srgbClr val="00B050"/>
                </a:solidFill>
                <a:latin typeface="Symbol" pitchFamily="18" charset="2"/>
                <a:sym typeface="Symbol"/>
              </a:rPr>
              <a:t>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0.06</a:t>
            </a:r>
          </a:p>
          <a:p>
            <a:pPr algn="l"/>
            <a:r>
              <a:rPr lang="en-US" sz="6000" dirty="0" smtClean="0">
                <a:latin typeface="Comic Sans MS" pitchFamily="66" charset="0"/>
              </a:rPr>
              <a:t>  at the</a:t>
            </a:r>
          </a:p>
          <a:p>
            <a:pPr algn="l"/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99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%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confidence level</a:t>
            </a: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324100"/>
            <a:ext cx="8382000" cy="3238500"/>
          </a:xfrm>
          <a:prstGeom prst="rect">
            <a:avLst/>
          </a:prstGeom>
          <a:noFill/>
          <a:ln w="38100" algn="ctr">
            <a:solidFill>
              <a:srgbClr val="0006FE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C54485E2-983F-4808-AAAD-1595DDE4A77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487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Estimate </a:t>
            </a:r>
            <a:r>
              <a:rPr lang="en-US" sz="4000" dirty="0" smtClean="0">
                <a:solidFill>
                  <a:srgbClr val="DA0000"/>
                </a:solidFill>
              </a:rPr>
              <a:t>% contaminated </a:t>
            </a:r>
            <a:r>
              <a:rPr lang="en-US" sz="4000" dirty="0" err="1" smtClean="0"/>
              <a:t>ﬁsh</a:t>
            </a:r>
            <a:r>
              <a:rPr lang="en-US" sz="4000" dirty="0" smtClean="0"/>
              <a:t> in</a:t>
            </a:r>
          </a:p>
          <a:p>
            <a:pPr eaLnBrk="1" hangingPunct="1"/>
            <a:r>
              <a:rPr lang="en-US" sz="4000" dirty="0" smtClean="0"/>
              <a:t>Charles River?</a:t>
            </a:r>
            <a:endParaRPr lang="en-US" sz="4000" i="1" dirty="0" smtClean="0"/>
          </a:p>
          <a:p>
            <a:pPr eaLnBrk="1" hangingPunct="1"/>
            <a:endParaRPr lang="en-US" sz="4000" i="1" dirty="0" smtClean="0"/>
          </a:p>
          <a:p>
            <a:pPr eaLnBrk="1" hangingPunct="1"/>
            <a:r>
              <a:rPr lang="en-US" sz="4000" dirty="0" smtClean="0">
                <a:solidFill>
                  <a:srgbClr val="7030A0"/>
                </a:solidFill>
              </a:rPr>
              <a:t>Procedure: </a:t>
            </a:r>
            <a:r>
              <a:rPr lang="en-US" sz="4000" dirty="0" smtClean="0"/>
              <a:t>catch</a:t>
            </a:r>
            <a:r>
              <a:rPr lang="en-US" sz="4000" i="1" dirty="0" smtClean="0"/>
              <a:t> </a:t>
            </a:r>
            <a:r>
              <a:rPr lang="en-US" sz="4000" dirty="0" smtClean="0">
                <a:solidFill>
                  <a:schemeClr val="accent2"/>
                </a:solidFill>
              </a:rPr>
              <a:t>n</a:t>
            </a:r>
            <a:r>
              <a:rPr lang="en-US" sz="4000" dirty="0" smtClean="0"/>
              <a:t> </a:t>
            </a:r>
            <a:r>
              <a:rPr lang="en-US" sz="4000" dirty="0" smtClean="0">
                <a:cs typeface="Times New Roman" pitchFamily="18" charset="0"/>
              </a:rPr>
              <a:t>fi</a:t>
            </a:r>
            <a:r>
              <a:rPr lang="en-US" sz="4000" dirty="0" smtClean="0"/>
              <a:t>sh, test each, </a:t>
            </a:r>
          </a:p>
          <a:p>
            <a:pPr eaLnBrk="1" hangingPunct="1">
              <a:spcBef>
                <a:spcPct val="0"/>
              </a:spcBef>
            </a:pPr>
            <a:r>
              <a:rPr lang="en-US" sz="4000" dirty="0" smtClean="0"/>
              <a:t>  use</a:t>
            </a:r>
            <a:r>
              <a:rPr lang="en-US" sz="4000" dirty="0" smtClean="0">
                <a:solidFill>
                  <a:schemeClr val="accent2"/>
                </a:solidFill>
              </a:rPr>
              <a:t> %contaminated </a:t>
            </a:r>
            <a:r>
              <a:rPr lang="en-US" sz="4000" dirty="0" smtClean="0">
                <a:solidFill>
                  <a:srgbClr val="0000FF"/>
                </a:solidFill>
              </a:rPr>
              <a:t>in catch</a:t>
            </a:r>
            <a:r>
              <a:rPr lang="en-US" sz="4000" dirty="0" smtClean="0"/>
              <a:t> as </a:t>
            </a:r>
            <a:r>
              <a:rPr lang="en-US" sz="4000" dirty="0" smtClean="0">
                <a:solidFill>
                  <a:srgbClr val="7030A0"/>
                </a:solidFill>
              </a:rPr>
              <a:t>estimate</a:t>
            </a:r>
            <a:r>
              <a:rPr lang="en-US" sz="4000" dirty="0" smtClean="0">
                <a:solidFill>
                  <a:srgbClr val="FF00FF"/>
                </a:solidFill>
              </a:rPr>
              <a:t> </a:t>
            </a:r>
            <a:r>
              <a:rPr lang="en-US" sz="4000" dirty="0" smtClean="0"/>
              <a:t>of </a:t>
            </a:r>
            <a:r>
              <a:rPr lang="en-US" sz="4000" dirty="0" smtClean="0">
                <a:solidFill>
                  <a:srgbClr val="006600"/>
                </a:solidFill>
              </a:rPr>
              <a:t>%contaminated in whole river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46482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</a:t>
            </a:r>
          </a:p>
        </p:txBody>
      </p:sp>
      <p:pic>
        <p:nvPicPr>
          <p:cNvPr id="27653" name="Picture 5" descr="j0149621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4188" y="2205038"/>
            <a:ext cx="1624012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733800" y="2082800"/>
            <a:ext cx="3100388" cy="1193800"/>
            <a:chOff x="3733800" y="2082800"/>
            <a:chExt cx="3100388" cy="1193801"/>
          </a:xfrm>
        </p:grpSpPr>
        <p:pic>
          <p:nvPicPr>
            <p:cNvPr id="27655" name="Picture 6" descr="bd08894_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33800" y="2236788"/>
              <a:ext cx="1384300" cy="1039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7656" name="Group 9"/>
            <p:cNvGrpSpPr>
              <a:grpSpLocks/>
            </p:cNvGrpSpPr>
            <p:nvPr/>
          </p:nvGrpSpPr>
          <p:grpSpPr bwMode="auto">
            <a:xfrm>
              <a:off x="5119688" y="2082800"/>
              <a:ext cx="1714500" cy="584775"/>
              <a:chOff x="5119688" y="2082800"/>
              <a:chExt cx="1714500" cy="584775"/>
            </a:xfrm>
          </p:grpSpPr>
          <p:sp>
            <p:nvSpPr>
              <p:cNvPr id="27657" name="Line 7"/>
              <p:cNvSpPr>
                <a:spLocks noChangeShapeType="1"/>
              </p:cNvSpPr>
              <p:nvPr/>
            </p:nvSpPr>
            <p:spPr bwMode="auto">
              <a:xfrm flipH="1">
                <a:off x="5119688" y="2611438"/>
                <a:ext cx="1714500" cy="0"/>
              </a:xfrm>
              <a:prstGeom prst="line">
                <a:avLst/>
              </a:prstGeom>
              <a:noFill/>
              <a:ln w="44450">
                <a:solidFill>
                  <a:srgbClr val="008000"/>
                </a:solidFill>
                <a:prstDash val="dash"/>
                <a:round/>
                <a:headEnd/>
                <a:tailEnd type="stealth" w="lg" len="lg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05" name="Text Box 8"/>
              <p:cNvSpPr txBox="1">
                <a:spLocks noChangeArrowheads="1"/>
              </p:cNvSpPr>
              <p:nvPr/>
            </p:nvSpPr>
            <p:spPr bwMode="auto">
              <a:xfrm>
                <a:off x="5715000" y="2082800"/>
                <a:ext cx="649288" cy="584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en-US" sz="3200" b="1" dirty="0">
                    <a:solidFill>
                      <a:schemeClr val="accent2"/>
                    </a:solidFill>
                    <a:latin typeface="+mj-lt"/>
                  </a:rPr>
                  <a:t>??</a:t>
                </a:r>
              </a:p>
            </p:txBody>
          </p:sp>
        </p:grp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FE75FCEF-2C00-453D-8F19-57E1BCE16A7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f</a:t>
            </a:r>
            <a:r>
              <a:rPr lang="en-US" sz="5400" dirty="0" smtClean="0">
                <a:latin typeface="Comic Sans MS" pitchFamily="66" charset="0"/>
              </a:rPr>
              <a:t>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 </a:t>
            </a:r>
            <a:r>
              <a:rPr lang="en-US" sz="6000" dirty="0" smtClean="0">
                <a:solidFill>
                  <a:srgbClr val="0006FE"/>
                </a:solidFill>
                <a:latin typeface="Comic Sans MS" pitchFamily="66" charset="0"/>
              </a:rPr>
              <a:t>p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6FE"/>
                </a:solidFill>
                <a:latin typeface="Comic Sans MS" pitchFamily="66" charset="0"/>
              </a:rPr>
              <a:t>0.46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6000" b="1" dirty="0" smtClean="0">
                <a:solidFill>
                  <a:srgbClr val="00B050"/>
                </a:solidFill>
                <a:latin typeface="Symbol" pitchFamily="18" charset="2"/>
                <a:sym typeface="Symbol"/>
              </a:rPr>
              <a:t> </a:t>
            </a:r>
            <a:r>
              <a:rPr lang="en-US" sz="6000" dirty="0" smtClean="0">
                <a:solidFill>
                  <a:srgbClr val="00B050"/>
                </a:solidFill>
                <a:latin typeface="Comic Sans MS" pitchFamily="66" charset="0"/>
              </a:rPr>
              <a:t>0.06</a:t>
            </a:r>
            <a:endParaRPr lang="en-US" sz="6000" dirty="0" smtClean="0">
              <a:solidFill>
                <a:srgbClr val="006600"/>
              </a:solidFill>
              <a:latin typeface="Comic Sans MS" pitchFamily="66" charset="0"/>
            </a:endParaRPr>
          </a:p>
          <a:p>
            <a:pPr algn="l"/>
            <a:r>
              <a:rPr lang="en-US" sz="6000" dirty="0" smtClean="0">
                <a:latin typeface="Comic Sans MS" pitchFamily="66" charset="0"/>
              </a:rPr>
              <a:t>  at the</a:t>
            </a:r>
          </a:p>
          <a:p>
            <a:pPr algn="l"/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99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% </a:t>
            </a:r>
            <a:r>
              <a:rPr lang="en-US" sz="6000" dirty="0">
                <a:solidFill>
                  <a:srgbClr val="FF33CC"/>
                </a:solidFill>
                <a:latin typeface="Comic Sans MS" pitchFamily="66" charset="0"/>
              </a:rPr>
              <a:t>confidence level</a:t>
            </a: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324100"/>
            <a:ext cx="8382000" cy="3238500"/>
          </a:xfrm>
          <a:prstGeom prst="rect">
            <a:avLst/>
          </a:prstGeom>
          <a:noFill/>
          <a:ln w="38100" algn="ctr">
            <a:solidFill>
              <a:srgbClr val="0006FE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when you are told that </a:t>
            </a:r>
          </a:p>
          <a:p>
            <a:r>
              <a:rPr lang="en-US" sz="4800" dirty="0" smtClean="0"/>
              <a:t>some fact holds at a </a:t>
            </a:r>
            <a:r>
              <a:rPr lang="en-US" sz="4800" dirty="0" smtClean="0">
                <a:solidFill>
                  <a:srgbClr val="006600"/>
                </a:solidFill>
              </a:rPr>
              <a:t>high </a:t>
            </a:r>
          </a:p>
          <a:p>
            <a:r>
              <a:rPr lang="en-US" sz="4800" dirty="0" smtClean="0">
                <a:solidFill>
                  <a:srgbClr val="006600"/>
                </a:solidFill>
              </a:rPr>
              <a:t>confidence level</a:t>
            </a:r>
            <a:r>
              <a:rPr lang="en-US" sz="4800" dirty="0" smtClean="0"/>
              <a:t>, remember </a:t>
            </a:r>
          </a:p>
          <a:p>
            <a:r>
              <a:rPr lang="en-US" sz="4800" dirty="0" smtClean="0"/>
              <a:t>that a random experiment</a:t>
            </a:r>
          </a:p>
          <a:p>
            <a:r>
              <a:rPr lang="en-US" sz="4800" dirty="0" smtClean="0"/>
              <a:t>lies behind this claim. </a:t>
            </a:r>
            <a:endParaRPr lang="en-US" sz="48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78F4000-603A-43A9-9772-EA15786EFD2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574" y="4604230"/>
            <a:ext cx="83840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Ask</a:t>
            </a:r>
          </a:p>
          <a:p>
            <a:pPr marL="342900" lvl="0" indent="-342900" algn="l" eaLnBrk="0" hangingPunct="0">
              <a:spcBef>
                <a:spcPts val="0"/>
              </a:spcBef>
            </a:pP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yourself </a:t>
            </a:r>
            <a:r>
              <a:rPr lang="en-US" sz="4800" kern="0" dirty="0" smtClean="0">
                <a:solidFill>
                  <a:srgbClr val="0000CC"/>
                </a:solidFill>
                <a:latin typeface="Comic Sans MS"/>
              </a:rPr>
              <a:t>“what experiment?”</a:t>
            </a:r>
          </a:p>
          <a:p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Problems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676400"/>
            <a:ext cx="8229600" cy="3429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10600" dirty="0" smtClean="0"/>
              <a:t>Problems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600" dirty="0" smtClean="0"/>
              <a:t>1</a:t>
            </a:r>
            <a:r>
              <a:rPr lang="en-US" sz="10600" dirty="0" smtClean="0">
                <a:latin typeface="Euclid Symbol" charset="2"/>
                <a:cs typeface="Euclid Symbol" charset="2"/>
              </a:rPr>
              <a:t>-</a:t>
            </a:r>
            <a:r>
              <a:rPr lang="en-US" sz="10600" dirty="0" smtClean="0"/>
              <a:t>4</a:t>
            </a:r>
            <a:endParaRPr lang="en-US" sz="10600" dirty="0" smtClean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A714B8FE-0580-4ED6-8597-F3A3D6623F8A}" type="slidenum">
              <a:rPr lang="en-US" smtClean="0"/>
              <a:pPr>
                <a:defRPr/>
              </a:pPr>
              <a:t>22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46D21BB0-6D03-4034-A4DE-775A83495C7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36576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Catch </a:t>
            </a:r>
            <a:r>
              <a:rPr lang="en-US" sz="5400" dirty="0" smtClean="0">
                <a:solidFill>
                  <a:srgbClr val="0000FF"/>
                </a:solidFill>
              </a:rPr>
              <a:t>500</a:t>
            </a:r>
            <a:r>
              <a:rPr lang="en-US" sz="5400" dirty="0" smtClean="0"/>
              <a:t> </a:t>
            </a:r>
            <a:r>
              <a:rPr lang="en-US" sz="5400" dirty="0" err="1" smtClean="0"/>
              <a:t>ﬁsh</a:t>
            </a:r>
            <a:r>
              <a:rPr lang="en-US" sz="5400" dirty="0" smtClean="0"/>
              <a:t>;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what is</a:t>
            </a:r>
            <a:r>
              <a:rPr lang="en-US" sz="5400" dirty="0" smtClean="0">
                <a:solidFill>
                  <a:srgbClr val="0000FF"/>
                </a:solidFill>
              </a:rPr>
              <a:t> probability</a:t>
            </a:r>
            <a:r>
              <a:rPr lang="en-US" sz="5400" dirty="0" smtClean="0"/>
              <a:t> that estimate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is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rgbClr val="006600"/>
                </a:solidFill>
              </a:rPr>
              <a:t>within 0.1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of the </a:t>
            </a:r>
            <a:r>
              <a:rPr lang="en-US" sz="5400" dirty="0" smtClean="0">
                <a:solidFill>
                  <a:srgbClr val="7030A0"/>
                </a:solidFill>
              </a:rPr>
              <a:t>actual</a:t>
            </a:r>
            <a:r>
              <a:rPr lang="en-US" sz="5400" dirty="0" smtClean="0"/>
              <a:t> fraction?</a:t>
            </a:r>
            <a:endParaRPr lang="en-US" sz="7200" dirty="0" smtClean="0"/>
          </a:p>
        </p:txBody>
      </p:sp>
      <p:pic>
        <p:nvPicPr>
          <p:cNvPr id="28677" name="Picture 4" descr="j0149621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258763"/>
            <a:ext cx="1981200" cy="111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5105400" cy="838200"/>
          </a:xfrm>
        </p:spPr>
        <p:txBody>
          <a:bodyPr/>
          <a:lstStyle/>
          <a:p>
            <a:pPr algn="l" eaLnBrk="1" hangingPunct="1"/>
            <a:r>
              <a:rPr lang="en-US" smtClean="0"/>
              <a:t>Model as Coin Tosses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23578D71-BE5D-4BBF-9B59-FB73E190AF0C}" type="slidenum">
              <a:rPr lang="en-US" smtClean="0"/>
              <a:pPr>
                <a:defRPr/>
              </a:pPr>
              <a:t>4</a:t>
            </a:fld>
            <a:endParaRPr lang="en-US" dirty="0" smtClean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8763000" cy="4191000"/>
          </a:xfrm>
        </p:spPr>
        <p:txBody>
          <a:bodyPr/>
          <a:lstStyle/>
          <a:p>
            <a:pPr marL="0" indent="0" eaLnBrk="1" hangingPunct="1"/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chemeClr val="accent2"/>
                </a:solidFill>
              </a:rPr>
              <a:t>p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::= fraction contaminated in river</a:t>
            </a:r>
          </a:p>
          <a:p>
            <a:pPr marL="0" indent="0" eaLnBrk="1" hangingPunct="1"/>
            <a:r>
              <a:rPr lang="en-US" sz="4400" dirty="0" smtClean="0"/>
              <a:t> test a fish    </a:t>
            </a:r>
            <a:r>
              <a:rPr lang="en-US" sz="4400" b="1" dirty="0" smtClean="0">
                <a:solidFill>
                  <a:srgbClr val="00B05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↔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/>
              <a:t>toss bias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chemeClr val="accent2"/>
                </a:solidFill>
              </a:rPr>
              <a:t>p </a:t>
            </a:r>
            <a:r>
              <a:rPr lang="en-US" sz="4400" dirty="0" smtClean="0"/>
              <a:t>coin</a:t>
            </a:r>
            <a:endParaRPr lang="en-US" sz="4400" dirty="0" smtClean="0">
              <a:solidFill>
                <a:schemeClr val="accent2"/>
              </a:solidFill>
            </a:endParaRPr>
          </a:p>
          <a:p>
            <a:pPr marL="0" indent="0" eaLnBrk="1" hangingPunct="1"/>
            <a:r>
              <a:rPr lang="en-US" sz="4400" dirty="0" smtClean="0"/>
              <a:t> catch </a:t>
            </a:r>
            <a:r>
              <a:rPr lang="en-US" sz="4400" dirty="0" smtClean="0">
                <a:solidFill>
                  <a:schemeClr val="accent2"/>
                </a:solidFill>
              </a:rPr>
              <a:t>n</a:t>
            </a:r>
            <a:r>
              <a:rPr lang="en-US" sz="4400" dirty="0" smtClean="0"/>
              <a:t> fish</a:t>
            </a:r>
            <a:r>
              <a:rPr lang="en-US" sz="4400" b="1" dirty="0" smtClean="0"/>
              <a:t> </a:t>
            </a:r>
            <a:r>
              <a:rPr lang="en-US" sz="4400" b="1" dirty="0" smtClean="0">
                <a:solidFill>
                  <a:srgbClr val="00B05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↔</a:t>
            </a:r>
            <a:r>
              <a:rPr lang="en-US" sz="4400" dirty="0" smtClean="0"/>
              <a:t> toss </a:t>
            </a:r>
            <a:r>
              <a:rPr lang="en-US" sz="4400" dirty="0" smtClean="0">
                <a:solidFill>
                  <a:schemeClr val="accent2"/>
                </a:solidFill>
              </a:rPr>
              <a:t>n</a:t>
            </a:r>
            <a:r>
              <a:rPr lang="en-US" sz="4400" dirty="0" smtClean="0"/>
              <a:t> coins</a:t>
            </a:r>
          </a:p>
          <a:p>
            <a:pPr marL="0" indent="0" eaLnBrk="1" hangingPunct="1"/>
            <a:r>
              <a:rPr lang="en-US" sz="5400" dirty="0" smtClean="0">
                <a:solidFill>
                  <a:schemeClr val="accent2"/>
                </a:solidFill>
              </a:rPr>
              <a:t> A</a:t>
            </a:r>
            <a:r>
              <a:rPr lang="en-US" sz="5400" baseline="-25000" dirty="0" smtClean="0">
                <a:solidFill>
                  <a:schemeClr val="accent2"/>
                </a:solidFill>
              </a:rPr>
              <a:t>n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" pitchFamily="18" charset="0"/>
              </a:rPr>
              <a:t>::=</a:t>
            </a:r>
            <a:r>
              <a:rPr lang="en-US" sz="4400" dirty="0" smtClean="0"/>
              <a:t> fraction contaminated                      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4400" dirty="0" smtClean="0"/>
              <a:t>            in the sample of </a:t>
            </a:r>
            <a:r>
              <a:rPr lang="en-US" sz="4400" dirty="0" err="1" smtClean="0">
                <a:solidFill>
                  <a:srgbClr val="0006FE"/>
                </a:solidFill>
              </a:rPr>
              <a:t>n</a:t>
            </a:r>
            <a:endParaRPr lang="en-US" sz="4400" dirty="0" smtClean="0">
              <a:solidFill>
                <a:srgbClr val="0006FE"/>
              </a:solidFill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862638" y="457200"/>
            <a:ext cx="3230562" cy="914400"/>
            <a:chOff x="5863321" y="457200"/>
            <a:chExt cx="3229902" cy="914400"/>
          </a:xfrm>
        </p:grpSpPr>
        <p:pic>
          <p:nvPicPr>
            <p:cNvPr id="29702" name="Picture 5" descr="penn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53400" y="457200"/>
              <a:ext cx="939823" cy="8140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03" name="Picture 6" descr="j0149621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63321" y="457200"/>
              <a:ext cx="1756679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7467354" y="573088"/>
              <a:ext cx="715432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b="1" dirty="0" smtClean="0">
                  <a:solidFill>
                    <a:srgbClr val="00B050"/>
                  </a:solidFill>
                  <a:latin typeface="Euclid Symbol" charset="2"/>
                  <a:cs typeface="Euclid Symbol" charset="2"/>
                  <a:sym typeface="Euclid Symbol" pitchFamily="18" charset="2"/>
                </a:rPr>
                <a:t>↔</a:t>
              </a:r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3"/>
          <p:cNvGraphicFramePr>
            <a:graphicFrameLocks noChangeAspect="1"/>
          </p:cNvGraphicFramePr>
          <p:nvPr/>
        </p:nvGraphicFramePr>
        <p:xfrm>
          <a:off x="1295400" y="1219200"/>
          <a:ext cx="6051550" cy="1946275"/>
        </p:xfrm>
        <a:graphic>
          <a:graphicData uri="http://schemas.openxmlformats.org/presentationml/2006/ole">
            <p:oleObj spid="_x0000_s320515" name="Equation" r:id="rId4" imgW="1854200" imgH="596900" progId="Equation.DSMT4">
              <p:embed/>
            </p:oleObj>
          </a:graphicData>
        </a:graphic>
      </p:graphicFrame>
      <p:graphicFrame>
        <p:nvGraphicFramePr>
          <p:cNvPr id="320516" name="Object 3"/>
          <p:cNvGraphicFramePr>
            <a:graphicFrameLocks noChangeAspect="1"/>
          </p:cNvGraphicFramePr>
          <p:nvPr/>
        </p:nvGraphicFramePr>
        <p:xfrm>
          <a:off x="855662" y="1177925"/>
          <a:ext cx="7297738" cy="1946275"/>
        </p:xfrm>
        <a:graphic>
          <a:graphicData uri="http://schemas.openxmlformats.org/presentationml/2006/ole">
            <p:oleObj spid="_x0000_s320516" name="Equation" r:id="rId5" imgW="2235200" imgH="596900" progId="Equation.DSMT4">
              <p:embed/>
            </p:oleObj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6705600" y="1501914"/>
            <a:ext cx="991177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6600"/>
                </a:solidFill>
                <a:latin typeface="+mj-lt"/>
              </a:rPr>
              <a:t>1/2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793377" y="2971800"/>
          <a:ext cx="7741023" cy="838200"/>
        </p:xfrm>
        <a:graphic>
          <a:graphicData uri="http://schemas.openxmlformats.org/presentationml/2006/ole">
            <p:oleObj spid="_x0000_s320519" name="Equation" r:id="rId6" imgW="1993900" imgH="215900" progId="Equation.DSMT4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2597494" y="3422650"/>
          <a:ext cx="3422306" cy="1835150"/>
        </p:xfrm>
        <a:graphic>
          <a:graphicData uri="http://schemas.openxmlformats.org/presentationml/2006/ole">
            <p:oleObj spid="_x0000_s320520" name="Equation" r:id="rId7" imgW="876300" imgH="4699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3"/>
          <p:cNvGraphicFramePr>
            <a:graphicFrameLocks noChangeAspect="1"/>
          </p:cNvGraphicFramePr>
          <p:nvPr/>
        </p:nvGraphicFramePr>
        <p:xfrm>
          <a:off x="1295400" y="1219200"/>
          <a:ext cx="6051550" cy="1946275"/>
        </p:xfrm>
        <a:graphic>
          <a:graphicData uri="http://schemas.openxmlformats.org/presentationml/2006/ole">
            <p:oleObj spid="_x0000_s334850" name="Equation" r:id="rId4" imgW="1854200" imgH="596900" progId="Equation.DSMT4">
              <p:embed/>
            </p:oleObj>
          </a:graphicData>
        </a:graphic>
      </p:graphicFrame>
      <p:graphicFrame>
        <p:nvGraphicFramePr>
          <p:cNvPr id="320516" name="Object 3"/>
          <p:cNvGraphicFramePr>
            <a:graphicFrameLocks noChangeAspect="1"/>
          </p:cNvGraphicFramePr>
          <p:nvPr/>
        </p:nvGraphicFramePr>
        <p:xfrm>
          <a:off x="855662" y="1177925"/>
          <a:ext cx="7297738" cy="1946275"/>
        </p:xfrm>
        <a:graphic>
          <a:graphicData uri="http://schemas.openxmlformats.org/presentationml/2006/ole">
            <p:oleObj spid="_x0000_s334851" name="Equation" r:id="rId5" imgW="2235200" imgH="596900" progId="Equation.DSMT4">
              <p:embed/>
            </p:oleObj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6705600" y="1501914"/>
            <a:ext cx="991177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6600"/>
                </a:solidFill>
                <a:latin typeface="+mj-lt"/>
              </a:rPr>
              <a:t>1/2</a:t>
            </a:r>
          </a:p>
        </p:txBody>
      </p:sp>
      <p:graphicFrame>
        <p:nvGraphicFramePr>
          <p:cNvPr id="320518" name="Object 6"/>
          <p:cNvGraphicFramePr>
            <a:graphicFrameLocks noChangeAspect="1"/>
          </p:cNvGraphicFramePr>
          <p:nvPr/>
        </p:nvGraphicFramePr>
        <p:xfrm>
          <a:off x="819856" y="3886200"/>
          <a:ext cx="7104944" cy="1447800"/>
        </p:xfrm>
        <a:graphic>
          <a:graphicData uri="http://schemas.openxmlformats.org/presentationml/2006/ole">
            <p:oleObj spid="_x0000_s334852" name="Equation" r:id="rId6" imgW="1803400" imgH="368300" progId="Equation.DSMT4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793377" y="2971800"/>
          <a:ext cx="7741023" cy="838200"/>
        </p:xfrm>
        <a:graphic>
          <a:graphicData uri="http://schemas.openxmlformats.org/presentationml/2006/ole">
            <p:oleObj spid="_x0000_s334853" name="Equation" r:id="rId7" imgW="1993900" imgH="2159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8372F5CC-0D0C-42AC-A06F-FCD924AC2FB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0038" y="1371600"/>
            <a:ext cx="8386762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With probability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our </a:t>
            </a:r>
            <a:r>
              <a:rPr lang="en-US" sz="4800" dirty="0">
                <a:latin typeface="Comic Sans MS" pitchFamily="66" charset="0"/>
              </a:rPr>
              <a:t>estimated fraction</a:t>
            </a:r>
            <a:r>
              <a:rPr lang="en-US" sz="4800" dirty="0" smtClean="0">
                <a:latin typeface="Comic Sans MS" pitchFamily="66" charset="0"/>
              </a:rPr>
              <a:t> will be within </a:t>
            </a:r>
            <a:r>
              <a:rPr lang="en-US" sz="4800" dirty="0" smtClean="0">
                <a:solidFill>
                  <a:srgbClr val="0006FE"/>
                </a:solidFill>
                <a:latin typeface="Comic Sans MS" pitchFamily="66" charset="0"/>
              </a:rPr>
              <a:t>0.1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the actual  fraction of contaminated fish in the whole river.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91400" cy="838200"/>
          </a:xfrm>
          <a:noFill/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Confidence in our estimate</a:t>
            </a:r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Better estimate:</a:t>
            </a:r>
          </a:p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78F4000-603A-43A9-9772-EA15786EFD2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 using Binomial PDF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997200" y="869950"/>
          <a:ext cx="3251200" cy="2482850"/>
        </p:xfrm>
        <a:graphic>
          <a:graphicData uri="http://schemas.openxmlformats.org/presentationml/2006/ole">
            <p:oleObj spid="_x0000_s322562" name="Equation" r:id="rId3" imgW="698500" imgH="5334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20788" y="3276600"/>
          <a:ext cx="6615112" cy="2727325"/>
        </p:xfrm>
        <a:graphic>
          <a:graphicData uri="http://schemas.openxmlformats.org/presentationml/2006/ole">
            <p:oleObj spid="_x0000_s322563" name="Equation" r:id="rId4" imgW="1663700" imgH="6858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Better estimate:</a:t>
            </a:r>
          </a:p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78F4000-603A-43A9-9772-EA15786EFD2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 using Binomial PDF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4450" y="1905000"/>
          <a:ext cx="9063038" cy="2524125"/>
        </p:xfrm>
        <a:graphic>
          <a:graphicData uri="http://schemas.openxmlformats.org/presentationml/2006/ole">
            <p:oleObj spid="_x0000_s1027" name="Equation" r:id="rId3" imgW="2463800" imgH="685800" progId="Equation.DSMT4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-22225" y="4495800"/>
          <a:ext cx="9082088" cy="1096963"/>
        </p:xfrm>
        <a:graphic>
          <a:graphicData uri="http://schemas.openxmlformats.org/presentationml/2006/ole">
            <p:oleObj spid="_x0000_s1028" name="Equation" r:id="rId4" imgW="2946400" imgH="355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{#1}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1"/>
  <p:tag name="EMBEDFONTS" val="0"/>
  <p:tag name="USEBOLDAMS" val="0"/>
  <p:tag name="DEFAULTDISPLAYSOURCE" val="\documentclass{slides}\pagestyle{empty}&#10;\input{C:/latex-macros/texpoint.sty}&#10;\begin{document}&#10;$  $&#10;\end{document}"/>
  <p:tag name="TEX2PS" val="latex $(base).tex; dvips -D $(res) -E -o $(base).ps $(base).dvi"/>
  <p:tag name="EXTERNALEDITCOMMAND" val="notepad %"/>
  <p:tag name="GHOSTSCRIPTCOMMAND" val="gswin32c"/>
  <p:tag name="DEFAULTBITMAP" val="emf"/>
  <p:tag name="DEFAULTBLEND" val="0"/>
  <p:tag name="DEFAULTTRANSPARENT" val="1"/>
  <p:tag name="DEFAULTWORKAROUNDTRANSPARENCYBUG" val="0"/>
  <p:tag name="DEFAULTRESOLUTION" val="300"/>
  <p:tag name="DEFAULTMAGNIFICATION" val="0"/>
  <p:tag name="DEFAULTHEIGHT" val="250"/>
  <p:tag name="DEFAULTWIDTH" val="348"/>
  <p:tag name="DEFAULTWORDWRAP" val="0"/>
  <p:tag name="DEFAULTFONTSIZE" val="8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5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6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ysDash"/>
          <a:round/>
          <a:headEnd type="none" w="med" len="med"/>
          <a:tailEnd type="stealth" w="lg" len="lg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3692</TotalTime>
  <Words>590</Words>
  <Application>Microsoft Macintosh PowerPoint</Application>
  <PresentationFormat>On-screen Show (4:3)</PresentationFormat>
  <Paragraphs>134</Paragraphs>
  <Slides>22</Slides>
  <Notes>18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Comic Sans MS</vt:lpstr>
      <vt:lpstr>Euclid Symbol</vt:lpstr>
      <vt:lpstr>Euclid Math One</vt:lpstr>
      <vt:lpstr>Euclid</vt:lpstr>
      <vt:lpstr>Agency FB</vt:lpstr>
      <vt:lpstr>cmsy10</vt:lpstr>
      <vt:lpstr>Euclid Extra</vt:lpstr>
      <vt:lpstr>1_Default Design</vt:lpstr>
      <vt:lpstr>Equation</vt:lpstr>
      <vt:lpstr>Slide 1</vt:lpstr>
      <vt:lpstr>Sampling</vt:lpstr>
      <vt:lpstr>Sampling Questions</vt:lpstr>
      <vt:lpstr>Model as Coin Tosses</vt:lpstr>
      <vt:lpstr>Pairwise Independent Sampling</vt:lpstr>
      <vt:lpstr>Pairwise Independent Sampling</vt:lpstr>
      <vt:lpstr>Confidence in our estimate</vt:lpstr>
      <vt:lpstr>Sampling using Binomial PDF</vt:lpstr>
      <vt:lpstr>Sampling using Binomial PDF</vt:lpstr>
      <vt:lpstr>Sampling using Binomial PDF</vt:lpstr>
      <vt:lpstr>Sampling using Binomial PDF</vt:lpstr>
      <vt:lpstr>Sampling using Binomial PDF</vt:lpstr>
      <vt:lpstr>Sampling using Binomial PDF</vt:lpstr>
      <vt:lpstr>Confidence in our estimate</vt:lpstr>
      <vt:lpstr>Confidence</vt:lpstr>
      <vt:lpstr>Confidence</vt:lpstr>
      <vt:lpstr>Confidence</vt:lpstr>
      <vt:lpstr>Confidence</vt:lpstr>
      <vt:lpstr>Confidence</vt:lpstr>
      <vt:lpstr>Confidence</vt:lpstr>
      <vt:lpstr>Confidence</vt:lpstr>
      <vt:lpstr>Team Problems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303</cp:revision>
  <cp:lastPrinted>2010-05-04T16:08:34Z</cp:lastPrinted>
  <dcterms:created xsi:type="dcterms:W3CDTF">2010-05-04T15:56:02Z</dcterms:created>
  <dcterms:modified xsi:type="dcterms:W3CDTF">2010-05-04T18:42:26Z</dcterms:modified>
</cp:coreProperties>
</file>