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9" r:id="rId3"/>
    <p:sldId id="299" r:id="rId4"/>
    <p:sldId id="257" r:id="rId5"/>
    <p:sldId id="316" r:id="rId6"/>
    <p:sldId id="306" r:id="rId7"/>
    <p:sldId id="318" r:id="rId8"/>
    <p:sldId id="322" r:id="rId9"/>
    <p:sldId id="317" r:id="rId10"/>
    <p:sldId id="307" r:id="rId11"/>
    <p:sldId id="325" r:id="rId12"/>
    <p:sldId id="326" r:id="rId13"/>
    <p:sldId id="323" r:id="rId14"/>
    <p:sldId id="319" r:id="rId15"/>
    <p:sldId id="287" r:id="rId16"/>
    <p:sldId id="293" r:id="rId17"/>
    <p:sldId id="320" r:id="rId18"/>
    <p:sldId id="296" r:id="rId19"/>
    <p:sldId id="300" r:id="rId20"/>
    <p:sldId id="327" r:id="rId21"/>
    <p:sldId id="321" r:id="rId22"/>
    <p:sldId id="301" r:id="rId23"/>
    <p:sldId id="302" r:id="rId24"/>
    <p:sldId id="303" r:id="rId25"/>
    <p:sldId id="264" r:id="rId26"/>
    <p:sldId id="265" r:id="rId27"/>
    <p:sldId id="262" r:id="rId28"/>
    <p:sldId id="263" r:id="rId29"/>
    <p:sldId id="311" r:id="rId30"/>
    <p:sldId id="260" r:id="rId31"/>
    <p:sldId id="266" r:id="rId32"/>
    <p:sldId id="309" r:id="rId33"/>
    <p:sldId id="267" r:id="rId34"/>
    <p:sldId id="310" r:id="rId35"/>
    <p:sldId id="278" r:id="rId36"/>
    <p:sldId id="274" r:id="rId37"/>
    <p:sldId id="279" r:id="rId38"/>
    <p:sldId id="275" r:id="rId39"/>
    <p:sldId id="304" r:id="rId40"/>
    <p:sldId id="305" r:id="rId41"/>
    <p:sldId id="276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94660"/>
  </p:normalViewPr>
  <p:slideViewPr>
    <p:cSldViewPr showGuides="1">
      <p:cViewPr varScale="1">
        <p:scale>
          <a:sx n="120" d="100"/>
          <a:sy n="120" d="100"/>
        </p:scale>
        <p:origin x="-1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93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interSettings" Target="printerSettings/printerSettings1.bin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ableStyles" Target="tableStyles.xml"/><Relationship Id="rId4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esProps" Target="pres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ict"/><Relationship Id="rId1" Type="http://schemas.openxmlformats.org/officeDocument/2006/relationships/image" Target="../media/image8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ict"/><Relationship Id="rId3" Type="http://schemas.openxmlformats.org/officeDocument/2006/relationships/image" Target="../media/image11.pict"/><Relationship Id="rId1" Type="http://schemas.openxmlformats.org/officeDocument/2006/relationships/image" Target="../media/image9.pict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ict"/><Relationship Id="rId1" Type="http://schemas.openxmlformats.org/officeDocument/2006/relationships/image" Target="../media/image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22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23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24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25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26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27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28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29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30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31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32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33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34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35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36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37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38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6EE8-026C-3A4C-AFC5-2F1F5453C229}" type="slidenum">
              <a:rPr lang="en-US"/>
              <a:pPr/>
              <a:t>39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40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41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9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Relationship Id="rId5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Relationship Id="rId5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5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sz="6600"/>
              <a:t>Random Walks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31746" name="Equation" r:id="rId4" imgW="736600" imgH="533400" progId="Equation.DSMT4">
              <p:embed/>
            </p:oleObj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  <a:endParaRPr lang="en-US" sz="44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100354" name="Equation" r:id="rId4" imgW="736600" imgH="533400" progId="Equation.DSMT4">
              <p:embed/>
            </p:oleObj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162818" name="Equation" r:id="rId4" imgW="736600" imgH="533400" progId="Equation.DSMT4">
              <p:embed/>
            </p:oleObj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  <a:endParaRPr lang="en-US" sz="4800" dirty="0" smtClean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p:oleObj spid="_x0000_s102402" name="Equation" r:id="rId4" imgW="9017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p:oleObj spid="_x0000_s114690" name="Equation" r:id="rId4" imgW="914400" imgH="533400" progId="Equation.DSMT4">
              <p:embed/>
            </p:oleObj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View the entire web as a graph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vertices </a:t>
            </a:r>
            <a:r>
              <a:rPr lang="en-US" dirty="0"/>
              <a:t>are </a:t>
            </a:r>
            <a:r>
              <a:rPr lang="en-US" dirty="0" err="1"/>
              <a:t>webpages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edge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u,v</a:t>
            </a:r>
            <a:r>
              <a:rPr lang="en-US" dirty="0"/>
              <a:t>) exists if link from page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to page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Pr{go</a:t>
            </a:r>
            <a:r>
              <a:rPr lang="en-US" dirty="0"/>
              <a:t> 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from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} = </a:t>
            </a:r>
            <a:r>
              <a:rPr lang="en-US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Find </a:t>
            </a:r>
            <a:r>
              <a:rPr lang="en-US" dirty="0">
                <a:solidFill>
                  <a:srgbClr val="FF00FF"/>
                </a:solidFill>
              </a:rPr>
              <a:t>stationary distribution</a:t>
            </a:r>
            <a:r>
              <a:rPr lang="en-US" dirty="0"/>
              <a:t> {</a:t>
            </a: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Rank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above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if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4267200"/>
          </a:xfrm>
        </p:spPr>
        <p:txBody>
          <a:bodyPr/>
          <a:lstStyle/>
          <a:p>
            <a:pPr eaLnBrk="1" hangingPunct="1"/>
            <a:r>
              <a:rPr lang="en-US" dirty="0"/>
              <a:t>Does a stationary dist exist?</a:t>
            </a:r>
          </a:p>
          <a:p>
            <a:pPr eaLnBrk="1" hangingPunct="1"/>
            <a:r>
              <a:rPr lang="en-US" dirty="0"/>
              <a:t>Is it unique?</a:t>
            </a:r>
          </a:p>
          <a:p>
            <a:pPr eaLnBrk="1" hangingPunct="1"/>
            <a:r>
              <a:rPr lang="en-US" dirty="0"/>
              <a:t>Does a random walk approach it from any starting distribution?</a:t>
            </a:r>
          </a:p>
          <a:p>
            <a:pPr lvl="1" eaLnBrk="1" hangingPunct="1"/>
            <a:r>
              <a:rPr lang="en-US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934200" y="1676400"/>
            <a:ext cx="2001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>
                <a:solidFill>
                  <a:schemeClr val="accent2"/>
                </a:solidFill>
              </a:rPr>
              <a:t>Yes</a:t>
            </a:r>
          </a:p>
          <a:p>
            <a:pPr algn="r"/>
            <a:r>
              <a:rPr lang="en-US" sz="1800">
                <a:solidFill>
                  <a:schemeClr val="accent2"/>
                </a:solidFill>
              </a:rPr>
              <a:t>(if graph finite)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396038" y="25590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396038" y="36258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55293" y="4840069"/>
            <a:ext cx="1549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Varies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12,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14W.</a:t>
            </a:r>
            <a:fld id="{E877D3CB-F960-BD47-98A7-06971C504846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3438" y="1905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66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(let’s go </a:t>
            </a:r>
            <a:r>
              <a:rPr lang="en-US" dirty="0"/>
              <a:t>to </a:t>
            </a:r>
            <a:r>
              <a:rPr lang="en-US" dirty="0" smtClean="0"/>
              <a:t>Vegas)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BA9CD94-4669-0B46-B053-A48B6134F8AC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124200"/>
          </a:xfrm>
        </p:spPr>
        <p:txBody>
          <a:bodyPr/>
          <a:lstStyle/>
          <a:p>
            <a:pPr eaLnBrk="1" hangingPunct="1"/>
            <a:r>
              <a:rPr lang="en-US" sz="4000" dirty="0"/>
              <a:t>Decide to place </a:t>
            </a:r>
            <a:r>
              <a:rPr lang="en-US" sz="4000" dirty="0">
                <a:solidFill>
                  <a:schemeClr val="accent2"/>
                </a:solidFill>
              </a:rPr>
              <a:t>$1</a:t>
            </a:r>
            <a:r>
              <a:rPr lang="en-US" sz="4000" dirty="0"/>
              <a:t> bets until either going broke or reaching some target amount of money.</a:t>
            </a:r>
          </a:p>
          <a:p>
            <a:pPr eaLnBrk="1" hangingPunct="1"/>
            <a:r>
              <a:rPr lang="en-US" sz="4000" dirty="0"/>
              <a:t>What is </a:t>
            </a:r>
            <a:r>
              <a:rPr lang="en-US" sz="4000" dirty="0" err="1"/>
              <a:t>Pr{reach</a:t>
            </a:r>
            <a:r>
              <a:rPr lang="en-US" sz="4000" dirty="0"/>
              <a:t> target}?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A58DCCE-006C-2247-9099-C179D2709666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we’re playing a fair game: </a:t>
            </a:r>
          </a:p>
          <a:p>
            <a:pPr eaLnBrk="1" hangingPunct="1"/>
            <a:r>
              <a:rPr lang="en-US" dirty="0" err="1"/>
              <a:t>Pr{win</a:t>
            </a:r>
            <a:r>
              <a:rPr lang="en-US" dirty="0"/>
              <a:t> bet} = </a:t>
            </a:r>
            <a:r>
              <a:rPr lang="en-US" dirty="0">
                <a:solidFill>
                  <a:schemeClr val="accent2"/>
                </a:solidFill>
              </a:rPr>
              <a:t>1/2</a:t>
            </a:r>
            <a:r>
              <a:rPr lang="en-US" dirty="0"/>
              <a:t>.</a:t>
            </a:r>
          </a:p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/>
              <a:t>Pr{reach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$200</a:t>
            </a:r>
            <a:r>
              <a:rPr lang="en-US" dirty="0"/>
              <a:t>} if we start with </a:t>
            </a:r>
            <a:r>
              <a:rPr lang="en-US" dirty="0">
                <a:solidFill>
                  <a:schemeClr val="accent2"/>
                </a:solidFill>
              </a:rPr>
              <a:t>$100</a:t>
            </a:r>
            <a:r>
              <a:rPr lang="en-US" dirty="0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about </a:t>
            </a:r>
            <a:r>
              <a:rPr lang="en-US" sz="3600" dirty="0" err="1"/>
              <a:t>Pr{reach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$600</a:t>
            </a:r>
            <a:r>
              <a:rPr lang="en-US" sz="3600" dirty="0"/>
              <a:t>} if we start with </a:t>
            </a:r>
            <a:r>
              <a:rPr lang="en-US" sz="3600" dirty="0">
                <a:solidFill>
                  <a:schemeClr val="accent2"/>
                </a:solidFill>
              </a:rPr>
              <a:t>$500</a:t>
            </a:r>
            <a:r>
              <a:rPr lang="en-US" sz="36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3733800"/>
            <a:ext cx="9906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15000"/>
            <a:ext cx="10668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B818657-C012-2D4E-9D91-E82567AD91A2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/>
              <a:t>In general, if we start with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1432203" y="2819400"/>
            <a:ext cx="63401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 dirty="0" err="1"/>
              <a:t>Pr{reach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FF"/>
                </a:solidFill>
              </a:rPr>
              <a:t>$T</a:t>
            </a:r>
            <a:r>
              <a:rPr lang="en-US" sz="5400" dirty="0"/>
              <a:t>} = </a:t>
            </a:r>
            <a:r>
              <a:rPr lang="en-US" sz="54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/T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685800" y="434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B4C27B2-6C40-2848-B9DB-97D985B60433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Pr{win bet} = 18/38 = 9/19 </a:t>
            </a:r>
            <a:r>
              <a:rPr lang="en-US" sz="3600">
                <a:solidFill>
                  <a:srgbClr val="CC0000"/>
                </a:solidFill>
              </a:rPr>
              <a:t>&lt; 1/2</a:t>
            </a:r>
            <a:endParaRPr lang="en-US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DEDA1A4-F92A-C247-BD53-F6346675D8E3}" type="slidenum">
              <a:rPr lang="en-US" smtClean="0"/>
              <a:pPr/>
              <a:t>26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/>
              <a:t>Pr{reach</a:t>
            </a:r>
            <a:r>
              <a:rPr lang="en-US" dirty="0"/>
              <a:t> 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/>
              <a:t>+</a:t>
            </a:r>
            <a:r>
              <a:rPr lang="en-US" dirty="0">
                <a:solidFill>
                  <a:srgbClr val="008000"/>
                </a:solidFill>
              </a:rPr>
              <a:t>100</a:t>
            </a:r>
            <a:r>
              <a:rPr lang="en-US" dirty="0"/>
              <a:t>} starting with 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8600" y="38100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/>
              <a:t>Pr{reach</a:t>
            </a:r>
            <a:r>
              <a:rPr lang="en-US" sz="3600" dirty="0"/>
              <a:t> </a:t>
            </a:r>
            <a:r>
              <a:rPr lang="en-US" sz="3600" dirty="0" smtClean="0"/>
              <a:t>$</a:t>
            </a:r>
            <a:r>
              <a:rPr lang="en-US" sz="3600" dirty="0" smtClean="0">
                <a:solidFill>
                  <a:schemeClr val="accent2"/>
                </a:solidFill>
              </a:rPr>
              <a:t>1,000,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/>
              <a:t>} 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chemeClr val="accent2"/>
                </a:solidFill>
              </a:rPr>
              <a:t>1,000,000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984500" y="301625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&lt;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31176" y="5181600"/>
            <a:ext cx="69051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CC0000"/>
                </a:solidFill>
              </a:rPr>
              <a:t>&lt; 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</a:p>
          <a:p>
            <a:pPr algn="ctr"/>
            <a:r>
              <a:rPr lang="en-US" sz="3600" dirty="0" smtClean="0"/>
              <a:t>no matter how many $ at start</a:t>
            </a:r>
            <a:r>
              <a:rPr lang="en-US" sz="3600" dirty="0" smtClean="0">
                <a:solidFill>
                  <a:srgbClr val="000000"/>
                </a:solidFill>
              </a:rPr>
              <a:t>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27F5B8B-217C-0D4F-99AD-868E856C8FC1}" type="slidenum">
              <a:rPr lang="en-US" smtClean="0"/>
              <a:pPr/>
              <a:t>27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Play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bets until going broke or make enough money.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Parameters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i="1"/>
              <a:t> </a:t>
            </a:r>
            <a:r>
              <a:rPr lang="en-US"/>
              <a:t>::= Pr{</a:t>
            </a:r>
            <a:r>
              <a:rPr lang="en-US">
                <a:solidFill>
                  <a:srgbClr val="008000"/>
                </a:solidFill>
              </a:rPr>
              <a:t>win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bet}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 ::= i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itial capital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T</a:t>
            </a:r>
            <a:r>
              <a:rPr lang="en-US"/>
              <a:t> ::= gambler’s </a:t>
            </a:r>
            <a:r>
              <a:rPr lang="en-US" b="1">
                <a:solidFill>
                  <a:schemeClr val="accent2"/>
                </a:solidFill>
              </a:rPr>
              <a:t>t</a:t>
            </a:r>
            <a:r>
              <a:rPr lang="en-US"/>
              <a:t>arget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Question: What is Pr{reach target}?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C4461F72-8397-A54C-8A8A-56C7DBF0D442}" type="slidenum">
              <a:rPr lang="en-US" smtClean="0"/>
              <a:pPr/>
              <a:t>28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81000" y="2895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$$$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066800" y="44640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1600200" y="1524000"/>
            <a:ext cx="70866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1630363" y="4540250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"initial capital"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1722438" y="1438275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”target"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F859011-7C7E-724A-9635-B330832E05C4}" type="slidenum">
              <a:rPr lang="en-US" smtClean="0"/>
              <a:pPr/>
              <a:t>29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/>
              <a:t>How do we decide which pages are “more important?”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Model of internet:</a:t>
            </a:r>
          </a:p>
          <a:p>
            <a:pPr eaLnBrk="1" hangingPunct="1"/>
            <a:r>
              <a:rPr lang="en-US" sz="3200"/>
              <a:t>Users click random link on a page.</a:t>
            </a:r>
          </a:p>
          <a:p>
            <a:pPr eaLnBrk="1" hangingPunct="1"/>
            <a:r>
              <a:rPr lang="en-US" sz="3200"/>
              <a:t>Occasionally start over.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A page is “more important” if the users spend a large fraction of time there.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B826CD8C-0477-834C-B53A-FCC4FCE3844A}" type="slidenum">
              <a:rPr lang="en-US" smtClean="0"/>
              <a:pPr/>
              <a:t>30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::=Pr{</a:t>
            </a:r>
            <a:r>
              <a:rPr lang="en-US" sz="3600">
                <a:solidFill>
                  <a:srgbClr val="008000"/>
                </a:solidFill>
              </a:rPr>
              <a:t>win</a:t>
            </a:r>
            <a:r>
              <a:rPr lang="en-US" sz="3600"/>
              <a:t> a bet}</a:t>
            </a:r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CC0000"/>
                </a:solidFill>
              </a:rPr>
              <a:t>q </a:t>
            </a:r>
            <a:r>
              <a:rPr lang="en-US" sz="3600"/>
              <a:t>::= 1-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= Pr{</a:t>
            </a:r>
            <a:r>
              <a:rPr lang="en-US" sz="3600">
                <a:solidFill>
                  <a:srgbClr val="CC0000"/>
                </a:solidFill>
              </a:rPr>
              <a:t>lose</a:t>
            </a:r>
            <a:r>
              <a:rPr lang="en-US" sz="3600"/>
              <a:t> a bet}</a:t>
            </a:r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Pr{reach </a:t>
            </a:r>
            <a:r>
              <a:rPr lang="en-US" sz="3600">
                <a:solidFill>
                  <a:srgbClr val="008000"/>
                </a:solidFill>
              </a:rPr>
              <a:t>T</a:t>
            </a:r>
            <a:r>
              <a:rPr lang="en-US" sz="3600"/>
              <a:t> before </a:t>
            </a:r>
            <a:r>
              <a:rPr lang="en-US" sz="3600">
                <a:solidFill>
                  <a:srgbClr val="CC0000"/>
                </a:solidFill>
              </a:rPr>
              <a:t>0</a:t>
            </a:r>
            <a:r>
              <a:rPr lang="en-US" sz="3600"/>
              <a:t>}?</a:t>
            </a: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AFF3B048-DFE0-4C46-9EA8-032933489598}" type="slidenum">
              <a:rPr lang="en-US" smtClean="0"/>
              <a:pPr/>
              <a:t>31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AFF3B048-DFE0-4C46-9EA8-032933489598}" type="slidenum">
              <a:rPr lang="en-US" smtClean="0"/>
              <a:pPr/>
              <a:t>32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CB8D558-C5D6-7E41-8E71-BB0C744D2D8B}" type="slidenum">
              <a:rPr lang="en-US" smtClean="0"/>
              <a:pPr/>
              <a:t>33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CB8D558-C5D6-7E41-8E71-BB0C744D2D8B}" type="slidenum">
              <a:rPr lang="en-US" smtClean="0"/>
              <a:pPr/>
              <a:t>34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41910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Solve using generating </a:t>
            </a:r>
            <a:r>
              <a:rPr lang="en-US" sz="4000" dirty="0" smtClean="0"/>
              <a:t>functions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 smtClean="0"/>
              <a:t>and get:</a:t>
            </a:r>
            <a:endParaRPr lang="en-US" sz="40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71DCE68-83CD-E84B-A3DE-B86BB2400F98}" type="slidenum">
              <a:rPr lang="en-US" smtClean="0"/>
              <a:pPr/>
              <a:t>35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p:oleObj spid="_x0000_s58370" name="Equation" r:id="rId4" imgW="1028700" imgH="469900" progId="Equation.DSMT4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p:oleObj spid="_x0000_s58371" name="Equation" r:id="rId5" imgW="812800" imgH="4699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AF848F9-8936-D246-AA1C-2FD33CAFBEED}" type="slidenum">
              <a:rPr lang="en-US" smtClean="0"/>
              <a:pPr/>
              <a:t>36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685800" y="5181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&lt; </a:t>
            </a:r>
            <a:r>
              <a:rPr lang="en-US" sz="4400" dirty="0" err="1" smtClean="0">
                <a:solidFill>
                  <a:srgbClr val="CC0000"/>
                </a:solidFill>
              </a:rPr>
              <a:t>q</a:t>
            </a:r>
            <a:r>
              <a:rPr lang="en-US" sz="4400" dirty="0" smtClean="0"/>
              <a:t>,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&gt;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p:oleObj spid="_x0000_s60418" name="Equation" r:id="rId4" imgW="812800" imgH="469900" progId="Equation.DSMT4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p:oleObj spid="_x0000_s60419" name="Equation" r:id="rId5" imgW="368300" imgH="469900" progId="Equation.DSMT4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p:oleObj spid="_x0000_s60420" name="Equation" r:id="rId6" imgW="571500" imgH="5969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/>
      <p:bldP spid="19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E64F7034-A11A-0644-94AE-9DEDC6AA55D3}" type="slidenum">
              <a:rPr lang="en-US" smtClean="0"/>
              <a:pPr/>
              <a:t>37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T-n</a:t>
            </a:r>
            <a:r>
              <a:rPr lang="en-US"/>
              <a:t> = intended profit</a:t>
            </a:r>
          </a:p>
        </p:txBody>
      </p:sp>
      <p:sp>
        <p:nvSpPr>
          <p:cNvPr id="64519" name="Rectangle 17"/>
          <p:cNvSpPr>
            <a:spLocks noChangeArrowheads="1"/>
          </p:cNvSpPr>
          <p:nvPr/>
        </p:nvSpPr>
        <p:spPr bwMode="auto">
          <a:xfrm>
            <a:off x="3429000" y="12192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/>
              <a:t>(</a:t>
            </a:r>
            <a:r>
              <a:rPr lang="en-US" altLang="ja-JP" sz="3200">
                <a:solidFill>
                  <a:srgbClr val="FF00FF"/>
                </a:solidFill>
              </a:rPr>
              <a:t>r</a:t>
            </a:r>
            <a:r>
              <a:rPr lang="en-US" altLang="ja-JP" sz="3200"/>
              <a:t> ::= </a:t>
            </a:r>
            <a:r>
              <a:rPr lang="en-US" altLang="ja-JP" sz="3200">
                <a:solidFill>
                  <a:srgbClr val="CC0000"/>
                </a:solidFill>
              </a:rPr>
              <a:t>q</a:t>
            </a:r>
            <a:r>
              <a:rPr lang="en-US" altLang="ja-JP" sz="3200"/>
              <a:t>/</a:t>
            </a:r>
            <a:r>
              <a:rPr lang="en-US" altLang="ja-JP" sz="3200">
                <a:solidFill>
                  <a:srgbClr val="008000"/>
                </a:solidFill>
              </a:rPr>
              <a:t>p </a:t>
            </a:r>
            <a:r>
              <a:rPr lang="en-US" altLang="ja-JP" sz="3200"/>
              <a:t>&gt; 1.)</a:t>
            </a:r>
            <a:endParaRPr lang="en-US" sz="3200"/>
          </a:p>
        </p:txBody>
      </p:sp>
      <p:sp>
        <p:nvSpPr>
          <p:cNvPr id="64520" name="Rectangle 24"/>
          <p:cNvSpPr>
            <a:spLocks noChangeArrowheads="1"/>
          </p:cNvSpPr>
          <p:nvPr/>
        </p:nvSpPr>
        <p:spPr bwMode="auto">
          <a:xfrm>
            <a:off x="2743200" y="19812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w</a:t>
            </a:r>
            <a:r>
              <a:rPr lang="en-US" sz="4400" baseline="-25000">
                <a:solidFill>
                  <a:schemeClr val="accent2"/>
                </a:solidFill>
              </a:rPr>
              <a:t>n</a:t>
            </a:r>
            <a:r>
              <a:rPr lang="en-US" sz="4400"/>
              <a:t> &lt; (1/</a:t>
            </a:r>
            <a:r>
              <a:rPr lang="en-US" sz="4400">
                <a:solidFill>
                  <a:srgbClr val="FF00FF"/>
                </a:solidFill>
              </a:rPr>
              <a:t>r</a:t>
            </a:r>
            <a:r>
              <a:rPr lang="en-US" sz="4400"/>
              <a:t>)</a:t>
            </a:r>
            <a:r>
              <a:rPr lang="en-US" sz="4400" baseline="30000">
                <a:solidFill>
                  <a:schemeClr val="accent2"/>
                </a:solidFill>
              </a:rPr>
              <a:t>T-n</a:t>
            </a:r>
            <a:r>
              <a:rPr lang="en-US" sz="4400"/>
              <a:t>           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2895600" y="3352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dirty="0" err="1">
                <a:solidFill>
                  <a:schemeClr val="accent2"/>
                </a:solidFill>
              </a:rPr>
              <a:t>w</a:t>
            </a:r>
            <a:r>
              <a:rPr lang="en-US" sz="4000" baseline="-25000" dirty="0" err="1">
                <a:solidFill>
                  <a:schemeClr val="accent2"/>
                </a:solidFill>
              </a:rPr>
              <a:t>n</a:t>
            </a:r>
            <a:r>
              <a:rPr lang="en-US" sz="4000" dirty="0"/>
              <a:t> &lt; (1/</a:t>
            </a:r>
            <a:r>
              <a:rPr lang="en-US" sz="4000" dirty="0">
                <a:solidFill>
                  <a:srgbClr val="FF00FF"/>
                </a:solidFill>
              </a:rPr>
              <a:t>r</a:t>
            </a:r>
            <a:r>
              <a:rPr lang="en-US" sz="4000" dirty="0"/>
              <a:t>)</a:t>
            </a:r>
            <a:r>
              <a:rPr lang="en-US" sz="4000" baseline="30000" dirty="0"/>
              <a:t>intended profit</a:t>
            </a:r>
            <a:r>
              <a:rPr lang="en-US" sz="4000" dirty="0"/>
              <a:t> 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85800" y="41148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Bound for Pr{intended profit} does not depend on</a:t>
            </a:r>
            <a:r>
              <a:rPr lang="en-US" sz="3600" b="1"/>
              <a:t> 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85800" y="5334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Since (1/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) &lt; 1,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is exponentially decreasing 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A69EEA4-35FB-7045-A76F-2B5F28C09DC4}" type="slidenum">
              <a:rPr lang="en-US" smtClean="0"/>
              <a:pPr/>
              <a:t>38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1371600" y="301625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chemeClr val="accent2"/>
                </a:solidFill>
              </a:rPr>
              <a:t>100</a:t>
            </a:r>
            <a:r>
              <a:rPr lang="en-US" sz="4000" dirty="0"/>
              <a:t>}</a:t>
            </a:r>
            <a:r>
              <a:rPr lang="en-US" sz="4000" dirty="0" smtClean="0"/>
              <a:t>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000" dirty="0" smtClean="0"/>
              <a:t> 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chemeClr val="accent2"/>
                </a:solidFill>
              </a:rPr>
              <a:t>100</a:t>
            </a:r>
            <a:endParaRPr lang="en-US" sz="40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181600" y="4022725"/>
            <a:ext cx="2709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3D48029B-5376-4F4C-AE87-D656A8848B70}" type="slidenum">
              <a:rPr lang="en-US" smtClean="0"/>
              <a:pPr/>
              <a:t>39</a:t>
            </a:fld>
            <a:endParaRPr lang="en-US" dirty="0"/>
          </a:p>
          <a:p>
            <a:endParaRPr lang="en-US" dirty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200</a:t>
            </a:r>
            <a:r>
              <a:rPr lang="en-US"/>
              <a:t> in US Roulette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1371600" y="3048000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rgbClr val="0000FF"/>
                </a:solidFill>
              </a:rPr>
              <a:t>200</a:t>
            </a:r>
            <a:r>
              <a:rPr lang="en-US" sz="4000" dirty="0"/>
              <a:t>}</a:t>
            </a:r>
            <a:r>
              <a:rPr lang="en-US" sz="4000" dirty="0" smtClean="0"/>
              <a:t>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 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rgbClr val="0000FF"/>
                </a:solidFill>
              </a:rPr>
              <a:t>200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68618" name="Rectangle 7"/>
          <p:cNvSpPr>
            <a:spLocks noChangeArrowheads="1"/>
          </p:cNvSpPr>
          <p:nvPr/>
        </p:nvSpPr>
        <p:spPr bwMode="auto">
          <a:xfrm>
            <a:off x="5181600" y="4022725"/>
            <a:ext cx="3779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1/70,000,000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77593A4-8B7D-AB44-BAA0-E529A5D995E7}" type="slidenum">
              <a:rPr lang="en-US" smtClean="0"/>
              <a:pPr/>
              <a:t>40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eaLnBrk="1" hangingPunct="1"/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n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n-1</a:t>
              </a:r>
              <a:endParaRPr lang="en-US" sz="3600">
                <a:solidFill>
                  <a:schemeClr val="accent2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T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T-1</a:t>
              </a:r>
              <a:endParaRPr lang="en-US" sz="3600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219200" y="1219200"/>
          <a:ext cx="2819400" cy="1629050"/>
        </p:xfrm>
        <a:graphic>
          <a:graphicData uri="http://schemas.openxmlformats.org/presentationml/2006/ole">
            <p:oleObj spid="_x0000_s68610" name="Equation" r:id="rId4" imgW="812800" imgH="469900" progId="Equation.DSMT4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p:oleObj spid="_x0000_s68611" name="Equation" r:id="rId5" imgW="177800" imgH="469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2" grpId="0" build="p"/>
      <p:bldP spid="70663" grpId="0"/>
      <p:bldP spid="983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8C43B83-FFFA-DF4E-A03B-97AA17DF8C4C}" type="slidenum">
              <a:rPr lang="en-US" smtClean="0"/>
              <a:pPr/>
              <a:t>41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54864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1 &amp; 2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 is </a:t>
            </a:r>
            <a:r>
              <a:rPr lang="en-US" sz="4000" dirty="0" err="1" smtClean="0">
                <a:solidFill>
                  <a:schemeClr val="accent2"/>
                </a:solidFill>
              </a:rPr>
              <a:t>p’</a:t>
            </a:r>
            <a:r>
              <a:rPr lang="en-US" sz="40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</a:t>
            </a:r>
            <a:r>
              <a:rPr lang="en-US" sz="4000" dirty="0"/>
              <a:t>after 1 step? </a:t>
            </a:r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364388" y="2996624"/>
            <a:ext cx="369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867400" y="29257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0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746465" y="15541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</a:rPr>
              <a:t>0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2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2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2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2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20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20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/>
      <p:bldP spid="41021" grpId="0" animBg="1" autoUpdateAnimBg="0"/>
      <p:bldP spid="41021" grpId="1" animBg="1" autoUpdateAnimBg="0"/>
      <p:bldP spid="41023" grpId="0" autoUpdateAnimBg="0"/>
      <p:bldP spid="41024" grpId="0" autoUpdateAnimBg="0"/>
      <p:bldP spid="41025" grpId="0" autoUpdateAnimBg="0"/>
      <p:bldP spid="41026" grpId="0" animBg="1" autoUpdateAnimBg="0"/>
      <p:bldP spid="41026" grpId="1" animBg="1" autoUpdateAnimBg="0"/>
      <p:bldP spid="41027" grpId="0" animBg="1" autoUpdateAnimBg="0"/>
      <p:bldP spid="41027" grpId="1" animBg="1" autoUpdateAnimBg="0"/>
      <p:bldP spid="41033" grpId="0" animBg="1" autoUpdateAnimBg="0"/>
      <p:bldP spid="41033" grpId="1" animBg="1" autoUpdateAnimBg="0"/>
      <p:bldP spid="41034" grpId="0" animBg="1" autoUpdateAnimBg="0"/>
      <p:bldP spid="41034" grpId="1" animBg="1" autoUpdateAnimBg="0"/>
      <p:bldP spid="41035" grpId="0" animBg="1" autoUpdateAnimBg="0"/>
      <p:bldP spid="41035" grpId="1" animBg="1" autoUpdateAnimBg="0"/>
      <p:bldP spid="41036" grpId="0" animBg="1" autoUpdateAnimBg="0"/>
      <p:bldP spid="41036" grpId="1" animBg="1" autoUpdateAnimBg="0"/>
      <p:bldP spid="41037" grpId="0" animBg="1" autoUpdateAnimBg="0"/>
      <p:bldP spid="41037" grpId="1" animBg="1" autoUpdateAnimBg="0"/>
      <p:bldP spid="41038" grpId="0" animBg="1" autoUpdateAnimBg="0"/>
      <p:bldP spid="41038" grpId="1" animBg="1" autoUpdateAnimBg="0"/>
      <p:bldP spid="143426" grpId="0" animBg="1"/>
      <p:bldP spid="41045" grpId="0"/>
      <p:bldP spid="41047" grpId="0"/>
      <p:bldP spid="41046" grpId="0"/>
      <p:bldP spid="1434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p:oleObj spid="_x0000_s27650" name="Equation" r:id="rId4" imgW="736600" imgH="533400" progId="Equation.DSMT4">
              <p:embed/>
            </p:oleObj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9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2533</Words>
  <Application>Microsoft Macintosh PowerPoint</Application>
  <PresentationFormat>On-screen Show (4:3)</PresentationFormat>
  <Paragraphs>554</Paragraphs>
  <Slides>41</Slides>
  <Notes>40</Notes>
  <HiddenSlides>6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Blank Presentation</vt:lpstr>
      <vt:lpstr>Equation</vt:lpstr>
      <vt:lpstr>MathType 6.0 Equation</vt:lpstr>
      <vt:lpstr>Random Walks</vt:lpstr>
      <vt:lpstr>Applications of Random Walk</vt:lpstr>
      <vt:lpstr>Google Page Rank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Google Page Rank</vt:lpstr>
      <vt:lpstr>Questions on Stationary Dist</vt:lpstr>
      <vt:lpstr>Further Questions</vt:lpstr>
      <vt:lpstr>(let’s go to Vegas)</vt:lpstr>
      <vt:lpstr>Slide 22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Dow Jones Trend</vt:lpstr>
      <vt:lpstr>Gambler’s Ruin</vt:lpstr>
      <vt:lpstr>General Approach</vt:lpstr>
      <vt:lpstr>General Approach</vt:lpstr>
      <vt:lpstr>Linear Recurrence</vt:lpstr>
      <vt:lpstr>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Team Problems</vt:lpstr>
    </vt:vector>
  </TitlesOfParts>
  <Company>Jeremy Fineman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260</cp:revision>
  <cp:lastPrinted>2008-05-04T21:04:19Z</cp:lastPrinted>
  <dcterms:created xsi:type="dcterms:W3CDTF">2010-05-13T19:41:24Z</dcterms:created>
  <dcterms:modified xsi:type="dcterms:W3CDTF">2010-05-14T05:37:34Z</dcterms:modified>
</cp:coreProperties>
</file>