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embeddings/Microsoft_Equation8.bin" ContentType="application/vnd.openxmlformats-officedocument.oleObject"/>
  <Override PartName="/ppt/slides/slide23.xml" ContentType="application/vnd.openxmlformats-officedocument.presentationml.slide+xml"/>
  <Default Extension="fntdata" ContentType="application/x-fontdata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embeddings/Microsoft_Equation12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Microsoft_Equation11.bin" ContentType="application/vnd.openxmlformats-officedocument.oleObject"/>
  <Override PartName="/ppt/embeddings/Microsoft_Equation4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Microsoft_Equation5.bin" ContentType="application/vnd.openxmlformats-officedocument.oleObject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Default Extension="png" ContentType="image/png"/>
  <Override PartName="/ppt/embeddings/Microsoft_Equation1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docProps/core.xml" ContentType="application/vnd.openxmlformats-package.core-properties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24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embeddings/Microsoft_Equation2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embeddings/Microsoft_Equation10.bin" ContentType="application/vnd.openxmlformats-officedocument.oleObject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Microsoft_Equation7.bin" ContentType="application/vnd.openxmlformats-officedocument.oleObject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embeddings/Microsoft_Equation13.bin" ContentType="application/vnd.openxmlformats-officedocument.oleObject"/>
  <Override PartName="/ppt/theme/theme1.xml" ContentType="application/vnd.openxmlformats-officedocument.theme+xml"/>
  <Override PartName="/ppt/embeddings/oleObject7.bin" ContentType="application/vnd.openxmlformats-officedocument.oleObject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embeddings/oleObject14.bin" ContentType="application/vnd.openxmlformats-officedocument.oleObject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embeddings/Microsoft_Equation9.bin" ContentType="application/vnd.openxmlformats-officedocument.oleObject"/>
  <Override PartName="/ppt/slides/slide15.xml" ContentType="application/vnd.openxmlformats-officedocument.presentationml.slide+xml"/>
  <Override PartName="/ppt/embeddings/Microsoft_Equation6.bin" ContentType="application/vnd.openxmlformats-officedocument.oleObject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306" r:id="rId2"/>
    <p:sldId id="258" r:id="rId3"/>
    <p:sldId id="317" r:id="rId4"/>
    <p:sldId id="315" r:id="rId5"/>
    <p:sldId id="316" r:id="rId6"/>
    <p:sldId id="341" r:id="rId7"/>
    <p:sldId id="312" r:id="rId8"/>
    <p:sldId id="322" r:id="rId9"/>
    <p:sldId id="313" r:id="rId10"/>
    <p:sldId id="318" r:id="rId11"/>
    <p:sldId id="259" r:id="rId12"/>
    <p:sldId id="260" r:id="rId13"/>
    <p:sldId id="309" r:id="rId14"/>
    <p:sldId id="321" r:id="rId15"/>
    <p:sldId id="261" r:id="rId16"/>
    <p:sldId id="264" r:id="rId17"/>
    <p:sldId id="286" r:id="rId18"/>
    <p:sldId id="288" r:id="rId19"/>
    <p:sldId id="319" r:id="rId20"/>
    <p:sldId id="320" r:id="rId21"/>
    <p:sldId id="308" r:id="rId22"/>
    <p:sldId id="298" r:id="rId23"/>
    <p:sldId id="289" r:id="rId24"/>
    <p:sldId id="342" r:id="rId25"/>
    <p:sldId id="302" r:id="rId26"/>
    <p:sldId id="266" r:id="rId27"/>
    <p:sldId id="339" r:id="rId28"/>
  </p:sldIdLst>
  <p:sldSz cx="9144000" cy="6858000" type="screen4x3"/>
  <p:notesSz cx="7315200" cy="9601200"/>
  <p:embeddedFontLst>
    <p:embeddedFont>
      <p:font typeface="Comic Sans MS"/>
      <p:regular r:id="rId31"/>
      <p:bold r:id="rId32"/>
    </p:embeddedFont>
    <p:embeddedFont>
      <p:font typeface="eurm10"/>
      <p:regular r:id="rId33"/>
    </p:embeddedFont>
    <p:embeddedFont>
      <p:font typeface="eufm10"/>
      <p:regular r:id="rId34"/>
    </p:embeddedFont>
    <p:embeddedFont>
      <p:font typeface="Euclid Symbol" charset="2"/>
      <p:regular r:id="rId35"/>
      <p:bold r:id="rId36"/>
      <p:italic r:id="rId37"/>
      <p:boldItalic r:id="rId38"/>
    </p:embeddedFont>
    <p:embeddedFont>
      <p:font typeface="Euclid"/>
      <p:regular r:id="rId39"/>
      <p:bold r:id="rId40"/>
      <p:italic r:id="rId41"/>
      <p:boldItalic r:id="rId42"/>
    </p:embeddedFont>
    <p:embeddedFont>
      <p:font typeface="Mathematica1"/>
      <p:regular r:id="rId43"/>
      <p:bold r:id="rId44"/>
    </p:embeddedFont>
    <p:embeddedFont>
      <p:font typeface="Euclid Extra" charset="2"/>
      <p:regular r:id="rId45"/>
      <p:bold r:id="rId46"/>
    </p:embeddedFont>
    <p:embeddedFont>
      <p:font typeface="Euclid Math Two" charset="2"/>
      <p:regular r:id="rId47"/>
      <p:bold r:id="rId48"/>
    </p:embeddedFont>
  </p:embeddedFontLst>
  <p:custDataLst>
    <p:tags r:id="rId5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CB21DD"/>
    <a:srgbClr val="0D05A7"/>
    <a:srgbClr val="077F15"/>
    <a:srgbClr val="FF5050"/>
    <a:srgbClr val="F78E03"/>
    <a:srgbClr val="09AF1D"/>
    <a:srgbClr val="CC0000"/>
    <a:srgbClr val="1371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snapVertSplitter="1" vertBarState="minimized">
    <p:restoredLeft sz="16169" autoAdjust="0"/>
    <p:restoredTop sz="94549" autoAdjust="0"/>
  </p:normalViewPr>
  <p:slideViewPr>
    <p:cSldViewPr snapToGrid="0">
      <p:cViewPr varScale="1">
        <p:scale>
          <a:sx n="114" d="100"/>
          <a:sy n="114" d="100"/>
        </p:scale>
        <p:origin x="-1480" y="-96"/>
      </p:cViewPr>
      <p:guideLst>
        <p:guide orient="horz" pos="211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72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font9.fntdata"/><Relationship Id="rId7" Type="http://schemas.openxmlformats.org/officeDocument/2006/relationships/slide" Target="slides/slide6.xml"/><Relationship Id="rId43" Type="http://schemas.openxmlformats.org/officeDocument/2006/relationships/font" Target="fonts/font13.fntdata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tags" Target="tags/tag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15.fntdata"/><Relationship Id="rId42" Type="http://schemas.openxmlformats.org/officeDocument/2006/relationships/font" Target="fonts/font12.fntdata"/><Relationship Id="rId6" Type="http://schemas.openxmlformats.org/officeDocument/2006/relationships/slide" Target="slides/slide5.xml"/><Relationship Id="rId49" Type="http://schemas.openxmlformats.org/officeDocument/2006/relationships/printerSettings" Target="printerSettings/printerSettings1.bin"/><Relationship Id="rId44" Type="http://schemas.openxmlformats.org/officeDocument/2006/relationships/font" Target="fonts/font14.fntdata"/><Relationship Id="rId19" Type="http://schemas.openxmlformats.org/officeDocument/2006/relationships/slide" Target="slides/slide18.xml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16.fntdata"/><Relationship Id="rId35" Type="http://schemas.openxmlformats.org/officeDocument/2006/relationships/font" Target="fonts/font5.fntdata"/><Relationship Id="rId51" Type="http://schemas.openxmlformats.org/officeDocument/2006/relationships/presProps" Target="presProps.xml"/><Relationship Id="rId31" Type="http://schemas.openxmlformats.org/officeDocument/2006/relationships/font" Target="fonts/font1.fntdata"/><Relationship Id="rId34" Type="http://schemas.openxmlformats.org/officeDocument/2006/relationships/font" Target="fonts/font4.fntdata"/><Relationship Id="rId40" Type="http://schemas.openxmlformats.org/officeDocument/2006/relationships/font" Target="fonts/font10.fntdata"/><Relationship Id="rId3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17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52" Type="http://schemas.openxmlformats.org/officeDocument/2006/relationships/viewProps" Target="viewProps.xml"/><Relationship Id="rId54" Type="http://schemas.openxmlformats.org/officeDocument/2006/relationships/tableStyles" Target="tableStyle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theme" Target="theme/theme1.xml"/><Relationship Id="rId26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3" Type="http://schemas.openxmlformats.org/officeDocument/2006/relationships/font" Target="fonts/font3.fntdata"/><Relationship Id="rId41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1565-A9B3-401A-B566-E8DD2D9EF78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43B33-EB85-4A38-BCF8-55D52547317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90A4-FF02-40A0-8C37-8FAE10CE0E2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5D7C2-5116-46CE-88FC-EB1E5B445F0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0A67-3775-49DA-8188-C01B54C69B7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65BD5797-7AC6-4A9D-A980-CBB96D20691A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08477A59-5344-4360-8FA3-B52C23AAE290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39100" y="6553200"/>
            <a:ext cx="110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74102" y="6553200"/>
            <a:ext cx="1269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lec</a:t>
            </a:r>
            <a:r>
              <a:rPr lang="en-US" sz="1200" dirty="0" smtClean="0"/>
              <a:t> 1W.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</a:t>
            </a:r>
            <a:r>
              <a:rPr lang="en-US" sz="1000" baseline="0" dirty="0" smtClean="0">
                <a:latin typeface="Comic Sans MS" pitchFamily="66" charset="0"/>
              </a:rPr>
              <a:t> 3</a:t>
            </a:r>
            <a:r>
              <a:rPr lang="en-US" sz="1000" dirty="0" smtClean="0">
                <a:latin typeface="Comic Sans MS" pitchFamily="66" charset="0"/>
              </a:rPr>
              <a:t>,  2010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2010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3.bin"/><Relationship Id="rId4" Type="http://schemas.openxmlformats.org/officeDocument/2006/relationships/oleObject" Target="../embeddings/Microsoft_Equation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5" Type="http://schemas.openxmlformats.org/officeDocument/2006/relationships/oleObject" Target="../embeddings/Microsoft_Equation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2.xml"/><Relationship Id="rId5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4.xml"/><Relationship Id="rId5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5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10.bin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Relationship Id="rId5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5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5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6.bin"/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Relationship Id="rId5" Type="http://schemas.openxmlformats.org/officeDocument/2006/relationships/oleObject" Target="../embeddings/Microsoft_Equation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Microsoft_Equation9.bin"/><Relationship Id="rId4" Type="http://schemas.openxmlformats.org/officeDocument/2006/relationships/oleObject" Target="../embeddings/Microsoft_Equation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Relationship Id="rId5" Type="http://schemas.openxmlformats.org/officeDocument/2006/relationships/oleObject" Target="../embeddings/Microsoft_Equation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10.bin"/><Relationship Id="rId5" Type="http://schemas.openxmlformats.org/officeDocument/2006/relationships/oleObject" Target="../embeddings/Microsoft_Equation11.bin"/><Relationship Id="rId7" Type="http://schemas.openxmlformats.org/officeDocument/2006/relationships/hyperlink" Target="http://courses.csail.mit.edu/6.042" TargetMode="External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Relationship Id="rId6" Type="http://schemas.openxmlformats.org/officeDocument/2006/relationships/oleObject" Target="../embeddings/Microsoft_Equation1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13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1627188"/>
            <a:ext cx="8839200" cy="3521075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http://courses.csail.mit.edu/6.042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2400" dirty="0" smtClean="0">
              <a:solidFill>
                <a:srgbClr val="0D05A7"/>
              </a:solidFill>
            </a:endParaRP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6" name="Rectangle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6" name="Equation" r:id="rId4" imgW="0" imgH="0" progId="Equation.3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027" name="Equation" r:id="rId5" imgW="914400" imgH="215640" progId="Equation.3">
              <p:embed/>
            </p:oleObj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028" name="Equation" r:id="rId6" imgW="914400" imgH="21564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F945E144-46F5-4BFE-BFF5-52D2B17983BE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20825"/>
            <a:ext cx="7024688" cy="370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smtClean="0">
                <a:solidFill>
                  <a:srgbClr val="0D05A7"/>
                </a:solidFill>
              </a:rPr>
              <a:t>Quickie question:</a:t>
            </a:r>
          </a:p>
          <a:p>
            <a:pPr eaLnBrk="1" hangingPunct="1">
              <a:buFontTx/>
              <a:buNone/>
            </a:pPr>
            <a:r>
              <a:rPr lang="en-US" sz="6600" smtClean="0"/>
              <a:t>Where was your neighbor born?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85125" y="6553200"/>
            <a:ext cx="11588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CE4F879-8951-4E2E-A4AF-301D9F13C57E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p:oleObj spid="_x0000_s150530" name="Equation" r:id="rId4" imgW="838200" imgH="2413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FB437FB-7EA6-4D8E-804F-52D528A3F410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6150" name="Text Box 129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6151" name="Text Box 130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6152" name="Text Box 132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6153" name="AutoShape 131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6154" name="Group 182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6164" name="Line 134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35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149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6" name="AutoShape 150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AutoShape 152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latin typeface="Comic Sans MS" pitchFamily="66" charset="0"/>
              </a:rPr>
              <a:t>a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latin typeface="Comic Sans MS" pitchFamily="66" charset="0"/>
              </a:rPr>
              <a:t>b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p:oleObj spid="_x0000_s6146" name="Equation" r:id="rId4" imgW="304560" imgH="139680" progId="Equation.DSMT4">
              <p:embed/>
            </p:oleObj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p:oleObj spid="_x0000_s6147" name="Equation" r:id="rId5" imgW="304560" imgH="139680" progId="Equation.DSMT4">
              <p:embed/>
            </p:oleObj>
          </a:graphicData>
        </a:graphic>
      </p:graphicFrame>
      <p:grpSp>
        <p:nvGrpSpPr>
          <p:cNvPr id="6159" name="Group 188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6160" name="Rectangle 159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61" name="Group 183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6162" name="Line 18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8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397B697-5C1D-45EC-849F-1E2C7D9F00A5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43538" y="18335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-3596887">
            <a:off x="3671888" y="1492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-9022836">
            <a:off x="1993900" y="19113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52850" y="36163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49725" y="46450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902325" y="30861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801938" y="29702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38513" y="41243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95800" y="42116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56100" y="15541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81450" y="27590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-3562255">
            <a:off x="3471069" y="26773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  <a:r>
              <a:rPr lang="en-US" sz="24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5CB97D2-D080-404C-B886-E9A46F89541B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p:oleObj spid="_x0000_s7170" name="Equation" r:id="rId4" imgW="304560" imgH="139680" progId="Equation.DSMT4">
              <p:embed/>
            </p:oleObj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p:oleObj spid="_x0000_s7171" name="Equation" r:id="rId5" imgW="304560" imgH="139680" progId="Equation.DSMT4">
              <p:embed/>
            </p:oleObj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0D7F182-AFDA-4334-AFA0-35192557D391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p:oleObj spid="_x0000_s8194" name="Equation" r:id="rId4" imgW="114120" imgH="177480" progId="Equation.DSMT4">
              <p:embed/>
            </p:oleObj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004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5" name="Object 140"/>
          <p:cNvGraphicFramePr>
            <a:graphicFrameLocks noChangeAspect="1"/>
          </p:cNvGraphicFramePr>
          <p:nvPr>
            <p:ph idx="1"/>
          </p:nvPr>
        </p:nvGraphicFramePr>
        <p:xfrm>
          <a:off x="3849688" y="3989388"/>
          <a:ext cx="2859087" cy="1501775"/>
        </p:xfrm>
        <a:graphic>
          <a:graphicData uri="http://schemas.openxmlformats.org/presentationml/2006/ole">
            <p:oleObj spid="_x0000_s8195" name="Equation" r:id="rId5" imgW="812520" imgH="431640" progId="Equation.DSMT4">
              <p:embed/>
            </p:oleObj>
          </a:graphicData>
        </a:graphic>
      </p:graphicFrame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0ABE7CE-A50A-4B65-8A8D-397E169FFA68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7620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3382AB9-401B-4352-B549-D0659292ECCD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30723" name="AutoShape 1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0724" name="Line 29"/>
          <p:cNvSpPr>
            <a:spLocks noChangeShapeType="1"/>
          </p:cNvSpPr>
          <p:nvPr/>
        </p:nvSpPr>
        <p:spPr bwMode="auto">
          <a:xfrm>
            <a:off x="5040313" y="533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Line 30"/>
          <p:cNvSpPr>
            <a:spLocks noChangeShapeType="1"/>
          </p:cNvSpPr>
          <p:nvPr/>
        </p:nvSpPr>
        <p:spPr bwMode="auto">
          <a:xfrm flipH="1">
            <a:off x="5878513" y="5486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29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30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sp>
        <p:nvSpPr>
          <p:cNvPr id="30731" name="Line 107"/>
          <p:cNvSpPr>
            <a:spLocks noChangeShapeType="1"/>
          </p:cNvSpPr>
          <p:nvPr/>
        </p:nvSpPr>
        <p:spPr bwMode="auto">
          <a:xfrm>
            <a:off x="5638800" y="2667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108"/>
          <p:cNvSpPr>
            <a:spLocks noChangeShapeType="1"/>
          </p:cNvSpPr>
          <p:nvPr/>
        </p:nvSpPr>
        <p:spPr bwMode="auto">
          <a:xfrm>
            <a:off x="56388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09"/>
          <p:cNvSpPr>
            <a:spLocks noChangeShapeType="1"/>
          </p:cNvSpPr>
          <p:nvPr/>
        </p:nvSpPr>
        <p:spPr bwMode="auto">
          <a:xfrm>
            <a:off x="56388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111"/>
          <p:cNvSpPr>
            <a:spLocks noChangeShapeType="1"/>
          </p:cNvSpPr>
          <p:nvPr/>
        </p:nvSpPr>
        <p:spPr bwMode="auto">
          <a:xfrm flipH="1">
            <a:off x="5867400" y="26670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Line 112"/>
          <p:cNvSpPr>
            <a:spLocks noChangeShapeType="1"/>
          </p:cNvSpPr>
          <p:nvPr/>
        </p:nvSpPr>
        <p:spPr bwMode="auto">
          <a:xfrm>
            <a:off x="5943600" y="4724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Line 113"/>
          <p:cNvSpPr>
            <a:spLocks noChangeShapeType="1"/>
          </p:cNvSpPr>
          <p:nvPr/>
        </p:nvSpPr>
        <p:spPr bwMode="auto">
          <a:xfrm flipV="1">
            <a:off x="79248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Line 114"/>
          <p:cNvSpPr>
            <a:spLocks noChangeShapeType="1"/>
          </p:cNvSpPr>
          <p:nvPr/>
        </p:nvSpPr>
        <p:spPr bwMode="auto">
          <a:xfrm flipH="1">
            <a:off x="7696200" y="266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Line 116"/>
          <p:cNvSpPr>
            <a:spLocks noChangeShapeType="1"/>
          </p:cNvSpPr>
          <p:nvPr/>
        </p:nvSpPr>
        <p:spPr bwMode="auto">
          <a:xfrm flipH="1">
            <a:off x="5943600" y="26670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Text Box 121"/>
          <p:cNvSpPr txBox="1">
            <a:spLocks noChangeArrowheads="1"/>
          </p:cNvSpPr>
          <p:nvPr/>
        </p:nvSpPr>
        <p:spPr bwMode="auto">
          <a:xfrm>
            <a:off x="4876800" y="31242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0" name="AutoShape 122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AutoShape 123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124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3" name="Text Box 125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44" name="Line 126"/>
          <p:cNvSpPr>
            <a:spLocks noChangeShapeType="1"/>
          </p:cNvSpPr>
          <p:nvPr/>
        </p:nvSpPr>
        <p:spPr bwMode="auto">
          <a:xfrm flipV="1">
            <a:off x="32004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Line 127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Line 128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Line 129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Line 130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Text Box 131"/>
          <p:cNvSpPr txBox="1">
            <a:spLocks noChangeArrowheads="1"/>
          </p:cNvSpPr>
          <p:nvPr/>
        </p:nvSpPr>
        <p:spPr bwMode="auto">
          <a:xfrm>
            <a:off x="32766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0" name="Text Box 132"/>
          <p:cNvSpPr txBox="1">
            <a:spLocks noChangeArrowheads="1"/>
          </p:cNvSpPr>
          <p:nvPr/>
        </p:nvSpPr>
        <p:spPr bwMode="auto">
          <a:xfrm>
            <a:off x="3048000" y="2743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1" name="Text Box 133"/>
          <p:cNvSpPr txBox="1">
            <a:spLocks noChangeArrowheads="1"/>
          </p:cNvSpPr>
          <p:nvPr/>
        </p:nvSpPr>
        <p:spPr bwMode="auto">
          <a:xfrm>
            <a:off x="1371600" y="4267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2" name="Text Box 134"/>
          <p:cNvSpPr txBox="1">
            <a:spLocks noChangeArrowheads="1"/>
          </p:cNvSpPr>
          <p:nvPr/>
        </p:nvSpPr>
        <p:spPr bwMode="auto">
          <a:xfrm>
            <a:off x="1143000" y="4495800"/>
            <a:ext cx="2349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3" name="AutoShape 135"/>
          <p:cNvSpPr>
            <a:spLocks noChangeArrowheads="1"/>
          </p:cNvSpPr>
          <p:nvPr/>
        </p:nvSpPr>
        <p:spPr bwMode="auto">
          <a:xfrm flipH="1">
            <a:off x="3124200" y="25146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AutoShape 136"/>
          <p:cNvSpPr>
            <a:spLocks noChangeArrowheads="1"/>
          </p:cNvSpPr>
          <p:nvPr/>
        </p:nvSpPr>
        <p:spPr bwMode="auto">
          <a:xfrm flipV="1">
            <a:off x="1371600" y="4572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137"/>
          <p:cNvSpPr>
            <a:spLocks noChangeShapeType="1"/>
          </p:cNvSpPr>
          <p:nvPr/>
        </p:nvSpPr>
        <p:spPr bwMode="auto">
          <a:xfrm flipH="1">
            <a:off x="7620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6" name="Line 142"/>
          <p:cNvSpPr>
            <a:spLocks noChangeShapeType="1"/>
          </p:cNvSpPr>
          <p:nvPr/>
        </p:nvSpPr>
        <p:spPr bwMode="auto">
          <a:xfrm>
            <a:off x="7010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7" name="Line 143"/>
          <p:cNvSpPr>
            <a:spLocks noChangeShapeType="1"/>
          </p:cNvSpPr>
          <p:nvPr/>
        </p:nvSpPr>
        <p:spPr bwMode="auto">
          <a:xfrm flipH="1">
            <a:off x="56388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8" name="Line 144"/>
          <p:cNvSpPr>
            <a:spLocks noChangeShapeType="1"/>
          </p:cNvSpPr>
          <p:nvPr/>
        </p:nvSpPr>
        <p:spPr bwMode="auto">
          <a:xfrm>
            <a:off x="7924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9" name="Line 145"/>
          <p:cNvSpPr>
            <a:spLocks noChangeShapeType="1"/>
          </p:cNvSpPr>
          <p:nvPr/>
        </p:nvSpPr>
        <p:spPr bwMode="auto">
          <a:xfrm>
            <a:off x="5638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60" name="Text Box 146"/>
          <p:cNvSpPr txBox="1">
            <a:spLocks noChangeArrowheads="1"/>
          </p:cNvSpPr>
          <p:nvPr/>
        </p:nvSpPr>
        <p:spPr bwMode="auto">
          <a:xfrm>
            <a:off x="6400800" y="48768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30F5DA7-E64F-4D07-8D9B-A445C7617EFD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2CF27A8-2E27-47D3-89F5-30D5C89B3807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68313" y="4532313"/>
          <a:ext cx="3549650" cy="1255712"/>
        </p:xfrm>
        <a:graphic>
          <a:graphicData uri="http://schemas.openxmlformats.org/presentationml/2006/ole">
            <p:oleObj spid="_x0000_s9218" name="Equation" r:id="rId4" imgW="1257120" imgH="444240" progId="Equation.DSMT4">
              <p:embed/>
            </p:oleObj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5168900" y="4600575"/>
          <a:ext cx="3535363" cy="1235075"/>
        </p:xfrm>
        <a:graphic>
          <a:graphicData uri="http://schemas.openxmlformats.org/presentationml/2006/ole">
            <p:oleObj spid="_x0000_s9219" name="Equation" r:id="rId5" imgW="1269720" imgH="444240" progId="Equation.DSMT4">
              <p:embed/>
            </p:oleObj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p:oleObj spid="_x0000_s9220" name="Equation" r:id="rId6" imgW="774360" imgH="2030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4B0267F-552B-40F8-B536-DB917AF50A68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(</a:t>
            </a:r>
            <a:r>
              <a:rPr lang="en-US" sz="4000" i="1" dirty="0">
                <a:latin typeface="Comic Sans MS" pitchFamily="66" charset="0"/>
              </a:rPr>
              <a:t>graphs,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E92C81C8-F27D-4AE4-B619-67321854E34B}" type="slidenum">
              <a:rPr lang="en-US" sz="1200" smtClean="0"/>
              <a:pPr/>
              <a:t>20</a:t>
            </a:fld>
            <a:endParaRPr lang="en-US" sz="12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p:oleObj spid="_x0000_s10243" name="Equation" r:id="rId4" imgW="774360" imgH="203040" progId="Equation.DSMT4">
                <p:embed/>
              </p:oleObj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p:oleObj spid="_x0000_s10242" name="Equation" r:id="rId5" imgW="736560" imgH="20304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F847A86-0EF0-4A1A-87B4-C860551EA508}" type="slidenum">
              <a:rPr lang="en-US" sz="1200" smtClean="0"/>
              <a:pPr/>
              <a:t>21</a:t>
            </a:fld>
            <a:endParaRPr lang="en-US" sz="12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=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11266" name="Equation" r:id="rId4" imgW="114120" imgH="177480" progId="Equation.DSMT4">
              <p:embed/>
            </p:oleObj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p:oleObj spid="_x0000_s11267" name="Equation" r:id="rId5" imgW="114120" imgH="1774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45263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D06E24C3-47EC-4B6B-B7C6-E5F18597FBA4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&lt;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23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p:oleObj spid="_x0000_s12290" name="Equation" r:id="rId4" imgW="2590560" imgH="368280" progId="Equation.DSMT4">
              <p:embed/>
            </p:oleObj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</a:t>
            </a:r>
            <a:r>
              <a:rPr lang="en-US" sz="3600" dirty="0" smtClean="0">
                <a:latin typeface="Comic Sans MS" pitchFamily="66" charset="0"/>
              </a:rPr>
              <a:t>substitute for </a:t>
            </a:r>
            <a:r>
              <a:rPr lang="en-US" sz="3600" dirty="0" smtClean="0">
                <a:latin typeface="Comic Sans MS" pitchFamily="66" charset="0"/>
              </a:rPr>
              <a:t>   	understanding</a:t>
            </a:r>
            <a:r>
              <a:rPr lang="en-US" sz="3600" dirty="0" smtClean="0">
                <a:latin typeface="Comic Sans MS" pitchFamily="66" charset="0"/>
              </a:rPr>
              <a:t>.    </a:t>
            </a:r>
            <a:endParaRPr lang="en-US" sz="3600" dirty="0" smtClean="0">
              <a:latin typeface="Comic Sans MS" pitchFamily="66" charset="0"/>
            </a:endParaRP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</a:t>
            </a:r>
            <a:r>
              <a:rPr lang="en-US" sz="3600" dirty="0" smtClean="0">
                <a:latin typeface="Comic Sans MS" pitchFamily="66" charset="0"/>
              </a:rPr>
              <a:t>know the </a:t>
            </a:r>
            <a:r>
              <a:rPr lang="en-US" sz="3600" dirty="0" smtClean="0">
                <a:latin typeface="Comic Sans MS" pitchFamily="66" charset="0"/>
              </a:rPr>
              <a:t>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4204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24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p:oleObj spid="_x0000_s184322" name="Equation" r:id="rId4" imgW="2590560" imgH="368280" progId="Equation.DSMT4">
              <p:embed/>
            </p:oleObj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Calculation is a risky substitute for    </a:t>
            </a:r>
          </a:p>
          <a:p>
            <a:pPr marL="457200" indent="-457200" algn="l">
              <a:defRPr/>
            </a:pPr>
            <a:r>
              <a:rPr lang="en-US" sz="3600" dirty="0">
                <a:latin typeface="Comic Sans MS" pitchFamily="66" charset="0"/>
              </a:rPr>
              <a:t>	 understanding.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49CEC67-A6D5-4032-8245-198398361EE0}" type="slidenum">
              <a:rPr lang="en-US" sz="1200" smtClean="0"/>
              <a:pPr/>
              <a:t>25</a:t>
            </a:fld>
            <a:endParaRPr lang="en-US" sz="120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= 1          (add     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/>
        </p:nvGraphicFramePr>
        <p:xfrm>
          <a:off x="5961063" y="2068513"/>
          <a:ext cx="401637" cy="1035050"/>
        </p:xfrm>
        <a:graphic>
          <a:graphicData uri="http://schemas.openxmlformats.org/presentationml/2006/ole">
            <p:oleObj spid="_x0000_s13314" name="Equation" r:id="rId4" imgW="152280" imgH="3934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7F4D99F-8DB9-47AB-B21C-80A9F5EE51B9}" type="slidenum">
              <a:rPr lang="en-US" sz="1200" smtClean="0"/>
              <a:pPr/>
              <a:t>26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50238" y="6567488"/>
            <a:ext cx="893762" cy="276225"/>
          </a:xfrm>
          <a:noFill/>
        </p:spPr>
        <p:txBody>
          <a:bodyPr/>
          <a:lstStyle/>
          <a:p>
            <a:r>
              <a:rPr lang="en-US" sz="1200" smtClean="0"/>
              <a:t>lec 1W.</a:t>
            </a:r>
            <a:fld id="{EB421C7E-0655-4947-B06C-8554469D79B2}" type="slidenum">
              <a:rPr lang="en-US" sz="1200" smtClean="0"/>
              <a:pPr/>
              <a:t>27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708900" cy="3821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>
              <a:buFontTx/>
              <a:buNone/>
            </a:pPr>
            <a:r>
              <a:rPr lang="en-US" sz="9600" dirty="0" smtClean="0"/>
              <a:t>1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–</a:t>
            </a:r>
            <a:r>
              <a:rPr lang="en-US" sz="9600" dirty="0" smtClean="0"/>
              <a:t>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CBD4ADD5-DF96-4ED8-A1CB-551C52AF6B69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53FE1C2-9E91-4C24-BD74-47BCF0F2913B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5238" y="304800"/>
            <a:ext cx="7607300" cy="9953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Online Tutor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Registration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0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50" name="Equation" r:id="rId4" imgW="0" imgH="0" progId="Equation.3">
              <p:embed/>
            </p:oleObj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051" name="Equation" r:id="rId5" imgW="914400" imgH="215640" progId="Equation.3">
              <p:embed/>
            </p:oleObj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052" name="Equation" r:id="rId6" imgW="914400" imgH="215640" progId="Equation.3">
              <p:embed/>
            </p:oleObj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285153" y="1372180"/>
            <a:ext cx="8556091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TP.1: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Registration </a:t>
            </a:r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asap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not later than</a:t>
            </a:r>
          </a:p>
          <a:p>
            <a:r>
              <a:rPr lang="en-US" sz="5400" dirty="0" smtClean="0">
                <a:solidFill>
                  <a:srgbClr val="A0106D"/>
                </a:solidFill>
                <a:latin typeface="Comic Sans MS" pitchFamily="66" charset="0"/>
              </a:rPr>
              <a:t>  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Saturday, 9AM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 table assignment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D204BE9-2F10-477E-9517-5A472BD6B7C3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4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3074" name="Equation" r:id="rId4" imgW="0" imgH="0" progId="Equation.3">
              <p:embed/>
            </p:oleObj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3075" name="Equation" r:id="rId5" imgW="914400" imgH="215640" progId="Equation.3">
              <p:embed/>
            </p:oleObj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3076" name="Equation" r:id="rId6" imgW="914400" imgH="215640" progId="Equation.3">
              <p:embed/>
            </p:oleObj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77788" y="1449608"/>
            <a:ext cx="8966200" cy="387798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page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Notes Chapters 1 &amp; 2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3, 4.1—4.7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next week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Reading Comments</a:t>
            </a:r>
            <a:endParaRPr lang="en-US" sz="4800" dirty="0" smtClean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800" dirty="0" smtClean="0">
                <a:latin typeface="Comic Sans MS" pitchFamily="66" charset="0"/>
              </a:rPr>
              <a:t>    -- using online system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77F15"/>
                </a:solidFill>
                <a:latin typeface="Comic Sans MS" pitchFamily="66" charset="0"/>
              </a:rPr>
              <a:t>NB</a:t>
            </a:r>
            <a:endParaRPr lang="en-US" sz="4800" dirty="0">
              <a:solidFill>
                <a:srgbClr val="077F15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75023C36-FE4D-4530-8B57-5C3563E819D6}" type="slidenum">
              <a:rPr lang="en-US" sz="1200" smtClean="0"/>
              <a:pPr/>
              <a:t>6</a:t>
            </a:fld>
            <a:endParaRPr lang="en-US" sz="1200" smtClean="0"/>
          </a:p>
        </p:txBody>
      </p:sp>
      <p:graphicFrame>
        <p:nvGraphicFramePr>
          <p:cNvPr id="5122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40290" name="Equation" r:id="rId4" imgW="0" imgH="0" progId="Equation.3">
              <p:embed/>
            </p:oleObj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40291" name="Equation" r:id="rId5" imgW="914400" imgH="215640" progId="Equation.3">
              <p:embed/>
            </p:oleObj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140292" name="Equation" r:id="rId6" imgW="914400" imgH="215640" progId="Equation.3">
              <p:embed/>
            </p:oleObj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Course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477838" y="1579561"/>
            <a:ext cx="81883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http://courses.csail.mit.edu/6.042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announcements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class schedule</a:t>
            </a:r>
            <a:endParaRPr lang="en-US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notes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 slides,…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grading info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930B7C9-902D-4F92-8BB5-73317A21B3E6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3"/>
            <a:ext cx="7302500" cy="1157287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Lecture &amp; Team Problems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30188" y="1582743"/>
            <a:ext cx="8658225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Three 1.5 hour class </a:t>
            </a:r>
            <a:r>
              <a:rPr lang="en-US" sz="4800" dirty="0" smtClean="0">
                <a:latin typeface="Comic Sans MS" pitchFamily="66" charset="0"/>
              </a:rPr>
              <a:t>sessions:  </a:t>
            </a:r>
            <a:endParaRPr lang="en-US" sz="48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1/2 hour overview lecture, </a:t>
            </a:r>
          </a:p>
          <a:p>
            <a:pPr algn="l">
              <a:buFont typeface="Arial" pitchFamily="34" charset="0"/>
              <a:buChar char="•"/>
            </a:pPr>
            <a:r>
              <a:rPr lang="en-US" sz="4800" dirty="0" smtClean="0">
                <a:latin typeface="Comic Sans MS" pitchFamily="66" charset="0"/>
              </a:rPr>
              <a:t>then team </a:t>
            </a:r>
            <a:r>
              <a:rPr lang="en-US" sz="4800" dirty="0">
                <a:latin typeface="Comic Sans MS" pitchFamily="66" charset="0"/>
              </a:rPr>
              <a:t>problem-solving.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709" y="3913724"/>
            <a:ext cx="818144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rgbClr val="077F15"/>
                </a:solidFill>
                <a:latin typeface="Comic Sans MS" pitchFamily="66" charset="0"/>
              </a:rPr>
              <a:t>Team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77F15"/>
                </a:solidFill>
                <a:latin typeface="Comic Sans MS" pitchFamily="66" charset="0"/>
              </a:rPr>
              <a:t>participation </a:t>
            </a:r>
            <a:r>
              <a:rPr lang="en-US" sz="4800" dirty="0" smtClean="0">
                <a:solidFill>
                  <a:srgbClr val="077F15"/>
                </a:solidFill>
                <a:latin typeface="Comic Sans MS" pitchFamily="66" charset="0"/>
              </a:rPr>
              <a:t>counts</a:t>
            </a:r>
          </a:p>
          <a:p>
            <a:pPr>
              <a:defRPr/>
            </a:pPr>
            <a:r>
              <a:rPr lang="en-US" sz="4800" dirty="0" smtClean="0">
                <a:solidFill>
                  <a:srgbClr val="077F15"/>
                </a:solidFill>
                <a:latin typeface="Comic Sans MS" pitchFamily="66" charset="0"/>
              </a:rPr>
              <a:t>        20% of final grade</a:t>
            </a:r>
          </a:p>
          <a:p>
            <a:pPr algn="l"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Teams assigned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by Monday</a:t>
            </a:r>
            <a:endParaRPr lang="en-US" sz="4800" dirty="0">
              <a:solidFill>
                <a:srgbClr val="077F15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DBB49E32-A4E8-4A1E-88F8-A20E03994A5C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3"/>
            <a:ext cx="6107113" cy="115411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Course Organization</a:t>
            </a:r>
          </a:p>
        </p:txBody>
      </p:sp>
      <p:graphicFrame>
        <p:nvGraphicFramePr>
          <p:cNvPr id="4098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4098" name="Equation" r:id="rId4" imgW="0" imgH="0" progId="Equation.3">
              <p:embed/>
            </p:oleObj>
          </a:graphicData>
        </a:graphic>
      </p:graphicFrame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785831" y="1350918"/>
            <a:ext cx="7586663" cy="48320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Mondays 10AM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reading comments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tutor problems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Wednesdays start of class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30 min. quiz </a:t>
            </a:r>
            <a:r>
              <a:rPr lang="en-US" sz="4400" dirty="0" smtClean="0">
                <a:solidFill>
                  <a:srgbClr val="CB21DD"/>
                </a:solidFill>
                <a:latin typeface="Comic Sans MS" pitchFamily="66" charset="0"/>
              </a:rPr>
              <a:t>biweekly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 Friday start of class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D05A7"/>
                </a:solidFill>
                <a:latin typeface="Comic Sans MS" pitchFamily="66" charset="0"/>
              </a:rPr>
              <a:t>pset</a:t>
            </a:r>
            <a:endParaRPr lang="en-US" sz="4400" dirty="0">
              <a:solidFill>
                <a:srgbClr val="0D05A7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0640BF1-4053-4C17-8310-27B8253C9775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625600"/>
            <a:ext cx="8915400" cy="346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Say “hello” to your neighbors  </a:t>
            </a:r>
            <a:r>
              <a:rPr lang="en-US" sz="8800" b="1" dirty="0" smtClean="0">
                <a:latin typeface="Euclid" pitchFamily="18" charset="0"/>
              </a:rPr>
              <a:t>–</a:t>
            </a:r>
            <a:r>
              <a:rPr lang="en-US" sz="6600" dirty="0" smtClean="0"/>
              <a:t>you’ll be working with them</a:t>
            </a:r>
            <a:endParaRPr lang="en-US" sz="5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6106</TotalTime>
  <Words>860</Words>
  <Application>Microsoft Macintosh PowerPoint</Application>
  <PresentationFormat>On-screen Show (4:3)</PresentationFormat>
  <Paragraphs>223</Paragraphs>
  <Slides>27</Slides>
  <Notes>27</Notes>
  <HiddenSlides>7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Comic Sans MS</vt:lpstr>
      <vt:lpstr>eurm10</vt:lpstr>
      <vt:lpstr>eufm10</vt:lpstr>
      <vt:lpstr>Euclid Symbol</vt:lpstr>
      <vt:lpstr>Euclid</vt:lpstr>
      <vt:lpstr>Mathematica1</vt:lpstr>
      <vt:lpstr>Euclid Extra</vt:lpstr>
      <vt:lpstr>Euclid Math Two</vt:lpstr>
      <vt:lpstr>6.042 Lecture Template</vt:lpstr>
      <vt:lpstr>Equation</vt:lpstr>
      <vt:lpstr>Mathematics for Computer Science 6.042J/18.062J</vt:lpstr>
      <vt:lpstr>Quick Summary</vt:lpstr>
      <vt:lpstr>Vocabulary</vt:lpstr>
      <vt:lpstr>Online Tutor Registration</vt:lpstr>
      <vt:lpstr>Reading Assignment</vt:lpstr>
      <vt:lpstr>Course Web site</vt:lpstr>
      <vt:lpstr>Lecture &amp; Team Problems</vt:lpstr>
      <vt:lpstr>Course Organization</vt:lpstr>
      <vt:lpstr>Active Lectures</vt:lpstr>
      <vt:lpstr>Active Lectures</vt:lpstr>
      <vt:lpstr>Getting started:  Pythagorean theorem 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Another false proof</vt:lpstr>
      <vt:lpstr>1 = -1 ?</vt:lpstr>
      <vt:lpstr>1 = -1 ?</vt:lpstr>
      <vt:lpstr>Consequences of  1= -1</vt:lpstr>
      <vt:lpstr>Consequences of  1= -1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Meyer</cp:lastModifiedBy>
  <cp:revision>390</cp:revision>
  <cp:lastPrinted>2010-02-04T16:18:15Z</cp:lastPrinted>
  <dcterms:created xsi:type="dcterms:W3CDTF">2010-02-04T16:06:05Z</dcterms:created>
  <dcterms:modified xsi:type="dcterms:W3CDTF">2010-02-04T16:18:58Z</dcterms:modified>
</cp:coreProperties>
</file>