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embeddings/oleObject16.bin" ContentType="application/vnd.openxmlformats-officedocument.oleObject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fntdata" ContentType="application/x-fontdata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docProps/custom.xml" ContentType="application/vnd.openxmlformats-officedocument.custom-properties+xml"/>
  <Override PartName="/ppt/embeddings/oleObject5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embeddings/oleObject15.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14.bin" ContentType="application/vnd.openxmlformats-officedocument.oleObject"/>
  <Override PartName="/ppt/embeddings/oleObject9.bin" ContentType="application/vnd.openxmlformats-officedocument.oleObject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6" r:id="rId2"/>
    <p:sldId id="278" r:id="rId3"/>
    <p:sldId id="288" r:id="rId4"/>
    <p:sldId id="289" r:id="rId5"/>
    <p:sldId id="281" r:id="rId6"/>
    <p:sldId id="282" r:id="rId7"/>
    <p:sldId id="290" r:id="rId8"/>
    <p:sldId id="284" r:id="rId9"/>
    <p:sldId id="285" r:id="rId10"/>
    <p:sldId id="286" r:id="rId11"/>
    <p:sldId id="287" r:id="rId12"/>
    <p:sldId id="322" r:id="rId13"/>
    <p:sldId id="323" r:id="rId14"/>
    <p:sldId id="325" r:id="rId15"/>
    <p:sldId id="337" r:id="rId16"/>
    <p:sldId id="338" r:id="rId17"/>
    <p:sldId id="336" r:id="rId18"/>
  </p:sldIdLst>
  <p:sldSz cx="9144000" cy="6858000" type="screen4x3"/>
  <p:notesSz cx="7315200" cy="9601200"/>
  <p:embeddedFontLst>
    <p:embeddedFont>
      <p:font typeface="Comic Sans MS"/>
      <p:regular r:id="rId21"/>
      <p:bold r:id="rId22"/>
    </p:embeddedFont>
    <p:embeddedFont>
      <p:font typeface="Calibri"/>
      <p:regular r:id="rId23"/>
      <p:bold r:id="rId24"/>
      <p:italic r:id="rId25"/>
      <p:boldItalic r:id="rId26"/>
    </p:embeddedFont>
    <p:embeddedFont>
      <p:font typeface="CMEX10"/>
      <p:regular r:id="rId27"/>
    </p:embeddedFont>
    <p:embeddedFont>
      <p:font typeface="EURM10"/>
      <p:regular r:id="rId28"/>
    </p:embeddedFont>
    <p:embeddedFont>
      <p:font typeface="Euclid Symbol" charset="2"/>
      <p:regular r:id="rId29"/>
      <p:bold r:id="rId30"/>
      <p:italic r:id="rId31"/>
      <p:boldItalic r:id="rId32"/>
    </p:embeddedFont>
    <p:embeddedFont>
      <p:font typeface="Euclid Extra" charset="2"/>
      <p:regular r:id="rId33"/>
      <p:bold r:id="rId34"/>
    </p:embeddedFont>
    <p:embeddedFont>
      <p:font typeface="Arial Unicode MS"/>
      <p:regular r:id="rId35"/>
    </p:embeddedFont>
    <p:embeddedFont>
      <p:font typeface="Euclid Math Two" charset="2"/>
      <p:regular r:id="rId36"/>
      <p:bold r:id="rId37"/>
    </p:embeddedFont>
    <p:embeddedFont>
      <p:font typeface="cmsy10"/>
      <p:regular r:id="rId38"/>
    </p:embeddedFont>
    <p:embeddedFont>
      <p:font typeface="Euclid"/>
      <p:regular r:id="rId39"/>
      <p:bold r:id="rId40"/>
      <p:italic r:id="rId41"/>
      <p:boldItalic r:id="rId42"/>
    </p:embeddedFont>
    <p:embeddedFont>
      <p:font typeface="Mathematica7Mono"/>
      <p:regular r:id="rId43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02" autoAdjust="0"/>
    <p:restoredTop sz="94700" autoAdjust="0"/>
  </p:normalViewPr>
  <p:slideViewPr>
    <p:cSldViewPr snapToGrid="0" showGuides="1">
      <p:cViewPr varScale="1">
        <p:scale>
          <a:sx n="114" d="100"/>
          <a:sy n="114" d="100"/>
        </p:scale>
        <p:origin x="-1480" y="-96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19.fntdata"/><Relationship Id="rId7" Type="http://schemas.openxmlformats.org/officeDocument/2006/relationships/slide" Target="slides/slide6.xml"/><Relationship Id="rId43" Type="http://schemas.openxmlformats.org/officeDocument/2006/relationships/font" Target="fonts/font23.fntdata"/><Relationship Id="rId25" Type="http://schemas.openxmlformats.org/officeDocument/2006/relationships/font" Target="fonts/font5.fntdata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font" Target="fonts/font7.fntdata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font" Target="fonts/font8.fntdata"/><Relationship Id="rId45" Type="http://schemas.openxmlformats.org/officeDocument/2006/relationships/tags" Target="tags/tag1.xml"/><Relationship Id="rId42" Type="http://schemas.openxmlformats.org/officeDocument/2006/relationships/font" Target="fonts/font22.fntdata"/><Relationship Id="rId6" Type="http://schemas.openxmlformats.org/officeDocument/2006/relationships/slide" Target="slides/slide5.xml"/><Relationship Id="rId49" Type="http://schemas.openxmlformats.org/officeDocument/2006/relationships/tableStyles" Target="tableStyles.xml"/><Relationship Id="rId44" Type="http://schemas.openxmlformats.org/officeDocument/2006/relationships/printerSettings" Target="printerSettings/printerSettings1.bin"/><Relationship Id="rId19" Type="http://schemas.openxmlformats.org/officeDocument/2006/relationships/notesMaster" Target="notesMasters/notesMaster1.xml"/><Relationship Id="rId38" Type="http://schemas.openxmlformats.org/officeDocument/2006/relationships/font" Target="fonts/font18.fntdata"/><Relationship Id="rId20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46" Type="http://schemas.openxmlformats.org/officeDocument/2006/relationships/presProps" Target="presProps.xml"/><Relationship Id="rId35" Type="http://schemas.openxmlformats.org/officeDocument/2006/relationships/font" Target="fonts/font15.fntdata"/><Relationship Id="rId31" Type="http://schemas.openxmlformats.org/officeDocument/2006/relationships/font" Target="fonts/font11.fntdata"/><Relationship Id="rId34" Type="http://schemas.openxmlformats.org/officeDocument/2006/relationships/font" Target="fonts/font14.fntdata"/><Relationship Id="rId40" Type="http://schemas.openxmlformats.org/officeDocument/2006/relationships/font" Target="fonts/font20.fntdata"/><Relationship Id="rId36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24" Type="http://schemas.openxmlformats.org/officeDocument/2006/relationships/font" Target="fonts/font4.fntdata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font" Target="fonts/font3.fntdata"/><Relationship Id="rId26" Type="http://schemas.openxmlformats.org/officeDocument/2006/relationships/font" Target="fonts/font6.fntdata"/><Relationship Id="rId30" Type="http://schemas.openxmlformats.org/officeDocument/2006/relationships/font" Target="fonts/font10.fntdata"/><Relationship Id="rId11" Type="http://schemas.openxmlformats.org/officeDocument/2006/relationships/slide" Target="slides/slide10.xml"/><Relationship Id="rId29" Type="http://schemas.openxmlformats.org/officeDocument/2006/relationships/font" Target="fonts/font9.fntdata"/><Relationship Id="rId16" Type="http://schemas.openxmlformats.org/officeDocument/2006/relationships/slide" Target="slides/slide15.xml"/><Relationship Id="rId33" Type="http://schemas.openxmlformats.org/officeDocument/2006/relationships/font" Target="fonts/font13.fntdata"/><Relationship Id="rId41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font" Target="fonts/font2.fntdata"/><Relationship Id="rId21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ict"/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Relationship Id="rId5" Type="http://schemas.openxmlformats.org/officeDocument/2006/relationships/image" Target="../media/image11.pict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ict"/><Relationship Id="rId1" Type="http://schemas.openxmlformats.org/officeDocument/2006/relationships/image" Target="../media/image14.pict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pict"/><Relationship Id="rId1" Type="http://schemas.openxmlformats.org/officeDocument/2006/relationships/image" Target="../media/image15.pict"/><Relationship Id="rId2" Type="http://schemas.openxmlformats.org/officeDocument/2006/relationships/image" Target="../media/image16.pict"/><Relationship Id="rId3" Type="http://schemas.openxmlformats.org/officeDocument/2006/relationships/image" Target="../media/image17.pict"/><Relationship Id="rId5" Type="http://schemas.openxmlformats.org/officeDocument/2006/relationships/image" Target="../media/image1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035978" y="6550789"/>
            <a:ext cx="3629059" cy="28893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Meyer               February. 8,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3.0/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6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3.bin"/><Relationship Id="rId6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5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4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4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4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EURM10"/>
              </a:rPr>
              <a:t>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1331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.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</a:t>
            </a:r>
            <a:r>
              <a:rPr lang="en-US" sz="3800" dirty="0" smtClean="0"/>
              <a:t>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028822"/>
                </a:solidFill>
              </a:rPr>
              <a:t>m</a:t>
            </a:r>
            <a:endParaRPr lang="en-US" sz="3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p:oleObj spid="_x0000_s36866" name="Equation" r:id="rId4" imgW="838200" imgH="2159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6867" name="Equation" r:id="rId5" imgW="114300" imgH="165100" progId="Equation.DSMT4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p:oleObj spid="_x0000_s36868" name="Equation" r:id="rId6" imgW="1663700" imgH="3429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p:oleObj spid="_x0000_s36869" name="Equation" r:id="rId7" imgW="419100" imgH="190500" progId="Equation.DSMT4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p:oleObj spid="_x0000_s36870" name="Equation" r:id="rId8" imgW="368300" imgH="1905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3838" y="1668959"/>
            <a:ext cx="461376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available stamps: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16513" y="1165223"/>
            <a:ext cx="3265487" cy="2111377"/>
            <a:chOff x="3031" y="672"/>
            <a:chExt cx="2057" cy="1330"/>
          </a:xfrm>
        </p:grpSpPr>
        <p:pic>
          <p:nvPicPr>
            <p:cNvPr id="22537" name="Picture 5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31" y="672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6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43" y="727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3248" y="1634"/>
              <a:ext cx="43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5</a:t>
              </a:r>
              <a:r>
                <a:rPr lang="en-US" sz="3200" dirty="0">
                  <a:latin typeface="Comic Sans MS" pitchFamily="66" charset="0"/>
                  <a:cs typeface="Times New Roman" pitchFamily="18" charset="0"/>
                </a:rPr>
                <a:t>¢</a:t>
              </a:r>
            </a:p>
          </p:txBody>
        </p:sp>
        <p:sp>
          <p:nvSpPr>
            <p:cNvPr id="22540" name="Rectangle 9"/>
            <p:cNvSpPr>
              <a:spLocks noChangeArrowheads="1"/>
            </p:cNvSpPr>
            <p:nvPr/>
          </p:nvSpPr>
          <p:spPr bwMode="auto">
            <a:xfrm>
              <a:off x="4352" y="1634"/>
              <a:ext cx="43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3</a:t>
              </a:r>
              <a:r>
                <a:rPr lang="en-US" sz="3200" dirty="0">
                  <a:latin typeface="Comic Sans MS" pitchFamily="66" charset="0"/>
                  <a:cs typeface="Times New Roman" pitchFamily="18" charset="0"/>
                </a:rPr>
                <a:t>¢</a:t>
              </a: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counterexample: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if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m </a:t>
            </a:r>
            <a:r>
              <a:rPr lang="en-US" sz="4800" dirty="0" smtClean="0">
                <a:latin typeface="Times"/>
                <a:sym typeface="Euclid Symbol"/>
              </a:rPr>
              <a:t>&gt;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8, can get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1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8: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1981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09600" y="34290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9: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47244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10: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838575" y="48006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505200" y="3505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477000" y="3657600"/>
            <a:ext cx="1997075" cy="1143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Times New (W1)" pitchFamily="18" charset="0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61683" y="1524000"/>
            <a:ext cx="847143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   Now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&gt;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-3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so can get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-3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98811"/>
            <a:chOff x="0" y="2033"/>
            <a:chExt cx="2881" cy="201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2015"/>
              <a:chOff x="0" y="2033"/>
              <a:chExt cx="2881" cy="201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08"/>
                <a:ext cx="2713" cy="640"/>
                <a:chOff x="168" y="3408"/>
                <a:chExt cx="2713" cy="640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2" y="3408"/>
                  <a:ext cx="1262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6000" dirty="0" smtClean="0">
                      <a:solidFill>
                        <a:srgbClr val="028822"/>
                      </a:solidFill>
                      <a:latin typeface="Comic Sans MS" pitchFamily="66" charset="0"/>
                    </a:rPr>
                    <a:t>m</a:t>
                  </a:r>
                  <a:r>
                    <a:rPr lang="en-US" sz="6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-3</a:t>
                  </a:r>
                  <a:r>
                    <a:rPr lang="en-US" sz="54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5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11.</a:t>
            </a:r>
          </a:p>
        </p:txBody>
      </p:sp>
      <p:sp>
        <p:nvSpPr>
          <p:cNvPr id="33" name="Oval 32"/>
          <p:cNvSpPr/>
          <p:nvPr/>
        </p:nvSpPr>
        <p:spPr>
          <a:xfrm>
            <a:off x="7086600" y="3733800"/>
            <a:ext cx="1295400" cy="1066800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 bwMode="auto">
          <a:xfrm>
            <a:off x="6019800" y="4953000"/>
            <a:ext cx="315983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5293663" y="2209800"/>
            <a:ext cx="118333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But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p:oleObj spid="_x0000_s47107" name="Equation" r:id="rId3" imgW="2273300" imgH="4699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029C27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30598" y="4270961"/>
          <a:ext cx="8147469" cy="1645314"/>
        </p:xfrm>
        <a:graphic>
          <a:graphicData uri="http://schemas.openxmlformats.org/presentationml/2006/ole">
            <p:oleObj spid="_x0000_s47108" name="Equation" r:id="rId4" imgW="2324100" imgH="4699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029C27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05913" y="976935"/>
          <a:ext cx="7358063" cy="1485900"/>
        </p:xfrm>
        <a:graphic>
          <a:graphicData uri="http://schemas.openxmlformats.org/presentationml/2006/ole">
            <p:oleObj spid="_x0000_s48130" name="Equation" r:id="rId3" imgW="2324100" imgH="4699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7801" y="2745748"/>
          <a:ext cx="8335868" cy="793133"/>
        </p:xfrm>
        <a:graphic>
          <a:graphicData uri="http://schemas.openxmlformats.org/presentationml/2006/ole">
            <p:oleObj spid="_x0000_s48131" name="Equation" r:id="rId4" imgW="2540000" imgH="241300" progId="Equation.DSMT4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8613" y="3446793"/>
          <a:ext cx="4167187" cy="1543050"/>
        </p:xfrm>
        <a:graphic>
          <a:graphicData uri="http://schemas.openxmlformats.org/presentationml/2006/ole">
            <p:oleObj spid="_x0000_s48132" name="Equation" r:id="rId5" imgW="1270000" imgH="4699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p:oleObj spid="_x0000_s48134" name="Equation" r:id="rId6" imgW="711200" imgH="4699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contradicting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p:oleObj spid="_x0000_s48133" name="Equation" r:id="rId7" imgW="660400" imgH="469900" progId="Equation.DSMT4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dirty="0" smtClean="0">
                <a:sym typeface="Euclid Symbol"/>
              </a:rPr>
              <a:t>1</a:t>
            </a:r>
            <a:r>
              <a:rPr lang="en-US" sz="9600" dirty="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3</a:t>
            </a:r>
            <a:endParaRPr lang="en-US" sz="9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p:oleObj spid="_x0000_s1028" name="Equation" r:id="rId4" imgW="558720" imgH="419040" progId="Equation.DSMT4">
                <p:embed/>
              </p:oleObj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p:oleObj spid="_x0000_s1026" name="Equation" r:id="rId5" imgW="241200" imgH="215640" progId="Equation.DSMT4">
              <p:embed/>
            </p:oleObj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p:oleObj spid="_x0000_s2050" name="Equation" r:id="rId4" imgW="596880" imgH="419040" progId="Equation.DSMT4">
              <p:embed/>
            </p:oleObj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p:oleObj spid="_x0000_s2052" name="Equation" r:id="rId5" imgW="863280" imgH="55872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1143000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p:oleObj spid="_x0000_s4099" name="Equation" r:id="rId4" imgW="596880" imgH="419040" progId="Equation.DSMT4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578</Words>
  <Application>Microsoft Macintosh PowerPoint</Application>
  <PresentationFormat>On-screen Show (4:3)</PresentationFormat>
  <Paragraphs>121</Paragraphs>
  <Slides>17</Slides>
  <Notes>15</Notes>
  <HiddenSlides>6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Comic Sans MS</vt:lpstr>
      <vt:lpstr>Calibri</vt:lpstr>
      <vt:lpstr>CMEX10</vt:lpstr>
      <vt:lpstr>EURM10</vt:lpstr>
      <vt:lpstr>Euclid Symbol</vt:lpstr>
      <vt:lpstr>Euclid Extra</vt:lpstr>
      <vt:lpstr>Arial Unicode MS</vt:lpstr>
      <vt:lpstr>Euclid Math Two</vt:lpstr>
      <vt:lpstr>cmsy10</vt:lpstr>
      <vt:lpstr>Euclid</vt:lpstr>
      <vt:lpstr>Mathematica7Mono</vt:lpstr>
      <vt:lpstr>Office Theme</vt:lpstr>
      <vt:lpstr>Equation</vt:lpstr>
      <vt:lpstr>MathType 6.0 Equation</vt:lpstr>
      <vt:lpstr>Slide 1</vt:lpstr>
      <vt:lpstr>Well Ordering principle</vt:lpstr>
      <vt:lpstr>Well Ordering principle</vt:lpstr>
      <vt:lpstr>Well Ordering principle</vt:lpstr>
      <vt:lpstr> proof used Well Ordering</vt:lpstr>
      <vt:lpstr>Proof using Well Ordering</vt:lpstr>
      <vt:lpstr>Proof using Well Ordering</vt:lpstr>
      <vt:lpstr>Prime Products</vt:lpstr>
      <vt:lpstr>Prime Products</vt:lpstr>
      <vt:lpstr>Prime Products</vt:lpstr>
      <vt:lpstr>Well Ordering Principle Proofs</vt:lpstr>
      <vt:lpstr>Well Ordered Postage</vt:lpstr>
      <vt:lpstr>Well Ordered Postage</vt:lpstr>
      <vt:lpstr>Well Ordered Postage</vt:lpstr>
      <vt:lpstr>Geometric sums</vt:lpstr>
      <vt:lpstr>Geometric sums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Meyer</cp:lastModifiedBy>
  <cp:revision>351</cp:revision>
  <dcterms:created xsi:type="dcterms:W3CDTF">2010-01-30T22:04:44Z</dcterms:created>
  <dcterms:modified xsi:type="dcterms:W3CDTF">2010-01-30T22:21:29Z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