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23.xml" ContentType="application/vnd.openxmlformats-officedocument.presentationml.slideLayout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3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3.xml" ContentType="application/vnd.openxmlformats-officedocument.presentationml.slide+xml"/>
  <Default Extension="fntdata" ContentType="application/x-fontdata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embeddings/oleObject2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Default Extension="emf" ContentType="image/x-emf"/>
  <Override PartName="/ppt/slides/slide3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embeddings/oleObject13.bin" ContentType="application/vnd.openxmlformats-officedocument.oleObject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theme/theme4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embeddings/oleObject18.bin" ContentType="application/vnd.openxmlformats-officedocument.oleObject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5.xml" ContentType="application/vnd.openxmlformats-officedocument.presentationml.slideLayout+xml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Layouts/slideLayout18.xml" ContentType="application/vnd.openxmlformats-officedocument.presentationml.slideLayout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0.xml" ContentType="application/vnd.openxmlformats-officedocument.presentationml.slideLayout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notesSlides/notesSlide33.xml" ContentType="application/vnd.openxmlformats-officedocument.presentationml.notesSlide+xml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  <p:sldMasterId id="2147483651" r:id="rId2"/>
  </p:sldMasterIdLst>
  <p:notesMasterIdLst>
    <p:notesMasterId r:id="rId45"/>
  </p:notesMasterIdLst>
  <p:handoutMasterIdLst>
    <p:handoutMasterId r:id="rId46"/>
  </p:handoutMasterIdLst>
  <p:sldIdLst>
    <p:sldId id="392" r:id="rId3"/>
    <p:sldId id="425" r:id="rId4"/>
    <p:sldId id="393" r:id="rId5"/>
    <p:sldId id="395" r:id="rId6"/>
    <p:sldId id="405" r:id="rId7"/>
    <p:sldId id="406" r:id="rId8"/>
    <p:sldId id="407" r:id="rId9"/>
    <p:sldId id="404" r:id="rId10"/>
    <p:sldId id="408" r:id="rId11"/>
    <p:sldId id="409" r:id="rId12"/>
    <p:sldId id="410" r:id="rId13"/>
    <p:sldId id="428" r:id="rId14"/>
    <p:sldId id="440" r:id="rId15"/>
    <p:sldId id="442" r:id="rId16"/>
    <p:sldId id="415" r:id="rId17"/>
    <p:sldId id="426" r:id="rId18"/>
    <p:sldId id="436" r:id="rId19"/>
    <p:sldId id="437" r:id="rId20"/>
    <p:sldId id="438" r:id="rId21"/>
    <p:sldId id="434" r:id="rId22"/>
    <p:sldId id="443" r:id="rId23"/>
    <p:sldId id="446" r:id="rId24"/>
    <p:sldId id="460" r:id="rId25"/>
    <p:sldId id="445" r:id="rId26"/>
    <p:sldId id="444" r:id="rId27"/>
    <p:sldId id="412" r:id="rId28"/>
    <p:sldId id="458" r:id="rId29"/>
    <p:sldId id="459" r:id="rId30"/>
    <p:sldId id="447" r:id="rId31"/>
    <p:sldId id="448" r:id="rId32"/>
    <p:sldId id="449" r:id="rId33"/>
    <p:sldId id="450" r:id="rId34"/>
    <p:sldId id="451" r:id="rId35"/>
    <p:sldId id="452" r:id="rId36"/>
    <p:sldId id="453" r:id="rId37"/>
    <p:sldId id="454" r:id="rId38"/>
    <p:sldId id="455" r:id="rId39"/>
    <p:sldId id="430" r:id="rId40"/>
    <p:sldId id="431" r:id="rId41"/>
    <p:sldId id="432" r:id="rId42"/>
    <p:sldId id="433" r:id="rId43"/>
    <p:sldId id="427" r:id="rId44"/>
  </p:sldIdLst>
  <p:sldSz cx="9144000" cy="6858000" type="screen4x3"/>
  <p:notesSz cx="7315200" cy="9601200"/>
  <p:embeddedFontLst>
    <p:embeddedFont>
      <p:font typeface="Comic Sans MS"/>
      <p:regular r:id="rId47"/>
      <p:bold r:id="rId48"/>
    </p:embeddedFont>
    <p:embeddedFont>
      <p:font typeface="Euclid Symbol" charset="2"/>
      <p:regular r:id="rId49"/>
      <p:bold r:id="rId50"/>
      <p:italic r:id="rId51"/>
      <p:boldItalic r:id="rId52"/>
    </p:embeddedFont>
    <p:embeddedFont>
      <p:font typeface="cmsy10"/>
      <p:regular r:id="rId53"/>
    </p:embeddedFont>
    <p:embeddedFont>
      <p:font typeface="Euclid Extra" charset="2"/>
      <p:regular r:id="rId54"/>
      <p:bold r:id="rId55"/>
    </p:embeddedFont>
  </p:embeddedFontLst>
  <p:custDataLst>
    <p:tags r:id="rId5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 horzBarState="maximized">
    <p:restoredLeft sz="15703" autoAdjust="0"/>
    <p:restoredTop sz="94618" autoAdjust="0"/>
  </p:normalViewPr>
  <p:slideViewPr>
    <p:cSldViewPr snapToGrid="0" showGuides="1">
      <p:cViewPr varScale="1">
        <p:scale>
          <a:sx n="137" d="100"/>
          <a:sy n="137" d="100"/>
        </p:scale>
        <p:origin x="-816" y="-104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0" Type="http://schemas.openxmlformats.org/officeDocument/2006/relationships/theme" Target="theme/theme1.xml"/><Relationship Id="rId39" Type="http://schemas.openxmlformats.org/officeDocument/2006/relationships/slide" Target="slides/slide37.xml"/><Relationship Id="rId7" Type="http://schemas.openxmlformats.org/officeDocument/2006/relationships/slide" Target="slides/slide5.xml"/><Relationship Id="rId43" Type="http://schemas.openxmlformats.org/officeDocument/2006/relationships/slide" Target="slides/slide41.xml"/><Relationship Id="rId25" Type="http://schemas.openxmlformats.org/officeDocument/2006/relationships/slide" Target="slides/slide23.xml"/><Relationship Id="rId10" Type="http://schemas.openxmlformats.org/officeDocument/2006/relationships/slide" Target="slides/slide8.xml"/><Relationship Id="rId50" Type="http://schemas.openxmlformats.org/officeDocument/2006/relationships/font" Target="fonts/font4.fntdata"/><Relationship Id="rId17" Type="http://schemas.openxmlformats.org/officeDocument/2006/relationships/slide" Target="slides/slide15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27" Type="http://schemas.openxmlformats.org/officeDocument/2006/relationships/slide" Target="slides/slide25.xml"/><Relationship Id="rId14" Type="http://schemas.openxmlformats.org/officeDocument/2006/relationships/slide" Target="slides/slide12.xml"/><Relationship Id="rId4" Type="http://schemas.openxmlformats.org/officeDocument/2006/relationships/slide" Target="slides/slide2.xml"/><Relationship Id="rId28" Type="http://schemas.openxmlformats.org/officeDocument/2006/relationships/slide" Target="slides/slide26.xml"/><Relationship Id="rId45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42" Type="http://schemas.openxmlformats.org/officeDocument/2006/relationships/slide" Target="slides/slide40.xml"/><Relationship Id="rId6" Type="http://schemas.openxmlformats.org/officeDocument/2006/relationships/slide" Target="slides/slide4.xml"/><Relationship Id="rId49" Type="http://schemas.openxmlformats.org/officeDocument/2006/relationships/font" Target="fonts/font3.fntdata"/><Relationship Id="rId44" Type="http://schemas.openxmlformats.org/officeDocument/2006/relationships/slide" Target="slides/slide42.xml"/><Relationship Id="rId19" Type="http://schemas.openxmlformats.org/officeDocument/2006/relationships/slide" Target="slides/slide17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46" Type="http://schemas.openxmlformats.org/officeDocument/2006/relationships/handoutMaster" Target="handoutMasters/handoutMaster1.xml"/><Relationship Id="rId57" Type="http://schemas.openxmlformats.org/officeDocument/2006/relationships/tags" Target="tags/tag1.xml"/><Relationship Id="rId59" Type="http://schemas.openxmlformats.org/officeDocument/2006/relationships/viewProps" Target="viewProps.xml"/><Relationship Id="rId35" Type="http://schemas.openxmlformats.org/officeDocument/2006/relationships/slide" Target="slides/slide33.xml"/><Relationship Id="rId51" Type="http://schemas.openxmlformats.org/officeDocument/2006/relationships/font" Target="fonts/font5.fntdata"/><Relationship Id="rId55" Type="http://schemas.openxmlformats.org/officeDocument/2006/relationships/font" Target="fonts/font9.fntdata"/><Relationship Id="rId31" Type="http://schemas.openxmlformats.org/officeDocument/2006/relationships/slide" Target="slides/slide29.xml"/><Relationship Id="rId34" Type="http://schemas.openxmlformats.org/officeDocument/2006/relationships/slide" Target="slides/slide32.xml"/><Relationship Id="rId40" Type="http://schemas.openxmlformats.org/officeDocument/2006/relationships/slide" Target="slides/slide38.xml"/><Relationship Id="rId36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2.xml"/><Relationship Id="rId47" Type="http://schemas.openxmlformats.org/officeDocument/2006/relationships/font" Target="fonts/font1.fntdata"/><Relationship Id="rId56" Type="http://schemas.openxmlformats.org/officeDocument/2006/relationships/printerSettings" Target="printerSettings/printerSettings1.bin"/><Relationship Id="rId48" Type="http://schemas.openxmlformats.org/officeDocument/2006/relationships/font" Target="fonts/font2.fntdata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2" Type="http://schemas.openxmlformats.org/officeDocument/2006/relationships/font" Target="fonts/font6.fntdata"/><Relationship Id="rId54" Type="http://schemas.openxmlformats.org/officeDocument/2006/relationships/font" Target="fonts/font8.fntdata"/><Relationship Id="rId12" Type="http://schemas.openxmlformats.org/officeDocument/2006/relationships/slide" Target="slides/slide10.xml"/><Relationship Id="rId3" Type="http://schemas.openxmlformats.org/officeDocument/2006/relationships/slide" Target="slides/slide1.xml"/><Relationship Id="rId23" Type="http://schemas.openxmlformats.org/officeDocument/2006/relationships/slide" Target="slides/slide21.xml"/><Relationship Id="rId61" Type="http://schemas.openxmlformats.org/officeDocument/2006/relationships/tableStyles" Target="tableStyles.xml"/><Relationship Id="rId53" Type="http://schemas.openxmlformats.org/officeDocument/2006/relationships/font" Target="fonts/font7.fntdata"/><Relationship Id="rId26" Type="http://schemas.openxmlformats.org/officeDocument/2006/relationships/slide" Target="slides/slide24.xml"/><Relationship Id="rId30" Type="http://schemas.openxmlformats.org/officeDocument/2006/relationships/slide" Target="slides/slide28.xml"/><Relationship Id="rId11" Type="http://schemas.openxmlformats.org/officeDocument/2006/relationships/slide" Target="slides/slide9.xml"/><Relationship Id="rId29" Type="http://schemas.openxmlformats.org/officeDocument/2006/relationships/slide" Target="slides/slide27.xml"/><Relationship Id="rId16" Type="http://schemas.openxmlformats.org/officeDocument/2006/relationships/slide" Target="slides/slide14.xml"/><Relationship Id="rId33" Type="http://schemas.openxmlformats.org/officeDocument/2006/relationships/slide" Target="slides/slide31.xml"/><Relationship Id="rId41" Type="http://schemas.openxmlformats.org/officeDocument/2006/relationships/slide" Target="slides/slide3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2" Type="http://schemas.openxmlformats.org/officeDocument/2006/relationships/slide" Target="slides/slide20.xml"/><Relationship Id="rId2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ict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ict"/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ict"/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13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14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DF0A-DE5E-4B9D-B286-7277CA32F5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20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1D58-EEA3-473B-80B7-1B3072D95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83F79-9AFA-4964-A67B-F3838C6DA3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64C7125D-912B-4B97-B90D-F059F2EE60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F2C38426-785D-4133-8588-ACA8A80745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DB0B2F-B44C-435B-8A86-B1E0D7D26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61950"/>
            <a:ext cx="6629400" cy="10556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DB55112-7E27-44BC-9CD7-7972D2ECAD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1185539F-4884-43D4-B838-19AA9A80C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8557" y="6553200"/>
            <a:ext cx="9754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dirty="0" smtClean="0">
                <a:latin typeface="Comic Sans MS" pitchFamily="66" charset="0"/>
              </a:rPr>
              <a:t>February</a:t>
            </a:r>
            <a:r>
              <a:rPr lang="en-US" sz="1100" baseline="0" dirty="0" smtClean="0">
                <a:latin typeface="Comic Sans MS" pitchFamily="66" charset="0"/>
              </a:rPr>
              <a:t> 10</a:t>
            </a:r>
            <a:r>
              <a:rPr lang="en-US" sz="1100" dirty="0" smtClean="0">
                <a:latin typeface="Comic Sans MS" pitchFamily="66" charset="0"/>
              </a:rPr>
              <a:t>, 2010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8515" y="6553200"/>
            <a:ext cx="8354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0.xml"/><Relationship Id="rId5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e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Relationship Id="rId6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4.xml"/><Relationship Id="rId6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5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Relationship Id="rId5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2.xml"/><Relationship Id="rId5" Type="http://schemas.openxmlformats.org/officeDocument/2006/relationships/oleObject" Target="../embeddings/oleObject17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The Logic of</a:t>
            </a:r>
            <a:br>
              <a:rPr lang="en-US" sz="8800" b="0" dirty="0" smtClean="0"/>
            </a:br>
            <a:r>
              <a:rPr lang="en-US" sz="8800" b="0" dirty="0" smtClean="0"/>
              <a:t>Propositions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46337" y="6553200"/>
            <a:ext cx="797664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</a:t>
            </a:r>
            <a:r>
              <a:rPr lang="en-US" dirty="0" smtClean="0"/>
              <a:t>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1974" y="1704974"/>
            <a:ext cx="81057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AND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 OR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XOR (  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err="1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4888" y="4429125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4436418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14216" y="4455468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76566" y="4436418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17651" y="457691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10</a:t>
            </a:fld>
            <a:endParaRPr lang="en-US" dirty="0" smtClean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164001" y="4142674"/>
          <a:ext cx="517692" cy="388269"/>
        </p:xfrm>
        <a:graphic>
          <a:graphicData uri="http://schemas.openxmlformats.org/presentationml/2006/ole">
            <p:oleObj spid="_x0000_s250882" name="Equation" r:id="rId4" imgW="152400" imgH="114300" progId="Equation.DSMT4">
              <p:embed/>
            </p:oleObj>
          </a:graphicData>
        </a:graphic>
      </p:graphicFrame>
      <p:graphicFrame>
        <p:nvGraphicFramePr>
          <p:cNvPr id="250884" name="Object 4"/>
          <p:cNvGraphicFramePr>
            <a:graphicFrameLocks noChangeAspect="1"/>
          </p:cNvGraphicFramePr>
          <p:nvPr/>
        </p:nvGraphicFramePr>
        <p:xfrm>
          <a:off x="6991192" y="4087516"/>
          <a:ext cx="517525" cy="377343"/>
        </p:xfrm>
        <a:graphic>
          <a:graphicData uri="http://schemas.openxmlformats.org/presentationml/2006/ole">
            <p:oleObj spid="_x0000_s250884" name="Equation" r:id="rId5" imgW="152400" imgH="1143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112" y="377604"/>
            <a:ext cx="3497775" cy="1057299"/>
          </a:xfrm>
        </p:spPr>
        <p:txBody>
          <a:bodyPr/>
          <a:lstStyle/>
          <a:p>
            <a:r>
              <a:rPr lang="en-US" sz="4400" dirty="0" smtClean="0"/>
              <a:t>Equivalence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57" y="2058671"/>
            <a:ext cx="8409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Two propositional formulas are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equivalent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they have the </a:t>
            </a:r>
            <a:r>
              <a:rPr lang="en-US" sz="4400" i="1" dirty="0" smtClean="0">
                <a:latin typeface="Comic Sans MS" pitchFamily="66" charset="0"/>
              </a:rPr>
              <a:t>same truth value</a:t>
            </a:r>
            <a:r>
              <a:rPr lang="en-US" sz="4400" dirty="0" smtClean="0">
                <a:latin typeface="Comic Sans MS" pitchFamily="66" charset="0"/>
              </a:rPr>
              <a:t> in all environments.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(Boolean) Operators</a:t>
            </a:r>
            <a:endParaRPr lang="en-US" dirty="0"/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1774980" y="1248236"/>
            <a:ext cx="6784759" cy="4856716"/>
          </a:xfrm>
          <a:prstGeom prst="rect">
            <a:avLst/>
          </a:prstGeom>
          <a:noFill/>
          <a:ln/>
          <a:effectLst/>
        </p:spPr>
      </p:pic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4" y="2240497"/>
            <a:ext cx="3821113" cy="2659063"/>
            <a:chOff x="939800" y="2240497"/>
            <a:chExt cx="3821113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21113" cy="2659063"/>
              <a:chOff x="592" y="1806"/>
              <a:chExt cx="2407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8258822" y="6553200"/>
            <a:ext cx="885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81" name="Object 80"/>
          <p:cNvGraphicFramePr>
            <a:graphicFrameLocks noChangeAspect="1"/>
          </p:cNvGraphicFramePr>
          <p:nvPr/>
        </p:nvGraphicFramePr>
        <p:xfrm>
          <a:off x="1348983" y="1057488"/>
          <a:ext cx="1579151" cy="957061"/>
        </p:xfrm>
        <a:graphic>
          <a:graphicData uri="http://schemas.openxmlformats.org/presentationml/2006/ole">
            <p:oleObj spid="_x0000_s356354" name="Equation" r:id="rId4" imgW="419040" imgH="253800" progId="Equation.DSMT4">
              <p:embed/>
            </p:oleObj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897313" y="1202077"/>
            <a:ext cx="4158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is equivalent to</a:t>
            </a:r>
          </a:p>
        </p:txBody>
      </p:sp>
      <p:graphicFrame>
        <p:nvGraphicFramePr>
          <p:cNvPr id="87" name="Object 86"/>
          <p:cNvGraphicFramePr>
            <a:graphicFrameLocks noChangeAspect="1"/>
          </p:cNvGraphicFramePr>
          <p:nvPr/>
        </p:nvGraphicFramePr>
        <p:xfrm>
          <a:off x="7112784" y="1002694"/>
          <a:ext cx="1671620" cy="1013103"/>
        </p:xfrm>
        <a:graphic>
          <a:graphicData uri="http://schemas.openxmlformats.org/presentationml/2006/ole">
            <p:oleObj spid="_x0000_s356355" name="Equation" r:id="rId5" imgW="419040" imgH="253800" progId="Equation.DSMT4">
              <p:embed/>
            </p:oleObj>
          </a:graphicData>
        </a:graphic>
      </p:graphicFrame>
      <p:graphicFrame>
        <p:nvGraphicFramePr>
          <p:cNvPr id="355335" name="Object 7"/>
          <p:cNvGraphicFramePr>
            <a:graphicFrameLocks noChangeAspect="1"/>
          </p:cNvGraphicFramePr>
          <p:nvPr/>
        </p:nvGraphicFramePr>
        <p:xfrm>
          <a:off x="6120552" y="1996099"/>
          <a:ext cx="1780283" cy="875689"/>
        </p:xfrm>
        <a:graphic>
          <a:graphicData uri="http://schemas.openxmlformats.org/presentationml/2006/ole">
            <p:oleObj spid="_x0000_s356358" name="Equation" r:id="rId6" imgW="545760" imgH="266400" progId="Equation.DSMT4">
              <p:embed/>
            </p:oleObj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68" name="Object 67"/>
          <p:cNvGraphicFramePr>
            <a:graphicFrameLocks noChangeAspect="1"/>
          </p:cNvGraphicFramePr>
          <p:nvPr/>
        </p:nvGraphicFramePr>
        <p:xfrm>
          <a:off x="3153572" y="2258214"/>
          <a:ext cx="1843088" cy="638175"/>
        </p:xfrm>
        <a:graphic>
          <a:graphicData uri="http://schemas.openxmlformats.org/presentationml/2006/ole">
            <p:oleObj spid="_x0000_s356361" name="Equation" r:id="rId7" imgW="622300" imgH="215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51" grpId="0"/>
      <p:bldP spid="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4" y="2240497"/>
            <a:ext cx="3821113" cy="2659063"/>
            <a:chOff x="939800" y="2240497"/>
            <a:chExt cx="3821113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21113" cy="2659063"/>
              <a:chOff x="592" y="1806"/>
              <a:chExt cx="2407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10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8258822" y="6553200"/>
            <a:ext cx="885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81" name="Object 80"/>
          <p:cNvGraphicFramePr>
            <a:graphicFrameLocks noChangeAspect="1"/>
          </p:cNvGraphicFramePr>
          <p:nvPr/>
        </p:nvGraphicFramePr>
        <p:xfrm>
          <a:off x="1348983" y="1057488"/>
          <a:ext cx="1579151" cy="957061"/>
        </p:xfrm>
        <a:graphic>
          <a:graphicData uri="http://schemas.openxmlformats.org/presentationml/2006/ole">
            <p:oleObj spid="_x0000_s358402" name="Equation" r:id="rId4" imgW="419040" imgH="253800" progId="Equation.DSMT4">
              <p:embed/>
            </p:oleObj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897313" y="1202077"/>
            <a:ext cx="4158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is equivalent to</a:t>
            </a:r>
          </a:p>
        </p:txBody>
      </p:sp>
      <p:graphicFrame>
        <p:nvGraphicFramePr>
          <p:cNvPr id="87" name="Object 86"/>
          <p:cNvGraphicFramePr>
            <a:graphicFrameLocks noChangeAspect="1"/>
          </p:cNvGraphicFramePr>
          <p:nvPr/>
        </p:nvGraphicFramePr>
        <p:xfrm>
          <a:off x="7112784" y="1002694"/>
          <a:ext cx="1671620" cy="1013103"/>
        </p:xfrm>
        <a:graphic>
          <a:graphicData uri="http://schemas.openxmlformats.org/presentationml/2006/ole">
            <p:oleObj spid="_x0000_s358403" name="Equation" r:id="rId5" imgW="419040" imgH="253800" progId="Equation.DSMT4">
              <p:embed/>
            </p:oleObj>
          </a:graphicData>
        </a:graphic>
      </p:graphicFrame>
      <p:graphicFrame>
        <p:nvGraphicFramePr>
          <p:cNvPr id="355335" name="Object 7"/>
          <p:cNvGraphicFramePr>
            <a:graphicFrameLocks noChangeAspect="1"/>
          </p:cNvGraphicFramePr>
          <p:nvPr/>
        </p:nvGraphicFramePr>
        <p:xfrm>
          <a:off x="6120552" y="1996099"/>
          <a:ext cx="1780283" cy="875689"/>
        </p:xfrm>
        <a:graphic>
          <a:graphicData uri="http://schemas.openxmlformats.org/presentationml/2006/ole">
            <p:oleObj spid="_x0000_s358404" name="Equation" r:id="rId6" imgW="545760" imgH="266400" progId="Equation.DSMT4">
              <p:embed/>
            </p:oleObj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6637116" y="2732926"/>
            <a:ext cx="667809" cy="2369971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1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13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15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3" name="TextBox 72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358407" name="Object 7"/>
          <p:cNvGraphicFramePr>
            <a:graphicFrameLocks noChangeAspect="1"/>
          </p:cNvGraphicFramePr>
          <p:nvPr/>
        </p:nvGraphicFramePr>
        <p:xfrm>
          <a:off x="3154363" y="2257425"/>
          <a:ext cx="1843087" cy="638175"/>
        </p:xfrm>
        <a:graphic>
          <a:graphicData uri="http://schemas.openxmlformats.org/presentationml/2006/ole">
            <p:oleObj spid="_x0000_s358407" name="Equation" r:id="rId7" imgW="622300" imgH="215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IMPLIES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113017" y="2761013"/>
          <a:ext cx="267546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742950"/>
                <a:gridCol w="1251561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ymbol" charset="2"/>
                          <a:ea typeface="Wingdings"/>
                          <a:cs typeface="Symbol" charset="2"/>
                        </a:rPr>
                        <a:t>→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54637" y="2212521"/>
            <a:ext cx="60488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Symbol" charset="2"/>
                <a:ea typeface="Wingdings"/>
                <a:cs typeface="Symbol" charset="2"/>
              </a:rPr>
              <a:t>→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8249204" y="6581001"/>
            <a:ext cx="8947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IMPLIES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IMPLIES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IMPLIES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(1=-1)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9774" y="2779494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There are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5 </a:t>
            </a:r>
            <a:r>
              <a:rPr lang="en-US" sz="4400" dirty="0" smtClean="0">
                <a:latin typeface="Comic Sans MS" pitchFamily="66" charset="0"/>
              </a:rPr>
              <a:t>regular solids.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771900" y="3634589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20904" y="2801775"/>
            <a:ext cx="1702191" cy="1641996"/>
            <a:chOff x="3699803" y="2813538"/>
            <a:chExt cx="1702191" cy="1641996"/>
          </a:xfrm>
        </p:grpSpPr>
        <p:sp>
          <p:nvSpPr>
            <p:cNvPr id="13" name="TextBox 12"/>
            <p:cNvSpPr txBox="1"/>
            <p:nvPr/>
          </p:nvSpPr>
          <p:spPr>
            <a:xfrm>
              <a:off x="3699803" y="2813538"/>
              <a:ext cx="529311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US" sz="44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19592" y="3686093"/>
              <a:ext cx="1682402" cy="7694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4400" b="1" dirty="0">
                  <a:solidFill>
                    <a:schemeClr val="accent2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(Boolean) Logic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4501" y="1515404"/>
            <a:ext cx="8969122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proposition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either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latin typeface="Comic Sans MS" pitchFamily="66" charset="0"/>
              </a:rPr>
              <a:t> or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86044" y="2168769"/>
            <a:ext cx="21050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i="1" dirty="0" smtClean="0">
                <a:latin typeface="Comic Sans MS" pitchFamily="66" charset="0"/>
              </a:rPr>
              <a:t>Example:</a:t>
            </a:r>
            <a:endParaRPr lang="en-US" sz="3600" i="1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63415" y="4487593"/>
            <a:ext cx="354740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600" i="1" dirty="0">
                <a:solidFill>
                  <a:schemeClr val="hlink"/>
                </a:solidFill>
                <a:latin typeface="Comic Sans MS" pitchFamily="66" charset="0"/>
              </a:rPr>
              <a:t>Non</a:t>
            </a:r>
            <a:r>
              <a:rPr lang="en-US" sz="3600" i="1" dirty="0">
                <a:latin typeface="Comic Sans MS" pitchFamily="66" charset="0"/>
              </a:rPr>
              <a:t>-examples: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4572000" y="4473795"/>
            <a:ext cx="365196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Wake up!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Where am I?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0232" grpId="0"/>
      <p:bldP spid="180229" grpId="0"/>
      <p:bldP spid="180230" grpId="0"/>
      <p:bldP spid="1802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6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046988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IMPLIES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i="1" dirty="0" smtClean="0">
                <a:latin typeface="Comic Sans MS" pitchFamily="66" charset="0"/>
              </a:rPr>
              <a:t>whole implication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</a:t>
            </a:r>
            <a:r>
              <a:rPr lang="en-US" dirty="0" smtClean="0"/>
              <a:t>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14" y="1633593"/>
            <a:ext cx="861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some</a:t>
            </a:r>
            <a:r>
              <a:rPr lang="en-US" sz="4800" dirty="0" smtClean="0">
                <a:latin typeface="Comic Sans MS" pitchFamily="66" charset="0"/>
              </a:rPr>
              <a:t> environment</a:t>
            </a:r>
            <a:r>
              <a:rPr lang="en-US" sz="4800" i="1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dirty="0" smtClean="0">
                <a:latin typeface="Comic Sans MS" pitchFamily="66" charset="0"/>
              </a:rPr>
              <a:t>formula is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valid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all</a:t>
            </a:r>
            <a:r>
              <a:rPr lang="en-US" sz="4800" dirty="0" smtClean="0">
                <a:latin typeface="Comic Sans MS" pitchFamily="66" charset="0"/>
              </a:rPr>
              <a:t> environments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21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Verifying Valid, </a:t>
            </a:r>
            <a:r>
              <a:rPr lang="en-US" sz="4000" dirty="0" err="1" smtClean="0"/>
              <a:t>Satisfiable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0512" y="1485900"/>
            <a:ext cx="79512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Truth table size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doubles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with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each additional variable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--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exponential growth</a:t>
            </a:r>
            <a:r>
              <a:rPr lang="en-US" sz="4000" dirty="0" smtClean="0">
                <a:latin typeface="Comic Sans MS" pitchFamily="66" charset="0"/>
              </a:rPr>
              <a:t>.  Makes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truth tables impossible when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hundreds of variables.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(In current digital circuits,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millions of variables.)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203" y="304799"/>
            <a:ext cx="7696200" cy="1184953"/>
          </a:xfrm>
        </p:spPr>
        <p:txBody>
          <a:bodyPr/>
          <a:lstStyle/>
          <a:p>
            <a:r>
              <a:rPr lang="en-US" dirty="0" smtClean="0"/>
              <a:t>Efficient Test for </a:t>
            </a:r>
            <a:r>
              <a:rPr lang="en-US" dirty="0" err="1" smtClean="0"/>
              <a:t>Satisfiability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8759" y="1842363"/>
            <a:ext cx="798648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P=NP?</a:t>
            </a:r>
            <a:r>
              <a:rPr lang="en-US" sz="4000" dirty="0" smtClean="0">
                <a:latin typeface="Comic Sans MS" pitchFamily="66" charset="0"/>
              </a:rPr>
              <a:t> question is equivalent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asking if there is an efficient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(polynomial rather than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exponential time) procedure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check </a:t>
            </a:r>
            <a:r>
              <a:rPr lang="en-US" sz="4000" dirty="0" err="1" smtClean="0">
                <a:latin typeface="Comic Sans MS" pitchFamily="66" charset="0"/>
              </a:rPr>
              <a:t>satisfiability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93500" y="2291127"/>
            <a:ext cx="7782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A formula is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valid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algn="l"/>
            <a:r>
              <a:rPr lang="en-US" sz="6000" dirty="0" smtClean="0">
                <a:latin typeface="Comic Sans MS" pitchFamily="66" charset="0"/>
              </a:rPr>
              <a:t>it is equivalent to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000" dirty="0" smtClean="0">
                <a:latin typeface="Comic Sans MS" pitchFamily="66" charset="0"/>
              </a:rPr>
              <a:t>. 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6854" y="2147291"/>
            <a:ext cx="865084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200"/>
              </a:spcBef>
            </a:pPr>
            <a:r>
              <a:rPr lang="en-US" sz="6000" dirty="0" smtClean="0">
                <a:latin typeface="Comic Sans MS" pitchFamily="66" charset="0"/>
              </a:rPr>
              <a:t>Formula 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solidFill>
                  <a:srgbClr val="BB0FAB"/>
                </a:solidFill>
                <a:latin typeface="Comic Sans MS" pitchFamily="66" charset="0"/>
              </a:rPr>
              <a:t> is </a:t>
            </a:r>
            <a:r>
              <a:rPr lang="en-US" sz="6000" dirty="0" err="1" smtClean="0">
                <a:solidFill>
                  <a:srgbClr val="BB0FAB"/>
                </a:solidFill>
                <a:latin typeface="Comic Sans MS" pitchFamily="66" charset="0"/>
              </a:rPr>
              <a:t>satisfiable</a:t>
            </a:r>
            <a:endParaRPr lang="en-US" sz="6000" dirty="0" smtClean="0">
              <a:solidFill>
                <a:srgbClr val="BB0FAB"/>
              </a:solidFill>
              <a:latin typeface="Comic Sans MS" pitchFamily="66" charset="0"/>
            </a:endParaRP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      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r>
              <a:rPr lang="en-US" sz="6000" dirty="0" smtClean="0">
                <a:latin typeface="Comic Sans MS" pitchFamily="66" charset="0"/>
              </a:rPr>
              <a:t>     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is not valid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25</a:t>
            </a:fld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156994" y="3101055"/>
          <a:ext cx="983467" cy="1475201"/>
        </p:xfrm>
        <a:graphic>
          <a:graphicData uri="http://schemas.openxmlformats.org/presentationml/2006/ole">
            <p:oleObj spid="_x0000_s359426" name="Equation" r:id="rId4" imgW="152280" imgH="228600" progId="Equation.DSMT4">
              <p:embed/>
            </p:oleObj>
          </a:graphicData>
        </a:graphic>
      </p:graphicFrame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Vailidity</a:t>
            </a:r>
            <a:r>
              <a:rPr lang="en-US" sz="3600" dirty="0" smtClean="0"/>
              <a:t> &amp; </a:t>
            </a:r>
            <a:r>
              <a:rPr lang="en-US" sz="3600" dirty="0" err="1" smtClean="0"/>
              <a:t>Satisfiability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IFF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113017" y="2761013"/>
          <a:ext cx="267546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742950"/>
                <a:gridCol w="1251561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800" b="1" dirty="0" smtClean="0">
                          <a:solidFill>
                            <a:srgbClr val="0000FF"/>
                          </a:solidFill>
                          <a:latin typeface="cmsy10"/>
                          <a:sym typeface="Euclid Symbol"/>
                        </a:rPr>
                        <a:t>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pPr algn="l"/>
            <a:r>
              <a:rPr lang="en-US" sz="3200" dirty="0" smtClean="0">
                <a:latin typeface="Comic Sans MS" pitchFamily="66" charset="0"/>
              </a:rPr>
              <a:t> P and Q have the </a:t>
            </a:r>
            <a:r>
              <a:rPr lang="en-US" sz="3200" i="1" dirty="0" smtClean="0">
                <a:latin typeface="Comic Sans MS" pitchFamily="66" charset="0"/>
              </a:rPr>
              <a:t>same</a:t>
            </a:r>
            <a:r>
              <a:rPr lang="en-US" sz="3200" dirty="0" smtClean="0">
                <a:latin typeface="Comic Sans MS" pitchFamily="66" charset="0"/>
              </a:rPr>
              <a:t> truth value.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984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IFF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b="1" dirty="0" smtClean="0">
                <a:solidFill>
                  <a:srgbClr val="0000FF"/>
                </a:solidFill>
                <a:latin typeface="cmsy10"/>
                <a:sym typeface="Euclid Symbol"/>
              </a:rPr>
              <a:t>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158" y="268704"/>
            <a:ext cx="6685537" cy="1151022"/>
          </a:xfrm>
        </p:spPr>
        <p:txBody>
          <a:bodyPr/>
          <a:lstStyle/>
          <a:p>
            <a:r>
              <a:rPr lang="en-US" i="1" dirty="0" smtClean="0"/>
              <a:t>Quickie: </a:t>
            </a:r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8" y="6553200"/>
            <a:ext cx="916236" cy="27699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6F0ED6-FEF5-4C9C-B1CC-29B47EC66FA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841" y="1430570"/>
            <a:ext cx="772038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Suppose you had a good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method for determining</a:t>
            </a:r>
          </a:p>
          <a:p>
            <a:pPr algn="l"/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satisfiability</a:t>
            </a:r>
            <a:r>
              <a:rPr lang="en-US" sz="4800" dirty="0" smtClean="0">
                <a:latin typeface="Comic Sans MS" pitchFamily="66" charset="0"/>
              </a:rPr>
              <a:t>.  Explain how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to obtain a good method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for determining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validity.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8" y="6553200"/>
            <a:ext cx="916236" cy="27699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6F0ED6-FEF5-4C9C-B1CC-29B47EC66FA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80158" y="268704"/>
            <a:ext cx="6685537" cy="1151022"/>
          </a:xfrm>
        </p:spPr>
        <p:txBody>
          <a:bodyPr/>
          <a:lstStyle/>
          <a:p>
            <a:r>
              <a:rPr lang="en-US" i="1" dirty="0" smtClean="0"/>
              <a:t>Quickie: </a:t>
            </a:r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777" y="1994664"/>
            <a:ext cx="81740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To test if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VALID</a:t>
            </a:r>
            <a:r>
              <a:rPr lang="en-US" sz="60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6000" dirty="0" smtClean="0">
                <a:latin typeface="Comic Sans MS" pitchFamily="66" charset="0"/>
              </a:rPr>
              <a:t>check that</a:t>
            </a:r>
          </a:p>
          <a:p>
            <a:pPr algn="l"/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NOT(G)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 SAT</a:t>
            </a:r>
            <a:r>
              <a:rPr lang="en-US" sz="60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477" y="2250833"/>
            <a:ext cx="8903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try to </a:t>
            </a:r>
            <a:r>
              <a:rPr lang="en-US" sz="4800" i="1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</a:rPr>
              <a:t>valid formulas</a:t>
            </a:r>
          </a:p>
          <a:p>
            <a:r>
              <a:rPr lang="en-US" sz="4800" dirty="0" smtClean="0">
                <a:latin typeface="Comic Sans MS" pitchFamily="66" charset="0"/>
              </a:rPr>
              <a:t>from a few axioms using</a:t>
            </a:r>
          </a:p>
          <a:p>
            <a:r>
              <a:rPr lang="en-US" sz="4800" dirty="0" smtClean="0">
                <a:latin typeface="Comic Sans MS" pitchFamily="66" charset="0"/>
              </a:rPr>
              <a:t>deduction rules.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Verifying Validity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50925" y="2292350"/>
          <a:ext cx="6573837" cy="1054100"/>
        </p:xfrm>
        <a:graphic>
          <a:graphicData uri="http://schemas.openxmlformats.org/presentationml/2006/ole">
            <p:oleObj spid="_x0000_s236545" name="Equation" r:id="rId4" imgW="1346040" imgH="215640" progId="Equation.DSMT4">
              <p:embed/>
            </p:oleObj>
          </a:graphicData>
        </a:graphic>
      </p:graphicFrame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062042" y="2290754"/>
          <a:ext cx="6480175" cy="1111250"/>
        </p:xfrm>
        <a:graphic>
          <a:graphicData uri="http://schemas.openxmlformats.org/presentationml/2006/ole">
            <p:oleObj spid="_x0000_s236546" name="Equation" r:id="rId5" imgW="1333500" imgH="228600" progId="Equation.DSMT4">
              <p:embed/>
            </p:oleObj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3933" y="4292548"/>
            <a:ext cx="824729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even if a Greek carries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both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 Sword and a Javelin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899" y="1538151"/>
            <a:ext cx="800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Greeks carry Swords or Javelins</a:t>
            </a:r>
            <a:endParaRPr lang="en-US" sz="3200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8" y="1431462"/>
            <a:ext cx="9021172" cy="4140226"/>
          </a:xfrm>
        </p:spPr>
        <p:txBody>
          <a:bodyPr/>
          <a:lstStyle/>
          <a:p>
            <a:r>
              <a:rPr lang="en-US" sz="4400" dirty="0" smtClean="0"/>
              <a:t>3 Axiom patterns:</a:t>
            </a:r>
            <a:endParaRPr lang="en-US" sz="40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P)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P</a:t>
            </a:r>
            <a:endParaRPr lang="en-US" sz="4000" dirty="0" smtClean="0"/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Q)</a:t>
            </a:r>
            <a:r>
              <a:rPr lang="en-US" sz="4000" dirty="0" smtClean="0"/>
              <a:t> 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(P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Q)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((Q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R)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(P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R))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1 Rule: </a:t>
            </a:r>
            <a:r>
              <a:rPr lang="en-US" sz="4400" dirty="0" smtClean="0">
                <a:solidFill>
                  <a:srgbClr val="0000FF"/>
                </a:solidFill>
              </a:rPr>
              <a:t>modus ponens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For example, to prove:</a:t>
            </a:r>
          </a:p>
          <a:p>
            <a:r>
              <a:rPr lang="en-US" sz="4400" dirty="0" smtClean="0"/>
              <a:t>                </a:t>
            </a:r>
            <a:r>
              <a:rPr lang="en-US" sz="6000" dirty="0" smtClean="0">
                <a:solidFill>
                  <a:srgbClr val="0000FF"/>
                </a:solidFill>
              </a:rPr>
              <a:t>   A </a:t>
            </a:r>
            <a:r>
              <a:rPr lang="en-US" sz="60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  <a:r>
              <a:rPr lang="en-US" sz="6000" dirty="0" smtClean="0">
                <a:solidFill>
                  <a:srgbClr val="0000FF"/>
                </a:solidFill>
              </a:rPr>
              <a:t> 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in Axiom 3), let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 ::= </a:t>
            </a:r>
            <a:r>
              <a:rPr lang="en-US" sz="4400" dirty="0" smtClean="0">
                <a:solidFill>
                  <a:srgbClr val="0000FF"/>
                </a:solidFill>
              </a:rPr>
              <a:t>A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 				  Q</a:t>
            </a:r>
            <a:r>
              <a:rPr lang="en-US" sz="4400" dirty="0" smtClean="0"/>
              <a:t> ::= </a:t>
            </a:r>
            <a:r>
              <a:rPr lang="en-US" sz="4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4400" dirty="0" smtClean="0">
                <a:solidFill>
                  <a:srgbClr val="008000"/>
                </a:solidFill>
              </a:rPr>
              <a:t>A</a:t>
            </a:r>
            <a:r>
              <a:rPr lang="en-US" sz="4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4400" dirty="0" smtClean="0">
                <a:solidFill>
                  <a:srgbClr val="008000"/>
                </a:solidFill>
              </a:rPr>
              <a:t>A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				   R </a:t>
            </a:r>
            <a:r>
              <a:rPr lang="en-US" sz="4400" dirty="0" smtClean="0"/>
              <a:t>::=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(A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 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5400" dirty="0" smtClean="0">
                <a:solidFill>
                  <a:srgbClr val="0080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8000"/>
                </a:solidFill>
              </a:rPr>
              <a:t>A)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	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5400" dirty="0" smtClean="0">
                <a:solidFill>
                  <a:srgbClr val="0080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8000"/>
                </a:solidFill>
              </a:rPr>
              <a:t>A)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00FF"/>
                </a:solidFill>
              </a:rPr>
              <a:t>A)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 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(AA)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5598" y="3104247"/>
            <a:ext cx="3936402" cy="876913"/>
            <a:chOff x="635598" y="3104247"/>
            <a:chExt cx="3936402" cy="876913"/>
          </a:xfrm>
        </p:grpSpPr>
        <p:sp>
          <p:nvSpPr>
            <p:cNvPr id="6" name="Left Brace 5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endParaRPr lang="en-US" sz="4400" dirty="0" smtClean="0"/>
          </a:p>
          <a:p>
            <a:endParaRPr lang="en-US" sz="4400" dirty="0" smtClean="0">
              <a:solidFill>
                <a:srgbClr val="0000FF"/>
              </a:solidFill>
            </a:endParaRPr>
          </a:p>
          <a:p>
            <a:endParaRPr lang="en-US" sz="4400" dirty="0" smtClean="0">
              <a:solidFill>
                <a:srgbClr val="0000FF"/>
              </a:solidFill>
            </a:endParaRPr>
          </a:p>
          <a:p>
            <a:r>
              <a:rPr lang="en-US" sz="5400" dirty="0" smtClean="0">
                <a:solidFill>
                  <a:srgbClr val="0000FF"/>
                </a:solidFill>
              </a:rPr>
              <a:t>(A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 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5400" dirty="0" smtClean="0">
                <a:solidFill>
                  <a:srgbClr val="0080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8000"/>
                </a:solidFill>
              </a:rPr>
              <a:t>A)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	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5400" dirty="0" smtClean="0">
                <a:solidFill>
                  <a:srgbClr val="0080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8000"/>
                </a:solidFill>
              </a:rPr>
              <a:t>A)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00FF"/>
                </a:solidFill>
              </a:rPr>
              <a:t>A)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 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(AA)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5598" y="3104247"/>
            <a:ext cx="3936402" cy="876913"/>
            <a:chOff x="635598" y="3104247"/>
            <a:chExt cx="3936402" cy="876913"/>
          </a:xfrm>
        </p:grpSpPr>
        <p:sp>
          <p:nvSpPr>
            <p:cNvPr id="6" name="Left Brace 5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15927" y="1772529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  <p:sp useBgFill="1">
        <p:nvSpPr>
          <p:cNvPr id="10" name="TextBox 9"/>
          <p:cNvSpPr txBox="1"/>
          <p:nvPr/>
        </p:nvSpPr>
        <p:spPr>
          <a:xfrm>
            <a:off x="182880" y="3080825"/>
            <a:ext cx="6936514" cy="175432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/>
              <a:t>                                       </a:t>
            </a:r>
          </a:p>
          <a:p>
            <a:endParaRPr lang="en-US" sz="5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900539" y="4142911"/>
            <a:ext cx="3936402" cy="876913"/>
            <a:chOff x="635598" y="3104247"/>
            <a:chExt cx="3936402" cy="876913"/>
          </a:xfrm>
        </p:grpSpPr>
        <p:sp>
          <p:nvSpPr>
            <p:cNvPr id="12" name="Left Brace 11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1)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 useBgFill="1">
        <p:nvSpPr>
          <p:cNvPr id="15" name="TextBox 14"/>
          <p:cNvSpPr txBox="1"/>
          <p:nvPr/>
        </p:nvSpPr>
        <p:spPr>
          <a:xfrm>
            <a:off x="323557" y="4238764"/>
            <a:ext cx="5801588" cy="156966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             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885899"/>
          </a:xfrm>
        </p:spPr>
        <p:txBody>
          <a:bodyPr/>
          <a:lstStyle/>
          <a:p>
            <a:r>
              <a:rPr lang="en-US" sz="5400" dirty="0" smtClean="0"/>
              <a:t>The 3 Axioms are all </a:t>
            </a:r>
            <a:r>
              <a:rPr lang="en-US" sz="5400" dirty="0" smtClean="0">
                <a:solidFill>
                  <a:srgbClr val="008000"/>
                </a:solidFill>
              </a:rPr>
              <a:t>valid</a:t>
            </a:r>
          </a:p>
          <a:p>
            <a:r>
              <a:rPr lang="en-US" sz="5400" dirty="0" smtClean="0"/>
              <a:t>(verify by truth table).</a:t>
            </a:r>
          </a:p>
          <a:p>
            <a:r>
              <a:rPr lang="en-US" sz="5400" dirty="0" smtClean="0"/>
              <a:t>We know modus ponens is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sound</a:t>
            </a:r>
            <a:r>
              <a:rPr lang="en-US" sz="5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08" y="4487594"/>
            <a:ext cx="865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So </a:t>
            </a:r>
            <a:r>
              <a:rPr lang="en-US" sz="5400" i="1" dirty="0" smtClean="0">
                <a:latin typeface="Comic Sans MS" pitchFamily="66" charset="0"/>
              </a:rPr>
              <a:t>every provable </a:t>
            </a:r>
          </a:p>
          <a:p>
            <a:r>
              <a:rPr lang="en-US" sz="5400" i="1" dirty="0" smtClean="0">
                <a:latin typeface="Comic Sans MS" pitchFamily="66" charset="0"/>
              </a:rPr>
              <a:t>formula</a:t>
            </a:r>
            <a:r>
              <a:rPr lang="en-US" sz="5400" dirty="0" smtClean="0">
                <a:latin typeface="Comic Sans MS" pitchFamily="66" charset="0"/>
              </a:rPr>
              <a:t> is also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 useBgFill="1">
        <p:nvSpPr>
          <p:cNvPr id="17" name="Title 1"/>
          <p:cNvSpPr txBox="1">
            <a:spLocks/>
          </p:cNvSpPr>
          <p:nvPr/>
        </p:nvSpPr>
        <p:spPr bwMode="auto">
          <a:xfrm>
            <a:off x="1803400" y="515938"/>
            <a:ext cx="6794500" cy="1003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’ System is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Sound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45" y="1448974"/>
            <a:ext cx="8177110" cy="4881488"/>
          </a:xfrm>
        </p:spPr>
        <p:txBody>
          <a:bodyPr/>
          <a:lstStyle/>
          <a:p>
            <a:r>
              <a:rPr lang="en-US" sz="4800" dirty="0" smtClean="0"/>
              <a:t>Conversely, </a:t>
            </a:r>
            <a:r>
              <a:rPr lang="en-US" sz="4800" i="1" dirty="0" smtClean="0"/>
              <a:t>every  </a:t>
            </a:r>
            <a:r>
              <a:rPr lang="en-US" sz="4800" dirty="0" smtClean="0">
                <a:solidFill>
                  <a:srgbClr val="008000"/>
                </a:solidFill>
              </a:rPr>
              <a:t>valid</a:t>
            </a:r>
            <a:endParaRPr lang="en-US" sz="4800" i="1" dirty="0" smtClean="0"/>
          </a:p>
          <a:p>
            <a:r>
              <a:rPr lang="en-US" sz="4800" dirty="0" smtClean="0"/>
              <a:t>(</a:t>
            </a:r>
            <a:r>
              <a:rPr lang="en-US" sz="4800" b="1" dirty="0" smtClean="0">
                <a:solidFill>
                  <a:srgbClr val="0000FF"/>
                </a:solidFill>
                <a:sym typeface="Euclid Symbol"/>
              </a:rPr>
              <a:t>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rgbClr val="0000FF"/>
                </a:solidFill>
                <a:sym typeface="Euclid Symbol"/>
              </a:rPr>
              <a:t></a:t>
            </a:r>
            <a:r>
              <a:rPr lang="en-US" sz="4800" dirty="0" smtClean="0"/>
              <a:t>)-formula is </a:t>
            </a:r>
            <a:r>
              <a:rPr lang="en-US" sz="4800" i="1" dirty="0" smtClean="0"/>
              <a:t>provable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System is “</a:t>
            </a:r>
            <a:r>
              <a:rPr lang="en-US" sz="6000" dirty="0" smtClean="0">
                <a:solidFill>
                  <a:srgbClr val="008000"/>
                </a:solidFill>
              </a:rPr>
              <a:t>complete</a:t>
            </a:r>
            <a:r>
              <a:rPr lang="en-US" sz="4800" dirty="0" smtClean="0"/>
              <a:t>”.</a:t>
            </a:r>
          </a:p>
          <a:p>
            <a:r>
              <a:rPr lang="en-US" sz="4000" i="1" dirty="0" smtClean="0">
                <a:solidFill>
                  <a:srgbClr val="FF0000"/>
                </a:solidFill>
              </a:rPr>
              <a:t>Not hard to verify.  Would take</a:t>
            </a:r>
          </a:p>
          <a:p>
            <a:r>
              <a:rPr lang="en-US" sz="4000" i="1" dirty="0" smtClean="0">
                <a:solidFill>
                  <a:srgbClr val="FF0000"/>
                </a:solidFill>
              </a:rPr>
              <a:t>a couple of lectures; we omit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9" y="327546"/>
            <a:ext cx="7493001" cy="1039292"/>
          </a:xfrm>
        </p:spPr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System is </a:t>
            </a:r>
            <a:r>
              <a:rPr lang="en-US" sz="3600" dirty="0" smtClean="0">
                <a:solidFill>
                  <a:srgbClr val="008000"/>
                </a:solidFill>
              </a:rPr>
              <a:t>Complete</a:t>
            </a:r>
            <a:endParaRPr lang="en-US" sz="3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Soundness &amp; Validity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1181" y="1675812"/>
            <a:ext cx="8921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i="1" dirty="0" smtClean="0">
                <a:latin typeface="Comic Sans MS" pitchFamily="66" charset="0"/>
              </a:rPr>
              <a:t>Lemma:</a:t>
            </a:r>
            <a:r>
              <a:rPr lang="en-US" sz="4400" dirty="0" smtClean="0">
                <a:latin typeface="Comic Sans MS" pitchFamily="66" charset="0"/>
              </a:rPr>
              <a:t> A r</a:t>
            </a:r>
            <a:r>
              <a:rPr lang="en-US" sz="4800" dirty="0" smtClean="0">
                <a:latin typeface="Comic Sans MS" pitchFamily="66" charset="0"/>
              </a:rPr>
              <a:t>ule is sound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AND{antecedents}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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27701" y="1719253"/>
            <a:ext cx="86885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Deduction proofs often no</a:t>
            </a:r>
          </a:p>
          <a:p>
            <a:r>
              <a:rPr lang="en-US" sz="5400" dirty="0" smtClean="0">
                <a:latin typeface="Comic Sans MS" pitchFamily="66" charset="0"/>
              </a:rPr>
              <a:t>better than truth tables. </a:t>
            </a:r>
          </a:p>
          <a:p>
            <a:r>
              <a:rPr lang="en-US" sz="5400" i="1" dirty="0" smtClean="0">
                <a:solidFill>
                  <a:srgbClr val="CC0099"/>
                </a:solidFill>
                <a:latin typeface="Comic Sans MS" pitchFamily="66" charset="0"/>
              </a:rPr>
              <a:t>No efficient method for</a:t>
            </a:r>
          </a:p>
          <a:p>
            <a:r>
              <a:rPr lang="en-US" sz="5400" i="1" dirty="0" smtClean="0">
                <a:solidFill>
                  <a:srgbClr val="CC0099"/>
                </a:solidFill>
                <a:latin typeface="Comic Sans MS" pitchFamily="66" charset="0"/>
              </a:rPr>
              <a:t>verifying validity is known.</a:t>
            </a:r>
            <a:endParaRPr lang="en-US" sz="5400" i="1" dirty="0">
              <a:solidFill>
                <a:srgbClr val="CC00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Logical Expression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214" y="267177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1018" y="2172924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6621" y="2168006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74284" y="1305718"/>
          <a:ext cx="3525571" cy="4240213"/>
        </p:xfrm>
        <a:graphic>
          <a:graphicData uri="http://schemas.openxmlformats.org/presentationml/2006/ole">
            <p:oleObj spid="_x0000_s338946" name="Equation" r:id="rId4" imgW="939600" imgH="1130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104855" y="2292350"/>
          <a:ext cx="6945312" cy="1054100"/>
        </p:xfrm>
        <a:graphic>
          <a:graphicData uri="http://schemas.openxmlformats.org/presentationml/2006/ole">
            <p:oleObj spid="_x0000_s234500" name="Equation" r:id="rId4" imgW="1422360" imgH="215640" progId="Equation.DSMT4">
              <p:embed/>
            </p:oleObj>
          </a:graphicData>
        </a:graphic>
      </p:graphicFrame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117203" y="2290763"/>
          <a:ext cx="6996113" cy="1135062"/>
        </p:xfrm>
        <a:graphic>
          <a:graphicData uri="http://schemas.openxmlformats.org/presentationml/2006/ole">
            <p:oleObj spid="_x0000_s234497" name="Equation" r:id="rId5" imgW="1409700" imgH="228600" progId="Equation.DSMT4">
              <p:embed/>
            </p:oleObj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5" y="1497919"/>
            <a:ext cx="8918916" cy="90765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800" dirty="0" smtClean="0"/>
              <a:t>Greeks carry Bronze or Copper swords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2541" y="4081463"/>
            <a:ext cx="821891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Bronze or Copper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but </a:t>
            </a:r>
            <a:r>
              <a:rPr lang="en-US" sz="4400" dirty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both</a:t>
            </a:r>
            <a:endParaRPr lang="en-US" sz="4400" dirty="0">
              <a:solidFill>
                <a:srgbClr val="BB0FAB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77790" y="578223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half adder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08225" y="1233488"/>
          <a:ext cx="4508500" cy="1882775"/>
        </p:xfrm>
        <a:graphic>
          <a:graphicData uri="http://schemas.openxmlformats.org/presentationml/2006/ole">
            <p:oleObj spid="_x0000_s400386" name="Equation" r:id="rId5" imgW="2463480" imgH="102852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A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B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latin typeface="Comic Sans MS" pitchFamily="66" charset="0"/>
                </a:rPr>
                <a:t>c</a:t>
              </a:r>
              <a:r>
                <a:rPr lang="en-US" sz="3200" baseline="-25000" dirty="0" err="1" smtClean="0">
                  <a:latin typeface="Comic Sans MS" pitchFamily="66" charset="0"/>
                </a:rPr>
                <a:t>in</a:t>
              </a:r>
              <a:endParaRPr lang="en-US" sz="3200" baseline="-25000" dirty="0"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d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mic Sans MS" pitchFamily="66" charset="0"/>
              </a:rPr>
              <a:t>c</a:t>
            </a:r>
            <a:r>
              <a:rPr lang="en-US" sz="3200" baseline="-25000" dirty="0" err="1" smtClean="0">
                <a:latin typeface="Comic Sans MS" pitchFamily="66" charset="0"/>
              </a:rPr>
              <a:t>out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77790" y="57822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full adder</a:t>
            </a:r>
            <a:endParaRPr lang="en-US" sz="3200" dirty="0">
              <a:latin typeface="Comic Sans MS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8197818" y="6540057"/>
            <a:ext cx="8915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1593849" y="1191127"/>
          <a:ext cx="5997177" cy="1583824"/>
        </p:xfrm>
        <a:graphic>
          <a:graphicData uri="http://schemas.openxmlformats.org/presentationml/2006/ole">
            <p:oleObj spid="_x0000_s401410" name="Equation" r:id="rId4" imgW="4279680" imgH="1130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7766" y="6567488"/>
            <a:ext cx="916236" cy="276999"/>
          </a:xfrm>
          <a:noFill/>
        </p:spPr>
        <p:txBody>
          <a:bodyPr/>
          <a:lstStyle/>
          <a:p>
            <a:r>
              <a:rPr lang="en-US" sz="1200" dirty="0" err="1" smtClean="0"/>
              <a:t>lec</a:t>
            </a:r>
            <a:r>
              <a:rPr lang="en-US" sz="1200" dirty="0" smtClean="0"/>
              <a:t> 2W.</a:t>
            </a:r>
            <a:fld id="{CBD9AEC5-2546-4473-B982-5733658B7CFB}" type="slidenum">
              <a:rPr lang="en-US" sz="1200" smtClean="0"/>
              <a:pPr/>
              <a:t>42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5911" y="1831251"/>
            <a:ext cx="7049970" cy="3286194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1</a:t>
            </a:r>
            <a:r>
              <a:rPr lang="en-US" sz="9600" dirty="0" smtClean="0"/>
              <a:t>—4</a:t>
            </a:r>
            <a:endParaRPr lang="en-US" sz="9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632" y="208417"/>
            <a:ext cx="5053530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94647" y="2920617"/>
          <a:ext cx="3342376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691"/>
                <a:gridCol w="928146"/>
                <a:gridCol w="1563539"/>
              </a:tblGrid>
              <a:tr h="65509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29341" y="1039650"/>
            <a:ext cx="714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value of (P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latin typeface="Comic Sans MS" pitchFamily="66" charset="0"/>
              </a:rPr>
              <a:t> Q)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  P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T,</a:t>
            </a:r>
            <a:r>
              <a:rPr lang="en-US" sz="3600" dirty="0" smtClean="0">
                <a:latin typeface="Comic Sans MS" pitchFamily="66" charset="0"/>
              </a:rPr>
              <a:t> or Q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i="1" dirty="0" smtClean="0">
                <a:latin typeface="Comic Sans MS" pitchFamily="66" charset="0"/>
              </a:rPr>
              <a:t>both</a:t>
            </a:r>
            <a:r>
              <a:rPr lang="en-US" sz="3600" dirty="0" smtClean="0">
                <a:latin typeface="Comic Sans MS" pitchFamily="66" charset="0"/>
              </a:rPr>
              <a:t> are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T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00502" y="6553200"/>
            <a:ext cx="8435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04845" y="5732980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2445" y="5465852"/>
            <a:ext cx="2103461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XOR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471560" y="2850032"/>
          <a:ext cx="421583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00"/>
                <a:gridCol w="1170696"/>
                <a:gridCol w="1972135"/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XOR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6179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</a:t>
            </a:r>
            <a:r>
              <a:rPr lang="en-US" sz="3200" i="1" dirty="0" smtClean="0">
                <a:latin typeface="Comic Sans MS" pitchFamily="66" charset="0"/>
              </a:rPr>
              <a:t>exactly</a:t>
            </a:r>
            <a:r>
              <a:rPr lang="en-US" sz="3200" dirty="0" smtClean="0">
                <a:latin typeface="Comic Sans MS" pitchFamily="66" charset="0"/>
              </a:rPr>
              <a:t> one of P and Q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2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XOR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74115" y="2779391"/>
          <a:ext cx="3765455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2374"/>
                <a:gridCol w="973624"/>
                <a:gridCol w="1899457"/>
              </a:tblGrid>
              <a:tr h="700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AND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04258" y="1208316"/>
            <a:ext cx="622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</a:t>
            </a:r>
            <a:r>
              <a:rPr lang="en-US" sz="3200" i="1" dirty="0" smtClean="0">
                <a:latin typeface="Comic Sans MS" pitchFamily="66" charset="0"/>
              </a:rPr>
              <a:t>both</a:t>
            </a:r>
            <a:r>
              <a:rPr lang="en-US" sz="3200" dirty="0" smtClean="0">
                <a:latin typeface="Comic Sans MS" pitchFamily="66" charset="0"/>
              </a:rPr>
              <a:t> P and Q are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274" y="2212521"/>
            <a:ext cx="428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95456" y="3459337"/>
            <a:ext cx="3513762" cy="698642"/>
          </a:xfrm>
          <a:prstGeom prst="ellipse">
            <a:avLst/>
          </a:prstGeom>
          <a:solidFill>
            <a:srgbClr val="0066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8" y="208417"/>
            <a:ext cx="5402851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NOT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860050" y="3199163"/>
          <a:ext cx="2192130" cy="21031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1511180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56116" y="1417876"/>
            <a:ext cx="583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latin typeface="Comic Sans MS" pitchFamily="66" charset="0"/>
              </a:rPr>
              <a:t>(P)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r>
              <a:rPr lang="en-US" sz="3600" dirty="0" smtClean="0">
                <a:latin typeface="Comic Sans MS" pitchFamily="66" charset="0"/>
              </a:rPr>
              <a:t> P is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0633" y="2303006"/>
            <a:ext cx="6252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Truth Table for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NOT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028" y="363537"/>
            <a:ext cx="5171044" cy="1023474"/>
          </a:xfrm>
        </p:spPr>
        <p:txBody>
          <a:bodyPr/>
          <a:lstStyle/>
          <a:p>
            <a:r>
              <a:rPr lang="en-US" sz="4000" dirty="0" smtClean="0"/>
              <a:t>Truth Assignments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3456" y="1447604"/>
            <a:ext cx="8289854" cy="401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truth assignment</a:t>
            </a:r>
            <a:r>
              <a:rPr lang="en-US" sz="3600" dirty="0" smtClean="0">
                <a:latin typeface="Comic Sans MS" pitchFamily="66" charset="0"/>
              </a:rPr>
              <a:t> assigns a value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 to each propositional variable.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Computer scientists call assignment of values to variables an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environment.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If we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know the environment</a:t>
            </a:r>
            <a:r>
              <a:rPr lang="en-US" sz="3600" dirty="0" smtClean="0">
                <a:latin typeface="Comic Sans MS" pitchFamily="66" charset="0"/>
              </a:rPr>
              <a:t>, we can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find the value</a:t>
            </a:r>
            <a:r>
              <a:rPr lang="en-US" sz="3600" dirty="0" smtClean="0">
                <a:latin typeface="Comic Sans MS" pitchFamily="66" charset="0"/>
              </a:rPr>
              <a:t> of a propositional formula.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begin{document}&#10;&#10;\begin{align*}&#10;\textcolor{blue}{\land} &amp; \eqdef \textcolor{blue}{\text{AND}}\\&#10;\textcolor{blue}{\lor} &amp; \eqdef \textcolor{blue}{\text{OR}}\\&#10;\textcolor{blue}{\neg} &amp; \eqdef \textcolor{blue}{\text{NOT}}\\&#10;\textcolor{blue}{\implies}  &amp; \eqdef \text{\textcolor{blue}{IMPLIES} (if \dots then)}\\&#10;\textcolor{blue}{ \iff}  &amp; \eqdef \text{\textcolor{blue}{IFF} (if and only if)}\\&#10;\textcolor{blue}{\oplus} &amp; \eqdef \text{\textcolor{blue}{XOR} (exclusive OR)}&#10;\end{align*}&#10;&#10;\end{document}&#10;"/>
  <p:tag name="FILENAME" val="TP_tmp"/>
  <p:tag name="FORMAT" val="emf"/>
  <p:tag name="RES" val="300"/>
  <p:tag name="BLEND" val="0"/>
  <p:tag name="TRANSPARENT" val="0"/>
  <p:tag name="TBUG" val="0"/>
  <p:tag name="ALLOWFS" val="1"/>
  <p:tag name="ORIGWIDTH" val="246"/>
  <p:tag name="PICTUREFILESIZE" val="15612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6392</TotalTime>
  <Words>1427</Words>
  <Application>Microsoft Macintosh PowerPoint</Application>
  <PresentationFormat>On-screen Show (4:3)</PresentationFormat>
  <Paragraphs>414</Paragraphs>
  <Slides>42</Slides>
  <Notes>34</Notes>
  <HiddenSlides>16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Comic Sans MS</vt:lpstr>
      <vt:lpstr>Euclid Symbol</vt:lpstr>
      <vt:lpstr>cmsy10</vt:lpstr>
      <vt:lpstr>Euclid Extra</vt:lpstr>
      <vt:lpstr>6.042 Lecture Template</vt:lpstr>
      <vt:lpstr>1_6.042 Lecture Template</vt:lpstr>
      <vt:lpstr>Equation</vt:lpstr>
      <vt:lpstr>The Logic of Propositions</vt:lpstr>
      <vt:lpstr>Propositional (Boolean) Logic</vt:lpstr>
      <vt:lpstr>English to Math</vt:lpstr>
      <vt:lpstr>English to Math</vt:lpstr>
      <vt:lpstr>Definition of OR</vt:lpstr>
      <vt:lpstr>Definition of XOR</vt:lpstr>
      <vt:lpstr>Definition of AND</vt:lpstr>
      <vt:lpstr>Definition of NOT</vt:lpstr>
      <vt:lpstr>Truth Assignments</vt:lpstr>
      <vt:lpstr>Evaluation in an Environment</vt:lpstr>
      <vt:lpstr>Equivalence</vt:lpstr>
      <vt:lpstr>Propositional (Boolean) Operators</vt:lpstr>
      <vt:lpstr>DeMorgan’s Law</vt:lpstr>
      <vt:lpstr>DeMorgan’s Law</vt:lpstr>
      <vt:lpstr>Definition of IMPLIES</vt:lpstr>
      <vt:lpstr>A True Implication</vt:lpstr>
      <vt:lpstr>A True Implication</vt:lpstr>
      <vt:lpstr>A True Implication</vt:lpstr>
      <vt:lpstr>A True Implication</vt:lpstr>
      <vt:lpstr>A True Implication</vt:lpstr>
      <vt:lpstr>Satisfiability &amp; Validity </vt:lpstr>
      <vt:lpstr>Verifying Valid, Satisfiable</vt:lpstr>
      <vt:lpstr>Efficient Test for Satisfiability?</vt:lpstr>
      <vt:lpstr>Equivalence &amp; Validity</vt:lpstr>
      <vt:lpstr>Vailidity &amp; Satisfiability</vt:lpstr>
      <vt:lpstr>Definition of IFF</vt:lpstr>
      <vt:lpstr>Quickie: SAT versus VALID</vt:lpstr>
      <vt:lpstr>Quickie: SAT versus VALID</vt:lpstr>
      <vt:lpstr>Verifying Validity</vt:lpstr>
      <vt:lpstr>Lukasiewicz’ Proof System</vt:lpstr>
      <vt:lpstr>Lukasiewicz’ Proof System</vt:lpstr>
      <vt:lpstr>A Lukasiewicz’ Proof</vt:lpstr>
      <vt:lpstr>A Lukasiewicz’ Proof</vt:lpstr>
      <vt:lpstr>Lukasiewicz’ Proof System</vt:lpstr>
      <vt:lpstr>Lukasiewicz’ System is Complete</vt:lpstr>
      <vt:lpstr>Soundness &amp; Validity</vt:lpstr>
      <vt:lpstr>validity checking still inefficient</vt:lpstr>
      <vt:lpstr>Java Logical Expression</vt:lpstr>
      <vt:lpstr>Digital Logic</vt:lpstr>
      <vt:lpstr>Digital Logic</vt:lpstr>
      <vt:lpstr>Digital Logic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555</cp:revision>
  <dcterms:created xsi:type="dcterms:W3CDTF">2010-02-08T23:41:00Z</dcterms:created>
  <dcterms:modified xsi:type="dcterms:W3CDTF">2010-02-09T00:01:49Z</dcterms:modified>
</cp:coreProperties>
</file>