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embeddings/oleObject4.bin" ContentType="application/vnd.openxmlformats-officedocument.oleObject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Default Extension="fntdata" ContentType="application/x-fontdata"/>
  <Override PartName="/ppt/embeddings/oleObject6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wmf" ContentType="image/x-wmf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embeddings/oleObject1.bin" ContentType="application/vnd.openxmlformats-officedocument.oleObject"/>
  <Override PartName="/ppt/notesSlides/notesSlide12.xml" ContentType="application/vnd.openxmlformats-officedocument.presentationml.notesSlide+xml"/>
  <Default Extension="pict" ContentType="image/pict"/>
  <Override PartName="/ppt/notesSlides/notesSlide6.xml" ContentType="application/vnd.openxmlformats-officedocument.presentationml.notesSlide+xml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embeddings/oleObject7.bin" ContentType="application/vnd.openxmlformats-officedocument.oleObject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slides/slide5.xml" ContentType="application/vnd.openxmlformats-officedocument.presentationml.slide+xml"/>
  <Override PartName="/ppt/embeddings/oleObject13.bin" ContentType="application/vnd.openxmlformats-officedocument.oleObject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vml" ContentType="application/vnd.openxmlformats-officedocument.vmlDrawing"/>
  <Default Extension="jpeg" ContentType="image/jpeg"/>
  <Override PartName="/ppt/embeddings/oleObject15.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embeddings/oleObject14.bin" ContentType="application/vnd.openxmlformats-officedocument.oleObject"/>
  <Override PartName="/ppt/embeddings/oleObject9.bin" ContentType="application/vnd.openxmlformats-officedocument.oleObject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embeddings/oleObject11.bin" ContentType="application/vnd.openxmlformats-officedocument.oleObject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tags/tag1.xml" ContentType="application/vnd.openxmlformats-officedocument.presentationml.tags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257" r:id="rId2"/>
    <p:sldId id="299" r:id="rId3"/>
    <p:sldId id="277" r:id="rId4"/>
    <p:sldId id="278" r:id="rId5"/>
    <p:sldId id="293" r:id="rId6"/>
    <p:sldId id="294" r:id="rId7"/>
    <p:sldId id="292" r:id="rId8"/>
    <p:sldId id="295" r:id="rId9"/>
    <p:sldId id="279" r:id="rId10"/>
    <p:sldId id="280" r:id="rId11"/>
    <p:sldId id="281" r:id="rId12"/>
    <p:sldId id="282" r:id="rId13"/>
    <p:sldId id="296" r:id="rId14"/>
    <p:sldId id="297" r:id="rId15"/>
    <p:sldId id="298" r:id="rId16"/>
    <p:sldId id="290" r:id="rId17"/>
  </p:sldIdLst>
  <p:sldSz cx="9144000" cy="6858000" type="screen4x3"/>
  <p:notesSz cx="7315200" cy="9601200"/>
  <p:embeddedFontLst>
    <p:embeddedFont>
      <p:font typeface="Comic Sans MS"/>
      <p:regular r:id="rId20"/>
      <p:bold r:id="rId21"/>
    </p:embeddedFont>
    <p:embeddedFont>
      <p:font typeface="Euclid Math Two" charset="2"/>
      <p:regular r:id="rId22"/>
      <p:bold r:id="rId23"/>
    </p:embeddedFont>
    <p:embeddedFont>
      <p:font typeface="msbm9"/>
      <p:regular r:id="rId24"/>
    </p:embeddedFont>
    <p:embeddedFont>
      <p:font typeface="Euclid Symbol" charset="2"/>
      <p:regular r:id="rId25"/>
      <p:bold r:id="rId26"/>
      <p:italic r:id="rId27"/>
      <p:boldItalic r:id="rId28"/>
    </p:embeddedFont>
    <p:embeddedFont>
      <p:font typeface="cmmi10"/>
      <p:regular r:id="rId29"/>
    </p:embeddedFont>
    <p:embeddedFont>
      <p:font typeface="cmsy10"/>
      <p:regular r:id="rId30"/>
    </p:embeddedFont>
    <p:embeddedFont>
      <p:font typeface="Euclid"/>
      <p:regular r:id="rId31"/>
      <p:bold r:id="rId32"/>
      <p:italic r:id="rId33"/>
      <p:boldItalic r:id="rId34"/>
    </p:embeddedFont>
  </p:embeddedFontLst>
  <p:custDataLst>
    <p:tags r:id="rId3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0000FF"/>
    <a:srgbClr val="008000"/>
    <a:srgbClr val="E45ECA"/>
    <a:srgbClr val="F74BE3"/>
    <a:srgbClr val="33CC33"/>
    <a:srgbClr val="9751CB"/>
    <a:srgbClr val="F5FCFD"/>
    <a:srgbClr val="E9F8FB"/>
    <a:srgbClr val="CC0099"/>
    <a:srgbClr val="0033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 horzBarState="maximized">
    <p:restoredLeft sz="15717" autoAdjust="0"/>
    <p:restoredTop sz="94617" autoAdjust="0"/>
  </p:normalViewPr>
  <p:slideViewPr>
    <p:cSldViewPr snapToGrid="0" showGuides="1">
      <p:cViewPr varScale="1">
        <p:scale>
          <a:sx n="120" d="100"/>
          <a:sy n="120" d="100"/>
        </p:scale>
        <p:origin x="-1304" y="-112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printerSettings" Target="printerSettings/printerSettings1.bin"/><Relationship Id="rId31" Type="http://schemas.openxmlformats.org/officeDocument/2006/relationships/font" Target="fonts/font12.fntdata"/><Relationship Id="rId34" Type="http://schemas.openxmlformats.org/officeDocument/2006/relationships/font" Target="fonts/font15.fntdata"/><Relationship Id="rId39" Type="http://schemas.openxmlformats.org/officeDocument/2006/relationships/theme" Target="theme/theme1.xml"/><Relationship Id="rId40" Type="http://schemas.openxmlformats.org/officeDocument/2006/relationships/tableStyles" Target="tableStyles.xml"/><Relationship Id="rId7" Type="http://schemas.openxmlformats.org/officeDocument/2006/relationships/slide" Target="slides/slide6.xml"/><Relationship Id="rId36" Type="http://schemas.openxmlformats.org/officeDocument/2006/relationships/tags" Target="tags/tag1.xml"/><Relationship Id="rId1" Type="http://schemas.openxmlformats.org/officeDocument/2006/relationships/slideMaster" Target="slideMasters/slideMaster1.xml"/><Relationship Id="rId24" Type="http://schemas.openxmlformats.org/officeDocument/2006/relationships/font" Target="fonts/font5.fntdata"/><Relationship Id="rId25" Type="http://schemas.openxmlformats.org/officeDocument/2006/relationships/font" Target="fonts/font6.fntdata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7" Type="http://schemas.openxmlformats.org/officeDocument/2006/relationships/font" Target="fonts/font8.fntdata"/><Relationship Id="rId14" Type="http://schemas.openxmlformats.org/officeDocument/2006/relationships/slide" Target="slides/slide13.xml"/><Relationship Id="rId23" Type="http://schemas.openxmlformats.org/officeDocument/2006/relationships/font" Target="fonts/font4.fntdata"/><Relationship Id="rId4" Type="http://schemas.openxmlformats.org/officeDocument/2006/relationships/slide" Target="slides/slide3.xml"/><Relationship Id="rId28" Type="http://schemas.openxmlformats.org/officeDocument/2006/relationships/font" Target="fonts/font9.fntdata"/><Relationship Id="rId26" Type="http://schemas.openxmlformats.org/officeDocument/2006/relationships/font" Target="fonts/font7.fntdata"/><Relationship Id="rId30" Type="http://schemas.openxmlformats.org/officeDocument/2006/relationships/font" Target="fonts/font11.fntdata"/><Relationship Id="rId11" Type="http://schemas.openxmlformats.org/officeDocument/2006/relationships/slide" Target="slides/slide10.xml"/><Relationship Id="rId29" Type="http://schemas.openxmlformats.org/officeDocument/2006/relationships/font" Target="fonts/font10.fntdata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handoutMaster" Target="handoutMasters/handoutMaster1.xml"/><Relationship Id="rId38" Type="http://schemas.openxmlformats.org/officeDocument/2006/relationships/viewProps" Target="viewProps.xml"/><Relationship Id="rId20" Type="http://schemas.openxmlformats.org/officeDocument/2006/relationships/font" Target="fonts/font1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ict"/><Relationship Id="rId1" Type="http://schemas.openxmlformats.org/officeDocument/2006/relationships/image" Target="../media/image3.pict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wmf"/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3" Type="http://schemas.openxmlformats.org/officeDocument/2006/relationships/image" Target="../media/image13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ict"/><Relationship Id="rId3" Type="http://schemas.openxmlformats.org/officeDocument/2006/relationships/image" Target="../media/image17.pict"/><Relationship Id="rId1" Type="http://schemas.openxmlformats.org/officeDocument/2006/relationships/image" Target="../media/image15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82A7D0-DDCE-4C4A-9B06-8D547E872DBE}" type="slidenum">
              <a:rPr lang="en-US"/>
              <a:pPr/>
              <a:t>3</a:t>
            </a:fld>
            <a:endParaRPr 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F57B6-8473-4409-BEB2-FC7EB9AC9EDE}" type="slidenum">
              <a:rPr lang="en-US"/>
              <a:pPr/>
              <a:t>4</a:t>
            </a:fld>
            <a:endParaRPr 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B81FD-B4A6-48C9-B3F4-A45B625CBF8B}" type="slidenum">
              <a:rPr lang="en-US"/>
              <a:pPr/>
              <a:t>5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7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8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9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557963"/>
            <a:ext cx="1665288" cy="30003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omic Sans MS" pitchFamily="66" charset="0"/>
              </a:defRPr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z="1050" dirty="0" smtClean="0"/>
              <a:t>Copyright </a:t>
            </a:r>
            <a:r>
              <a:rPr lang="en-US" sz="1050" i="1" dirty="0" smtClean="0"/>
              <a:t>©</a:t>
            </a:r>
            <a:r>
              <a:rPr lang="en-US" sz="1050" dirty="0" smtClean="0"/>
              <a:t> Albert R. Meyer, 2009. All rights reserved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3538"/>
            <a:ext cx="2057400" cy="5762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3538"/>
            <a:ext cx="6019800" cy="5762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24150" y="6572250"/>
            <a:ext cx="3136900" cy="2857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7949" y="6572250"/>
            <a:ext cx="4524375" cy="285749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omic Sans MS" pitchFamily="66" charset="0"/>
              </a:defRPr>
            </a:lvl1pPr>
          </a:lstStyle>
          <a:p>
            <a:r>
              <a:rPr lang="en-US" dirty="0" smtClean="0"/>
              <a:t>Copyright </a:t>
            </a:r>
            <a:r>
              <a:rPr lang="en-US" i="1" dirty="0" smtClean="0"/>
              <a:t>©</a:t>
            </a:r>
            <a:r>
              <a:rPr lang="en-US" dirty="0" smtClean="0"/>
              <a:t> Albert R. Meyer, 2009. All rights reserved.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7949" y="6572250"/>
            <a:ext cx="4524375" cy="285749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omic Sans MS" pitchFamily="66" charset="0"/>
              </a:defRPr>
            </a:lvl1pPr>
          </a:lstStyle>
          <a:p>
            <a:r>
              <a:rPr lang="en-US" dirty="0" smtClean="0"/>
              <a:t>Copyright </a:t>
            </a:r>
            <a:r>
              <a:rPr lang="en-US" i="1" dirty="0" smtClean="0"/>
              <a:t>©</a:t>
            </a:r>
            <a:r>
              <a:rPr lang="en-US" dirty="0" smtClean="0"/>
              <a:t> Albert R. Meyer, 2009. All rights reserved.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6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62425" y="6515100"/>
            <a:ext cx="12307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 3F.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383184" y="6505107"/>
            <a:ext cx="3281857" cy="35289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February 19,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3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15.bin"/><Relationship Id="rId4" Type="http://schemas.openxmlformats.org/officeDocument/2006/relationships/oleObject" Target="../embeddings/oleObject13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Relationship Id="rId5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Relationship Id="rId6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Relationship Id="rId5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11.bin"/><Relationship Id="rId4" Type="http://schemas.openxmlformats.org/officeDocument/2006/relationships/oleObject" Target="../embeddings/oleObject9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Relationship Id="rId5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736725" y="523875"/>
            <a:ext cx="631615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  <a:p>
            <a:endParaRPr lang="en-US" dirty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Set</a:t>
            </a:r>
            <a:r>
              <a:rPr kumimoji="0" lang="en-US" sz="80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Theory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Zermelo</a:t>
            </a:r>
            <a:r>
              <a:rPr lang="en-US" dirty="0" smtClean="0"/>
              <a:t>-Frankel Set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" y="1712913"/>
            <a:ext cx="8023860" cy="3392487"/>
          </a:xfrm>
        </p:spPr>
        <p:txBody>
          <a:bodyPr/>
          <a:lstStyle/>
          <a:p>
            <a:r>
              <a:rPr lang="en-US" sz="4400" dirty="0" smtClean="0"/>
              <a:t>No simple answer, but the </a:t>
            </a:r>
          </a:p>
          <a:p>
            <a:r>
              <a:rPr lang="en-US" sz="4400" dirty="0" smtClean="0"/>
              <a:t>axioms of </a:t>
            </a:r>
            <a:r>
              <a:rPr lang="en-US" sz="4400" dirty="0" err="1" smtClean="0"/>
              <a:t>Zermelo</a:t>
            </a:r>
            <a:r>
              <a:rPr lang="en-US" sz="4400" dirty="0" smtClean="0"/>
              <a:t>-Frankel </a:t>
            </a:r>
          </a:p>
          <a:p>
            <a:r>
              <a:rPr lang="en-US" sz="4400" dirty="0" smtClean="0"/>
              <a:t>along with the Choice axiom </a:t>
            </a:r>
          </a:p>
          <a:p>
            <a:r>
              <a:rPr lang="en-US" sz="4400" dirty="0" smtClean="0"/>
              <a:t>(ZFC) do a pretty good job.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4400" dirty="0" smtClean="0"/>
              <a:t>According to ZF, the elements of a set have to be “simpler” than the set itself.  In particular,</a:t>
            </a:r>
          </a:p>
          <a:p>
            <a:pPr algn="ctr">
              <a:spcBef>
                <a:spcPct val="50000"/>
              </a:spcBef>
            </a:pPr>
            <a:r>
              <a:rPr lang="en-US" sz="4400" dirty="0" smtClean="0">
                <a:solidFill>
                  <a:srgbClr val="0000FF"/>
                </a:solidFill>
              </a:rPr>
              <a:t>no set is a member of itself.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Zermelo</a:t>
            </a:r>
            <a:r>
              <a:rPr lang="en-US" dirty="0" smtClean="0"/>
              <a:t>-Frankel Set Theory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48" y="1557337"/>
            <a:ext cx="8358188" cy="3714750"/>
          </a:xfrm>
        </p:spPr>
        <p:txBody>
          <a:bodyPr/>
          <a:lstStyle/>
          <a:p>
            <a:r>
              <a:rPr lang="en-US" dirty="0" smtClean="0"/>
              <a:t>This implies that</a:t>
            </a:r>
          </a:p>
          <a:p>
            <a:r>
              <a:rPr lang="en-US" dirty="0" smtClean="0"/>
              <a:t>(1) the collection of all sets is</a:t>
            </a:r>
            <a:r>
              <a:rPr lang="en-US" b="1" dirty="0" smtClean="0"/>
              <a:t> </a:t>
            </a:r>
            <a:r>
              <a:rPr lang="en-US" dirty="0" smtClean="0"/>
              <a:t>not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 set, and</a:t>
            </a:r>
          </a:p>
          <a:p>
            <a:r>
              <a:rPr lang="en-US" dirty="0" smtClean="0"/>
              <a:t>(2) 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dirty="0" smtClean="0"/>
              <a:t> equals the collection of all sets </a:t>
            </a:r>
            <a:r>
              <a:rPr lang="en-US" dirty="0" smtClean="0">
                <a:sym typeface="Euclid Symbol"/>
              </a:rPr>
              <a:t>…which is why it’s not a set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Zermelo</a:t>
            </a:r>
            <a:r>
              <a:rPr lang="en-US" dirty="0" smtClean="0"/>
              <a:t>-Frankel Set Theory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infinite sizes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55" y="1693334"/>
            <a:ext cx="9094945" cy="4369704"/>
          </a:xfrm>
        </p:spPr>
        <p:txBody>
          <a:bodyPr/>
          <a:lstStyle/>
          <a:p>
            <a:r>
              <a:rPr lang="en-US" sz="4400" dirty="0" smtClean="0"/>
              <a:t>Are </a:t>
            </a:r>
            <a:r>
              <a:rPr lang="en-US" sz="4400" dirty="0" smtClean="0">
                <a:latin typeface="Comic Sans MS"/>
                <a:cs typeface="Comic Sans MS"/>
              </a:rPr>
              <a:t>infinite </a:t>
            </a:r>
            <a:r>
              <a:rPr lang="en-US" sz="4400" dirty="0" smtClean="0"/>
              <a:t>sets the “same size”?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NO</a:t>
            </a:r>
            <a:r>
              <a:rPr lang="en-US" sz="4400" dirty="0" smtClean="0"/>
              <a:t>, by Russell paradox variant:</a:t>
            </a:r>
          </a:p>
          <a:p>
            <a:r>
              <a:rPr lang="en-US" sz="4400" i="1" dirty="0" smtClean="0"/>
              <a:t>Theorem:</a:t>
            </a:r>
            <a:r>
              <a:rPr lang="en-US" sz="4400" dirty="0" smtClean="0"/>
              <a:t> No </a:t>
            </a:r>
            <a:r>
              <a:rPr lang="en-US" sz="4400" dirty="0" err="1" smtClean="0"/>
              <a:t>surjective</a:t>
            </a:r>
            <a:r>
              <a:rPr lang="en-US" sz="4400" dirty="0" smtClean="0"/>
              <a:t> function from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/>
              <a:t>to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</a:rPr>
              <a:t>pow(A</a:t>
            </a:r>
            <a:r>
              <a:rPr lang="en-US" sz="4800" dirty="0" smtClean="0">
                <a:solidFill>
                  <a:srgbClr val="0000FF"/>
                </a:solidFill>
              </a:rPr>
              <a:t>), 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  </a:t>
            </a:r>
            <a:r>
              <a:rPr lang="en-US" sz="4800" dirty="0" smtClean="0"/>
              <a:t>even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for </a:t>
            </a:r>
            <a:r>
              <a:rPr lang="en-US" sz="4800" dirty="0" smtClean="0">
                <a:latin typeface="Comic Sans MS"/>
                <a:cs typeface="Comic Sans MS"/>
              </a:rPr>
              <a:t>infinite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A</a:t>
            </a:r>
            <a:endParaRPr lang="en-US" sz="48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7249160" cy="977582"/>
          </a:xfrm>
        </p:spPr>
        <p:txBody>
          <a:bodyPr/>
          <a:lstStyle/>
          <a:p>
            <a:r>
              <a:rPr lang="en-US" dirty="0" smtClean="0"/>
              <a:t>no surjection from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dirty="0" smtClean="0"/>
              <a:t>to </a:t>
            </a:r>
            <a:r>
              <a:rPr lang="en-US" dirty="0" err="1" smtClean="0">
                <a:solidFill>
                  <a:srgbClr val="0000FF"/>
                </a:solidFill>
              </a:rPr>
              <a:t>pow</a:t>
            </a:r>
            <a:r>
              <a:rPr lang="en-US" dirty="0" smtClean="0">
                <a:solidFill>
                  <a:srgbClr val="0000FF"/>
                </a:solidFill>
              </a:rPr>
              <a:t>(A)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16" y="2962006"/>
            <a:ext cx="8335497" cy="3462847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W::= {a </a:t>
            </a:r>
            <a:r>
              <a:rPr lang="en-US" sz="4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 | 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f(a)}</a:t>
            </a:r>
            <a:r>
              <a:rPr lang="en-US" dirty="0" smtClean="0"/>
              <a:t>, so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W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 </a:t>
            </a:r>
            <a:r>
              <a:rPr lang="en-US" dirty="0" smtClean="0"/>
              <a:t>a </a:t>
            </a:r>
            <a:r>
              <a:rPr lang="en-US" dirty="0" err="1" smtClean="0"/>
              <a:t>surj</a:t>
            </a:r>
            <a:r>
              <a:rPr lang="en-US" dirty="0" smtClean="0"/>
              <a:t>, so </a:t>
            </a:r>
            <a:r>
              <a:rPr lang="en-US" dirty="0" smtClean="0">
                <a:solidFill>
                  <a:srgbClr val="0000FF"/>
                </a:solidFill>
              </a:rPr>
              <a:t>W=f(a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, some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So,  </a:t>
            </a:r>
            <a:r>
              <a:rPr lang="en-US" dirty="0" smtClean="0">
                <a:solidFill>
                  <a:srgbClr val="0000FF"/>
                </a:solidFill>
              </a:rPr>
              <a:t>  a</a:t>
            </a:r>
            <a:r>
              <a:rPr lang="en-US" baseline="-25000" dirty="0" smtClean="0">
                <a:solidFill>
                  <a:srgbClr val="0000FF"/>
                </a:solidFill>
              </a:rPr>
              <a:t>0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 </a:t>
            </a:r>
            <a:r>
              <a:rPr lang="en-US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00163" y="5358757"/>
            <a:ext cx="560832" cy="7680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7998" y="1439337"/>
            <a:ext cx="5402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Pf by contradiction: </a:t>
            </a:r>
            <a:endParaRPr lang="en-US" sz="5400" dirty="0" smtClean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754" y="1439869"/>
            <a:ext cx="77919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 by contradiction:  suppose</a:t>
            </a:r>
          </a:p>
          <a:p>
            <a:r>
              <a:rPr lang="en-US" sz="4400" dirty="0" err="1" smtClean="0">
                <a:latin typeface="Comic Sans MS"/>
                <a:cs typeface="Comic Sans MS"/>
              </a:rPr>
              <a:t>surj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latin typeface="Comic Sans MS"/>
                <a:cs typeface="Comic Sans MS"/>
              </a:rPr>
              <a:t>fcn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f:A→pow(A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4400" dirty="0" smtClean="0">
                <a:latin typeface="Comic Sans MS"/>
                <a:cs typeface="Comic Sans MS"/>
              </a:rPr>
              <a:t>.  Let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3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996536" y="4401899"/>
          <a:ext cx="3338512" cy="1920875"/>
        </p:xfrm>
        <a:graphic>
          <a:graphicData uri="http://schemas.openxmlformats.org/presentationml/2006/ole">
            <p:oleObj spid="_x0000_s630786" name="Equation" r:id="rId4" imgW="838200" imgH="482600" progId="Equation.DSMT4">
              <p:embed/>
            </p:oleObj>
          </a:graphicData>
        </a:graphic>
      </p:graphicFrame>
      <p:graphicFrame>
        <p:nvGraphicFramePr>
          <p:cNvPr id="630787" name="Object 3"/>
          <p:cNvGraphicFramePr>
            <a:graphicFrameLocks noChangeAspect="1"/>
          </p:cNvGraphicFramePr>
          <p:nvPr/>
        </p:nvGraphicFramePr>
        <p:xfrm>
          <a:off x="3144838" y="4494213"/>
          <a:ext cx="3917950" cy="2063750"/>
        </p:xfrm>
        <a:graphic>
          <a:graphicData uri="http://schemas.openxmlformats.org/presentationml/2006/ole">
            <p:oleObj spid="_x0000_s630787" name="Equation" r:id="rId5" imgW="939800" imgH="495300" progId="Equation.DSMT4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baseline="30000" dirty="0" smtClean="0">
                <a:solidFill>
                  <a:srgbClr val="0000FF"/>
                </a:solidFill>
                <a:latin typeface="cmmi10"/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is </a:t>
            </a:r>
            <a:r>
              <a:rPr lang="en-US" dirty="0" smtClean="0"/>
              <a:t>uncountable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808" y="1437261"/>
            <a:ext cx="7704487" cy="1747108"/>
          </a:xfrm>
          <a:ln w="25400">
            <a:noFill/>
            <a:prstDash val="sysDash"/>
          </a:ln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  A</a:t>
            </a:r>
            <a:r>
              <a:rPr lang="en-US" sz="4800" dirty="0" smtClean="0"/>
              <a:t> is </a:t>
            </a:r>
            <a:r>
              <a:rPr lang="en-US" sz="4800" i="1" dirty="0" smtClean="0"/>
              <a:t>countable</a:t>
            </a:r>
            <a:r>
              <a:rPr lang="en-US" sz="4800" dirty="0" smtClean="0"/>
              <a:t> </a:t>
            </a:r>
            <a:r>
              <a:rPr lang="en-US" sz="4800" dirty="0" err="1" smtClean="0"/>
              <a:t>iff</a:t>
            </a:r>
            <a:r>
              <a:rPr lang="en-US" sz="4800" dirty="0" smtClean="0"/>
              <a:t> can be listed  </a:t>
            </a:r>
            <a:r>
              <a:rPr lang="en-US" sz="4800" dirty="0" smtClean="0">
                <a:latin typeface="Comic Sans MS"/>
              </a:rPr>
              <a:t>a</a:t>
            </a:r>
            <a:r>
              <a:rPr lang="en-US" sz="4800" baseline="-25000" dirty="0" smtClean="0">
                <a:latin typeface="Comic Sans MS"/>
              </a:rPr>
              <a:t>0</a:t>
            </a:r>
            <a:r>
              <a:rPr lang="en-US" sz="4800" dirty="0" smtClean="0">
                <a:latin typeface="Comic Sans MS"/>
              </a:rPr>
              <a:t>,a</a:t>
            </a:r>
            <a:r>
              <a:rPr lang="en-US" sz="4800" baseline="-25000" dirty="0" smtClean="0">
                <a:latin typeface="Comic Sans MS"/>
              </a:rPr>
              <a:t>1</a:t>
            </a:r>
            <a:r>
              <a:rPr lang="en-US" sz="4800" dirty="0" smtClean="0">
                <a:latin typeface="Comic Sans MS"/>
              </a:rPr>
              <a:t>,a</a:t>
            </a:r>
            <a:r>
              <a:rPr lang="en-US" sz="4800" baseline="-25000" dirty="0" smtClean="0">
                <a:latin typeface="Comic Sans MS"/>
              </a:rPr>
              <a:t>2</a:t>
            </a:r>
            <a:r>
              <a:rPr lang="en-US" sz="4800" dirty="0" smtClean="0"/>
              <a:t>,….  </a:t>
            </a:r>
          </a:p>
        </p:txBody>
      </p:sp>
      <p:sp>
        <p:nvSpPr>
          <p:cNvPr id="7" name="Left Brace 6"/>
          <p:cNvSpPr/>
          <p:nvPr/>
        </p:nvSpPr>
        <p:spPr>
          <a:xfrm>
            <a:off x="4572000" y="3023616"/>
            <a:ext cx="2926080" cy="195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>
            <a:off x="2121408" y="5669280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urved Connector 26"/>
          <p:cNvCxnSpPr/>
          <p:nvPr/>
        </p:nvCxnSpPr>
        <p:spPr>
          <a:xfrm>
            <a:off x="2084832" y="566928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0176" y="560832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2075562" y="5654676"/>
            <a:ext cx="3669792" cy="885952"/>
            <a:chOff x="2075562" y="5654676"/>
            <a:chExt cx="3669792" cy="885952"/>
          </a:xfrm>
        </p:grpSpPr>
        <p:sp>
          <p:nvSpPr>
            <p:cNvPr id="29" name="Freeform 28"/>
            <p:cNvSpPr/>
            <p:nvPr/>
          </p:nvSpPr>
          <p:spPr>
            <a:xfrm>
              <a:off x="2075562" y="5654676"/>
              <a:ext cx="3669792" cy="885952"/>
            </a:xfrm>
            <a:custGeom>
              <a:avLst/>
              <a:gdLst>
                <a:gd name="connsiteX0" fmla="*/ 0 w 3669792"/>
                <a:gd name="connsiteY0" fmla="*/ 0 h 885952"/>
                <a:gd name="connsiteX1" fmla="*/ 329184 w 3669792"/>
                <a:gd name="connsiteY1" fmla="*/ 658368 h 885952"/>
                <a:gd name="connsiteX2" fmla="*/ 1792224 w 3669792"/>
                <a:gd name="connsiteY2" fmla="*/ 877824 h 885952"/>
                <a:gd name="connsiteX3" fmla="*/ 3206496 w 3669792"/>
                <a:gd name="connsiteY3" fmla="*/ 609600 h 885952"/>
                <a:gd name="connsiteX4" fmla="*/ 3669792 w 3669792"/>
                <a:gd name="connsiteY4" fmla="*/ 0 h 88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9792" h="885952">
                  <a:moveTo>
                    <a:pt x="0" y="0"/>
                  </a:moveTo>
                  <a:cubicBezTo>
                    <a:pt x="15240" y="256032"/>
                    <a:pt x="30480" y="512064"/>
                    <a:pt x="329184" y="658368"/>
                  </a:cubicBezTo>
                  <a:cubicBezTo>
                    <a:pt x="627888" y="804672"/>
                    <a:pt x="1312672" y="885952"/>
                    <a:pt x="1792224" y="877824"/>
                  </a:cubicBezTo>
                  <a:cubicBezTo>
                    <a:pt x="2271776" y="869696"/>
                    <a:pt x="2893568" y="755904"/>
                    <a:pt x="3206496" y="609600"/>
                  </a:cubicBezTo>
                  <a:cubicBezTo>
                    <a:pt x="3519424" y="463296"/>
                    <a:pt x="3594608" y="231648"/>
                    <a:pt x="3669792" y="0"/>
                  </a:cubicBezTo>
                </a:path>
              </a:pathLst>
            </a:custGeom>
            <a:ln w="31750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10082" y="5933822"/>
              <a:ext cx="96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FF0000"/>
                  </a:solidFill>
                  <a:latin typeface="Comic Sans MS" pitchFamily="66" charset="0"/>
                </a:rPr>
                <a:t>surj</a:t>
              </a:r>
              <a:endParaRPr lang="en-US" sz="3200" dirty="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272850" y="4569481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339187" y="5621186"/>
            <a:ext cx="560832" cy="7680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07582" y="3051680"/>
            <a:ext cx="6943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same as </a:t>
            </a:r>
            <a:r>
              <a:rPr lang="en-US" sz="4800" dirty="0" err="1" smtClean="0">
                <a:latin typeface="Comic Sans MS"/>
                <a:cs typeface="Comic Sans MS"/>
              </a:rPr>
              <a:t>surj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err="1" smtClean="0">
                <a:latin typeface="Comic Sans MS"/>
                <a:cs typeface="Comic Sans MS"/>
              </a:rPr>
              <a:t>fcn</a:t>
            </a:r>
            <a:r>
              <a:rPr lang="en-US" sz="4800" dirty="0" smtClean="0">
                <a:latin typeface="Comic Sans MS"/>
                <a:cs typeface="Comic Sans MS"/>
              </a:rPr>
              <a:t>: </a:t>
            </a:r>
            <a:r>
              <a:rPr lang="en-US" sz="4800" b="1" dirty="0" smtClean="0">
                <a:solidFill>
                  <a:srgbClr val="0000FF"/>
                </a:solidFill>
                <a:latin typeface="Comic Sans MS"/>
                <a:cs typeface="Comic Sans MS"/>
                <a:sym typeface="Euclid Math Two"/>
              </a:rPr>
              <a:t>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→A</a:t>
            </a:r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0450" y="3952027"/>
            <a:ext cx="80231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So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000" b="1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sz="4000" dirty="0" smtClean="0">
                <a:latin typeface="Comic Sans MS"/>
                <a:cs typeface="Comic Sans MS"/>
              </a:rPr>
              <a:t> is uncountable, because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4247962" y="4504963"/>
          <a:ext cx="3467213" cy="1094909"/>
        </p:xfrm>
        <a:graphic>
          <a:graphicData uri="http://schemas.openxmlformats.org/presentationml/2006/ole">
            <p:oleObj spid="_x0000_s630788" name="Equation" r:id="rId6" imgW="723900" imgH="2286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9" grpId="0" animBg="1"/>
      <p:bldP spid="23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1―3</a:t>
            </a:r>
            <a:endParaRPr lang="en-US" sz="12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5312270" cy="927886"/>
          </a:xfrm>
        </p:spPr>
        <p:txBody>
          <a:bodyPr/>
          <a:lstStyle/>
          <a:p>
            <a:r>
              <a:rPr lang="en-US" sz="5400" dirty="0" smtClean="0"/>
              <a:t>Axioms</a:t>
            </a:r>
            <a:endParaRPr lang="en-US" sz="5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43819" y="2135960"/>
          <a:ext cx="8256362" cy="1002558"/>
        </p:xfrm>
        <a:graphic>
          <a:graphicData uri="http://schemas.openxmlformats.org/presentationml/2006/ole">
            <p:oleObj spid="_x0000_s638978" name="Equation" r:id="rId3" imgW="1778000" imgH="2159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5921" y="1528185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Equality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034" y="3319487"/>
            <a:ext cx="2291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Power set</a:t>
            </a:r>
          </a:p>
        </p:txBody>
      </p:sp>
      <p:graphicFrame>
        <p:nvGraphicFramePr>
          <p:cNvPr id="638979" name="Object 3"/>
          <p:cNvGraphicFramePr>
            <a:graphicFrameLocks noChangeAspect="1"/>
          </p:cNvGraphicFramePr>
          <p:nvPr/>
        </p:nvGraphicFramePr>
        <p:xfrm>
          <a:off x="565758" y="3918671"/>
          <a:ext cx="7192963" cy="1001712"/>
        </p:xfrm>
        <a:graphic>
          <a:graphicData uri="http://schemas.openxmlformats.org/presentationml/2006/ole">
            <p:oleObj spid="_x0000_s638979" name="Equation" r:id="rId4" imgW="1549400" imgH="2159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 &amp; Logical Formulas</a:t>
            </a:r>
          </a:p>
        </p:txBody>
      </p:sp>
      <p:sp>
        <p:nvSpPr>
          <p:cNvPr id="98309" name="Oval 5"/>
          <p:cNvSpPr>
            <a:spLocks noChangeArrowheads="1"/>
          </p:cNvSpPr>
          <p:nvPr/>
        </p:nvSpPr>
        <p:spPr bwMode="auto">
          <a:xfrm>
            <a:off x="1076325" y="1338274"/>
            <a:ext cx="885825" cy="13350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10" name="Oval 6"/>
          <p:cNvSpPr>
            <a:spLocks noChangeArrowheads="1"/>
          </p:cNvSpPr>
          <p:nvPr/>
        </p:nvSpPr>
        <p:spPr bwMode="auto">
          <a:xfrm>
            <a:off x="4781233" y="1376374"/>
            <a:ext cx="911225" cy="19573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8316" name="Object 12"/>
          <p:cNvGraphicFramePr>
            <a:graphicFrameLocks noChangeAspect="1"/>
          </p:cNvGraphicFramePr>
          <p:nvPr/>
        </p:nvGraphicFramePr>
        <p:xfrm>
          <a:off x="4776788" y="1420813"/>
          <a:ext cx="3259137" cy="1658937"/>
        </p:xfrm>
        <a:graphic>
          <a:graphicData uri="http://schemas.openxmlformats.org/presentationml/2006/ole">
            <p:oleObj spid="_x0000_s508930" name="Equation" r:id="rId4" imgW="698400" imgH="355320" progId="Equation.DSMT4">
              <p:embed/>
            </p:oleObj>
          </a:graphicData>
        </a:graphic>
      </p:graphicFrame>
      <p:sp>
        <p:nvSpPr>
          <p:cNvPr id="98314" name="Oval 10"/>
          <p:cNvSpPr>
            <a:spLocks noChangeArrowheads="1"/>
          </p:cNvSpPr>
          <p:nvPr/>
        </p:nvSpPr>
        <p:spPr bwMode="auto">
          <a:xfrm>
            <a:off x="1133475" y="3595370"/>
            <a:ext cx="784225" cy="1335088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Oval 11"/>
          <p:cNvSpPr>
            <a:spLocks noChangeArrowheads="1"/>
          </p:cNvSpPr>
          <p:nvPr/>
        </p:nvSpPr>
        <p:spPr bwMode="auto">
          <a:xfrm>
            <a:off x="4800910" y="3429000"/>
            <a:ext cx="1000125" cy="2122488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8319" name="Object 15"/>
          <p:cNvGraphicFramePr>
            <a:graphicFrameLocks noChangeAspect="1"/>
          </p:cNvGraphicFramePr>
          <p:nvPr/>
        </p:nvGraphicFramePr>
        <p:xfrm>
          <a:off x="358775" y="1400175"/>
          <a:ext cx="4268788" cy="1220788"/>
        </p:xfrm>
        <a:graphic>
          <a:graphicData uri="http://schemas.openxmlformats.org/presentationml/2006/ole">
            <p:oleObj spid="_x0000_s508931" name="Equation" r:id="rId5" imgW="977760" imgH="279360" progId="Equation.DSMT4">
              <p:embed/>
            </p:oleObj>
          </a:graphicData>
        </a:graphic>
      </p:graphicFrame>
      <p:graphicFrame>
        <p:nvGraphicFramePr>
          <p:cNvPr id="98320" name="Object 16"/>
          <p:cNvGraphicFramePr>
            <a:graphicFrameLocks noChangeAspect="1"/>
          </p:cNvGraphicFramePr>
          <p:nvPr/>
        </p:nvGraphicFramePr>
        <p:xfrm>
          <a:off x="385763" y="3638550"/>
          <a:ext cx="4214812" cy="1220788"/>
        </p:xfrm>
        <a:graphic>
          <a:graphicData uri="http://schemas.openxmlformats.org/presentationml/2006/ole">
            <p:oleObj spid="_x0000_s508932" name="Equation" r:id="rId6" imgW="965160" imgH="279360" progId="Equation.DSMT4">
              <p:embed/>
            </p:oleObj>
          </a:graphicData>
        </a:graphic>
      </p:graphicFrame>
      <p:graphicFrame>
        <p:nvGraphicFramePr>
          <p:cNvPr id="98321" name="Object 17"/>
          <p:cNvGraphicFramePr>
            <a:graphicFrameLocks noChangeAspect="1"/>
          </p:cNvGraphicFramePr>
          <p:nvPr/>
        </p:nvGraphicFramePr>
        <p:xfrm>
          <a:off x="4864100" y="3660775"/>
          <a:ext cx="2955925" cy="1655763"/>
        </p:xfrm>
        <a:graphic>
          <a:graphicData uri="http://schemas.openxmlformats.org/presentationml/2006/ole">
            <p:oleObj spid="_x0000_s508934" name="Equation" r:id="rId7" imgW="634680" imgH="3553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nimBg="1"/>
      <p:bldP spid="98310" grpId="0" animBg="1"/>
      <p:bldP spid="98314" grpId="0" animBg="1"/>
      <p:bldP spid="983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8382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Sets &amp; Logical Formulas</a:t>
            </a:r>
            <a:endParaRPr lang="en-US" sz="36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1832307" y="5078901"/>
            <a:ext cx="547938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 err="1">
                <a:latin typeface="Comic Sans MS" pitchFamily="66" charset="0"/>
              </a:rPr>
              <a:t>DeMorgan's</a:t>
            </a:r>
            <a:r>
              <a:rPr lang="en-US" sz="5400" dirty="0">
                <a:latin typeface="Comic Sans MS" pitchFamily="66" charset="0"/>
              </a:rPr>
              <a:t> Law</a:t>
            </a:r>
          </a:p>
        </p:txBody>
      </p:sp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1046956" y="2947653"/>
          <a:ext cx="7050087" cy="1778000"/>
        </p:xfrm>
        <a:graphic>
          <a:graphicData uri="http://schemas.openxmlformats.org/presentationml/2006/ole">
            <p:oleObj spid="_x0000_s509954" name="Equation" r:id="rId4" imgW="1511280" imgH="38088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070973" y="1394309"/>
          <a:ext cx="7041937" cy="1356703"/>
        </p:xfrm>
        <a:graphic>
          <a:graphicData uri="http://schemas.openxmlformats.org/presentationml/2006/ole">
            <p:oleObj spid="_x0000_s509955" name="Equation" r:id="rId5" imgW="1384200" imgH="2664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Russell’s Paradox</a:t>
            </a: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1205551" y="3366453"/>
            <a:ext cx="672686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Now let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latin typeface="Comic Sans MS" pitchFamily="66" charset="0"/>
              </a:rPr>
              <a:t> be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, and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reach </a:t>
            </a:r>
            <a:r>
              <a:rPr lang="en-US" sz="4800" dirty="0">
                <a:latin typeface="Comic Sans MS" pitchFamily="66" charset="0"/>
              </a:rPr>
              <a:t>a contradiction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308022" y="1196340"/>
          <a:ext cx="7134199" cy="1082040"/>
        </p:xfrm>
        <a:graphic>
          <a:graphicData uri="http://schemas.openxmlformats.org/presentationml/2006/ole">
            <p:oleObj spid="_x0000_s584706" name="Equation" r:id="rId4" imgW="1841400" imgH="27936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907415" y="2195513"/>
          <a:ext cx="7053263" cy="1231900"/>
        </p:xfrm>
        <a:graphic>
          <a:graphicData uri="http://schemas.openxmlformats.org/presentationml/2006/ole">
            <p:oleObj spid="_x0000_s584707" name="Equation" r:id="rId5" imgW="1600200" imgH="279360" progId="Equation.DSMT4">
              <p:embed/>
            </p:oleObj>
          </a:graphicData>
        </a:graphic>
      </p:graphicFrame>
      <p:graphicFrame>
        <p:nvGraphicFramePr>
          <p:cNvPr id="584708" name="Object 4"/>
          <p:cNvGraphicFramePr>
            <a:graphicFrameLocks noChangeAspect="1"/>
          </p:cNvGraphicFramePr>
          <p:nvPr/>
        </p:nvGraphicFramePr>
        <p:xfrm>
          <a:off x="1100931" y="4968875"/>
          <a:ext cx="6942137" cy="1231900"/>
        </p:xfrm>
        <a:graphic>
          <a:graphicData uri="http://schemas.openxmlformats.org/presentationml/2006/ole">
            <p:oleObj spid="_x0000_s584708" name="Equation" r:id="rId6" imgW="1574640" imgH="279360" progId="Equation.DSMT4">
              <p:embed/>
            </p:oleObj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8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5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Disaster: Math is broken!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" y="1380984"/>
            <a:ext cx="8192478" cy="4371139"/>
          </a:xfrm>
        </p:spPr>
        <p:txBody>
          <a:bodyPr/>
          <a:lstStyle/>
          <a:p>
            <a:r>
              <a:rPr lang="en-US" sz="6000" dirty="0" smtClean="0"/>
              <a:t>I am the Pope,</a:t>
            </a:r>
          </a:p>
          <a:p>
            <a:r>
              <a:rPr lang="en-US" sz="6000" dirty="0" smtClean="0"/>
              <a:t>Pigs fly,</a:t>
            </a:r>
          </a:p>
          <a:p>
            <a:r>
              <a:rPr lang="en-US" sz="6000" dirty="0" smtClean="0"/>
              <a:t>and verified programs </a:t>
            </a:r>
          </a:p>
          <a:p>
            <a:r>
              <a:rPr lang="en-US" sz="6000" dirty="0" smtClean="0"/>
              <a:t>crash...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8258" name="Object 2"/>
          <p:cNvGraphicFramePr>
            <a:graphicFrameLocks noChangeAspect="1"/>
          </p:cNvGraphicFramePr>
          <p:nvPr/>
        </p:nvGraphicFramePr>
        <p:xfrm>
          <a:off x="263244" y="2298860"/>
          <a:ext cx="8519889" cy="1329733"/>
        </p:xfrm>
        <a:graphic>
          <a:graphicData uri="http://schemas.openxmlformats.org/presentationml/2006/ole">
            <p:oleObj spid="_x0000_s608258" name="Equation" r:id="rId4" imgW="1790640" imgH="279360" progId="Equation.DSMT4">
              <p:embed/>
            </p:oleObj>
          </a:graphicData>
        </a:graphic>
      </p:graphicFrame>
      <p:sp useBgFill="1">
        <p:nvSpPr>
          <p:cNvPr id="8" name="TextBox 7"/>
          <p:cNvSpPr txBox="1"/>
          <p:nvPr/>
        </p:nvSpPr>
        <p:spPr>
          <a:xfrm>
            <a:off x="348204" y="3579971"/>
            <a:ext cx="8440131" cy="258532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    for all </a:t>
            </a:r>
            <a:r>
              <a:rPr lang="en-US" sz="5400" dirty="0" smtClean="0">
                <a:solidFill>
                  <a:srgbClr val="E45ECA"/>
                </a:solidFill>
                <a:latin typeface="Comic Sans MS" pitchFamily="66" charset="0"/>
              </a:rPr>
              <a:t>sets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              </a:t>
            </a:r>
          </a:p>
          <a:p>
            <a:r>
              <a:rPr lang="en-US" sz="5400" dirty="0" smtClean="0">
                <a:latin typeface="Comic Sans MS" pitchFamily="66" charset="0"/>
              </a:rPr>
              <a:t>      …can only substitute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   W</a:t>
            </a:r>
            <a:r>
              <a:rPr lang="en-US" sz="5400" dirty="0" smtClean="0">
                <a:latin typeface="Comic Sans MS" pitchFamily="66" charset="0"/>
              </a:rPr>
              <a:t> for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 if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5400" dirty="0" smtClean="0">
                <a:latin typeface="Comic Sans MS" pitchFamily="66" charset="0"/>
              </a:rPr>
              <a:t> is a set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...but paradox is buggy</a:t>
            </a:r>
            <a:endParaRPr lang="en-US" sz="4000" dirty="0"/>
          </a:p>
        </p:txBody>
      </p:sp>
      <p:sp useBgFill="1"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819798" y="1469145"/>
            <a:ext cx="7519863" cy="859191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Assumes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0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195401" y="2358143"/>
            <a:ext cx="8732032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We can avoid the paradox,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if we deny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4400" dirty="0" smtClean="0">
                <a:latin typeface="Comic Sans MS" pitchFamily="66" charset="0"/>
              </a:rPr>
              <a:t>which raises the key question:  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just which well-defined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collections </a:t>
            </a:r>
            <a:r>
              <a:rPr lang="en-US" sz="4400" i="1" dirty="0" smtClean="0">
                <a:latin typeface="Comic Sans MS" pitchFamily="66" charset="0"/>
              </a:rPr>
              <a:t>are</a:t>
            </a:r>
            <a:r>
              <a:rPr lang="en-US" sz="4400" dirty="0" smtClean="0">
                <a:latin typeface="Comic Sans MS" pitchFamily="66" charset="0"/>
              </a:rPr>
              <a:t> sets?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40417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...but paradox is buggy</a:t>
            </a:r>
            <a:endParaRPr lang="en-US" sz="4000" dirty="0"/>
          </a:p>
        </p:txBody>
      </p:sp>
      <p:sp useBgFill="1"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09215" y="1469145"/>
            <a:ext cx="7519863" cy="859191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Assumes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Russell’s Paradox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173893" y="2027029"/>
            <a:ext cx="8796214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>
                <a:latin typeface="Comic Sans MS" pitchFamily="66" charset="0"/>
              </a:rPr>
              <a:t>So we deny that all well-defined collections of things are sets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4400" dirty="0" smtClean="0">
                <a:latin typeface="Comic Sans MS" pitchFamily="66" charset="0"/>
              </a:rPr>
              <a:t>which raises the key question:  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just which collections </a:t>
            </a:r>
            <a:r>
              <a:rPr lang="en-US" sz="4400" i="1" dirty="0" smtClean="0">
                <a:latin typeface="Comic Sans MS" pitchFamily="66" charset="0"/>
              </a:rPr>
              <a:t>are</a:t>
            </a:r>
            <a:r>
              <a:rPr lang="en-US" sz="4400" dirty="0" smtClean="0">
                <a:latin typeface="Comic Sans MS" pitchFamily="66" charset="0"/>
              </a:rPr>
              <a:t> sets?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1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3597</TotalTime>
  <Words>463</Words>
  <Application>Microsoft Macintosh PowerPoint</Application>
  <PresentationFormat>On-screen Show (4:3)</PresentationFormat>
  <Paragraphs>80</Paragraphs>
  <Slides>16</Slides>
  <Notes>15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Comic Sans MS</vt:lpstr>
      <vt:lpstr>Euclid Math Two</vt:lpstr>
      <vt:lpstr>msbm9</vt:lpstr>
      <vt:lpstr>Euclid Symbol</vt:lpstr>
      <vt:lpstr>cmmi10</vt:lpstr>
      <vt:lpstr>cmsy10</vt:lpstr>
      <vt:lpstr>Euclid</vt:lpstr>
      <vt:lpstr>1_Custom Design</vt:lpstr>
      <vt:lpstr>Equation</vt:lpstr>
      <vt:lpstr>MathType 6.0 Equation</vt:lpstr>
      <vt:lpstr>Slide 1</vt:lpstr>
      <vt:lpstr>Axioms</vt:lpstr>
      <vt:lpstr>Sets &amp; Logical Formulas</vt:lpstr>
      <vt:lpstr>Slide 4</vt:lpstr>
      <vt:lpstr>Russell’s Paradox</vt:lpstr>
      <vt:lpstr>Disaster: Math is broken!</vt:lpstr>
      <vt:lpstr>...but paradox is buggy</vt:lpstr>
      <vt:lpstr>...but paradox is buggy</vt:lpstr>
      <vt:lpstr>Russell’s Paradox</vt:lpstr>
      <vt:lpstr>Zermelo-Frankel Set Theory</vt:lpstr>
      <vt:lpstr>Zermelo-Frankel Set Theory</vt:lpstr>
      <vt:lpstr>Zermelo-Frankel Set Theory</vt:lpstr>
      <vt:lpstr>infinite sizes</vt:lpstr>
      <vt:lpstr>no surjection from A to pow(A)</vt:lpstr>
      <vt:lpstr> {0,1}ω is uncountable</vt:lpstr>
      <vt:lpstr>Team Problems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Meyer</cp:lastModifiedBy>
  <cp:revision>305</cp:revision>
  <dcterms:created xsi:type="dcterms:W3CDTF">2010-02-19T03:55:59Z</dcterms:created>
  <dcterms:modified xsi:type="dcterms:W3CDTF">2010-02-19T04:09:14Z</dcterms:modified>
</cp:coreProperties>
</file>