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Default Extension="emf" ContentType="image/x-emf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tags/tag3.xml" ContentType="application/vnd.openxmlformats-officedocument.presentationml.tags+xml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270" r:id="rId21"/>
    <p:sldId id="271" r:id="rId22"/>
    <p:sldId id="290" r:id="rId23"/>
    <p:sldId id="273" r:id="rId24"/>
    <p:sldId id="274" r:id="rId25"/>
    <p:sldId id="337" r:id="rId26"/>
    <p:sldId id="329" r:id="rId27"/>
    <p:sldId id="331" r:id="rId28"/>
    <p:sldId id="332" r:id="rId29"/>
    <p:sldId id="333" r:id="rId30"/>
    <p:sldId id="338" r:id="rId31"/>
    <p:sldId id="295" r:id="rId32"/>
    <p:sldId id="339" r:id="rId33"/>
    <p:sldId id="296" r:id="rId34"/>
    <p:sldId id="297" r:id="rId35"/>
    <p:sldId id="298" r:id="rId36"/>
    <p:sldId id="299" r:id="rId37"/>
    <p:sldId id="300" r:id="rId38"/>
    <p:sldId id="328" r:id="rId39"/>
  </p:sldIdLst>
  <p:sldSz cx="9144000" cy="6858000" type="screen4x3"/>
  <p:notesSz cx="7315200" cy="9601200"/>
  <p:embeddedFontLst>
    <p:embeddedFont>
      <p:font typeface="Comic Sans MS"/>
      <p:regular r:id="rId42"/>
      <p:bold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EUSM10"/>
      <p:regular r:id="rId48"/>
    </p:embeddedFont>
    <p:embeddedFont>
      <p:font typeface="EUFM10"/>
      <p:regular r:id="rId49"/>
    </p:embeddedFont>
    <p:embeddedFont>
      <p:font typeface="Helvetica"/>
      <p:regular r:id="rId50"/>
      <p:bold r:id="rId51"/>
      <p:italic r:id="rId52"/>
      <p:boldItalic r:id="rId53"/>
    </p:embeddedFont>
    <p:embeddedFont>
      <p:font typeface="Euclid Math Two" charset="2"/>
      <p:regular r:id="rId54"/>
      <p:bold r:id="rId55"/>
    </p:embeddedFont>
    <p:embeddedFont>
      <p:font typeface="EURM10"/>
      <p:regular r:id="rId56"/>
    </p:embeddedFont>
    <p:embeddedFont>
      <p:font typeface="Euclid"/>
      <p:regular r:id="rId57"/>
      <p:bold r:id="rId58"/>
      <p:italic r:id="rId59"/>
      <p:boldItalic r:id="rId60"/>
    </p:embeddedFont>
  </p:embeddedFontLst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22" d="100"/>
          <a:sy n="122" d="100"/>
        </p:scale>
        <p:origin x="-480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viewProps" Target="viewProps.xml"/><Relationship Id="rId60" Type="http://schemas.openxmlformats.org/officeDocument/2006/relationships/font" Target="fonts/font19.fntdata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font" Target="fonts/font2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9.fntdata"/><Relationship Id="rId63" Type="http://schemas.openxmlformats.org/officeDocument/2006/relationships/presProps" Target="pres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4.fntdata"/><Relationship Id="rId58" Type="http://schemas.openxmlformats.org/officeDocument/2006/relationships/font" Target="fonts/font17.fntdata"/><Relationship Id="rId42" Type="http://schemas.openxmlformats.org/officeDocument/2006/relationships/font" Target="fonts/font1.fntdata"/><Relationship Id="rId6" Type="http://schemas.openxmlformats.org/officeDocument/2006/relationships/slide" Target="slides/slide5.xml"/><Relationship Id="rId49" Type="http://schemas.openxmlformats.org/officeDocument/2006/relationships/font" Target="fonts/font8.fntdata"/><Relationship Id="rId44" Type="http://schemas.openxmlformats.org/officeDocument/2006/relationships/font" Target="fonts/font3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5.fntdata"/><Relationship Id="rId57" Type="http://schemas.openxmlformats.org/officeDocument/2006/relationships/font" Target="fonts/font16.fntdata"/><Relationship Id="rId59" Type="http://schemas.openxmlformats.org/officeDocument/2006/relationships/font" Target="fonts/font18.fntdata"/><Relationship Id="rId35" Type="http://schemas.openxmlformats.org/officeDocument/2006/relationships/slide" Target="slides/slide34.xml"/><Relationship Id="rId51" Type="http://schemas.openxmlformats.org/officeDocument/2006/relationships/font" Target="fonts/font10.fntdata"/><Relationship Id="rId55" Type="http://schemas.openxmlformats.org/officeDocument/2006/relationships/font" Target="fonts/font14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62" Type="http://schemas.openxmlformats.org/officeDocument/2006/relationships/tags" Target="tags/tag1.xml"/><Relationship Id="rId66" Type="http://schemas.openxmlformats.org/officeDocument/2006/relationships/tableStyles" Target="tableStyle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6.fntdata"/><Relationship Id="rId56" Type="http://schemas.openxmlformats.org/officeDocument/2006/relationships/font" Target="fonts/font15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11.fntdata"/><Relationship Id="rId65" Type="http://schemas.openxmlformats.org/officeDocument/2006/relationships/theme" Target="theme/theme1.xml"/><Relationship Id="rId54" Type="http://schemas.openxmlformats.org/officeDocument/2006/relationships/font" Target="fonts/font13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printerSettings" Target="printerSettings/printerSettings1.bin"/><Relationship Id="rId53" Type="http://schemas.openxmlformats.org/officeDocument/2006/relationships/font" Target="fonts/font12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3" Type="http://schemas.openxmlformats.org/officeDocument/2006/relationships/image" Target="../media/image18.pict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0B3F0-8356-4D69-8C46-17AC4A70D547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26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28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902940" y="6556290"/>
            <a:ext cx="12314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 17,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7.xml"/><Relationship Id="rId6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8.xml"/><Relationship Id="rId5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5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6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6.emf"/><Relationship Id="rId4" Type="http://schemas.openxmlformats.org/officeDocument/2006/relationships/notesSlide" Target="../notesSlides/notesSlide23.xml"/><Relationship Id="rId1" Type="http://schemas.openxmlformats.org/officeDocument/2006/relationships/vmlDrawing" Target="../drawings/vmlDrawing10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4.xml"/><Relationship Id="rId5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2.bin"/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p:oleObj spid="_x0000_s527362" name="Equation" r:id="rId4" imgW="1765080" imgH="457200" progId="Equation.DSMT4">
              <p:embed/>
            </p:oleObj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p:oleObj spid="_x0000_s479235" name="Equation" r:id="rId4" imgW="16488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p:oleObj spid="_x0000_s292870" name="Equation" r:id="rId4" imgW="2298600" imgH="228600" progId="Equation.DSMT4">
              <p:embed/>
            </p:oleObj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2938463" y="1401763"/>
          <a:ext cx="2120900" cy="1670050"/>
        </p:xfrm>
        <a:graphic>
          <a:graphicData uri="http://schemas.openxmlformats.org/presentationml/2006/ole">
            <p:oleObj spid="_x0000_s292866" name="Equation" r:id="rId5" imgW="596880" imgH="469800" progId="Equation.DSMT4">
              <p:embed/>
            </p:oleObj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p:oleObj spid="_x0000_s292868" name="Equation" r:id="rId6" imgW="914400" imgH="198720" progId="Equation.DSMT4">
              <p:embed/>
            </p:oleObj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6808788" y="1069975"/>
          <a:ext cx="1589087" cy="2287588"/>
        </p:xfrm>
        <a:graphic>
          <a:graphicData uri="http://schemas.openxmlformats.org/presentationml/2006/ole">
            <p:oleObj spid="_x0000_s292869" name="Equation" r:id="rId7" imgW="317160" imgH="457200" progId="Equation.DSMT4">
              <p:embed/>
            </p:oleObj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p:oleObj spid="_x0000_s407555" name="Equation" r:id="rId4" imgW="914400" imgH="198720" progId="Equation.DSMT4">
              <p:embed/>
            </p:oleObj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276225" y="3244850"/>
          <a:ext cx="8583613" cy="873125"/>
        </p:xfrm>
        <a:graphic>
          <a:graphicData uri="http://schemas.openxmlformats.org/presentationml/2006/ole">
            <p:oleObj spid="_x0000_s407556" name="Equation" r:id="rId5" imgW="2247840" imgH="22860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877375" y="1559718"/>
          <a:ext cx="2243414" cy="1277020"/>
        </p:xfrm>
        <a:graphic>
          <a:graphicData uri="http://schemas.openxmlformats.org/presentationml/2006/ole">
            <p:oleObj spid="_x0000_s407559" name="Equation" r:id="rId6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8276"/>
            <a:ext cx="8153400" cy="150495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Poet</a:t>
            </a:r>
            <a:r>
              <a:rPr lang="en-US" sz="3600" dirty="0"/>
              <a:t>: “There is a season</a:t>
            </a:r>
            <a:r>
              <a:rPr lang="en-US" sz="3600" dirty="0" smtClean="0"/>
              <a:t>to</a:t>
            </a:r>
            <a:r>
              <a:rPr lang="en-US" sz="3600" dirty="0"/>
              <a:t>every</a:t>
            </a:r>
          </a:p>
          <a:p>
            <a:r>
              <a:rPr lang="en-US" sz="36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p:oleObj spid="_x0000_s294914" name="Equation" r:id="rId4" imgW="2222280" imgH="203040" progId="Equation.DSMT4">
              <p:embed/>
            </p:oleObj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857500" y="2603500"/>
          <a:ext cx="914400" cy="198438"/>
        </p:xfrm>
        <a:graphic>
          <a:graphicData uri="http://schemas.openxmlformats.org/presentationml/2006/ole">
            <p:oleObj spid="_x0000_s294915" name="Equation" r:id="rId5" imgW="914400" imgH="198720" progId="Equation.DSMT4">
              <p:embed/>
            </p:oleObj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561" y="3879850"/>
            <a:ext cx="82926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So some season, say </a:t>
            </a:r>
            <a:r>
              <a:rPr lang="en-US" sz="3200" dirty="0" smtClean="0">
                <a:latin typeface="Comic Sans MS" pitchFamily="66" charset="0"/>
              </a:rPr>
              <a:t>Summer, </a:t>
            </a:r>
            <a:r>
              <a:rPr lang="en-US" sz="3200" dirty="0">
                <a:latin typeface="Comic Sans MS" pitchFamily="66" charset="0"/>
              </a:rPr>
              <a:t>is good for</a:t>
            </a:r>
          </a:p>
          <a:p>
            <a:r>
              <a:rPr lang="en-US" sz="3200" dirty="0">
                <a:latin typeface="Comic Sans MS" pitchFamily="66" charset="0"/>
              </a:rPr>
              <a:t>all Purposes?</a:t>
            </a:r>
          </a:p>
          <a:p>
            <a:r>
              <a:rPr lang="en-US" sz="32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, </a:t>
            </a:r>
            <a:r>
              <a:rPr lang="en-US" sz="3200" dirty="0" smtClean="0">
                <a:latin typeface="Comic Sans MS" pitchFamily="66" charset="0"/>
              </a:rPr>
              <a:t>Summer </a:t>
            </a:r>
            <a:r>
              <a:rPr lang="en-US" sz="3200" dirty="0">
                <a:latin typeface="Comic Sans MS" pitchFamily="66" charset="0"/>
              </a:rPr>
              <a:t>is no good for snow shoveling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57600" y="4686300"/>
          <a:ext cx="914400" cy="198438"/>
        </p:xfrm>
        <a:graphic>
          <a:graphicData uri="http://schemas.openxmlformats.org/presentationml/2006/ole">
            <p:oleObj spid="_x0000_s295938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p:oleObj spid="_x0000_s295939" name="Equation" r:id="rId5" imgW="2222280" imgH="203040" progId="Equation.DSMT4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2900" y="2938463"/>
            <a:ext cx="6018213" cy="1617662"/>
            <a:chOff x="342900" y="2947988"/>
            <a:chExt cx="6018213" cy="1617662"/>
          </a:xfrm>
        </p:grpSpPr>
        <p:graphicFrame>
          <p:nvGraphicFramePr>
            <p:cNvPr id="123919" name="Object 15"/>
            <p:cNvGraphicFramePr>
              <a:graphicFrameLocks noChangeAspect="1"/>
            </p:cNvGraphicFramePr>
            <p:nvPr/>
          </p:nvGraphicFramePr>
          <p:xfrm>
            <a:off x="342900" y="2947988"/>
            <a:ext cx="2957513" cy="1385887"/>
          </p:xfrm>
          <a:graphic>
            <a:graphicData uri="http://schemas.openxmlformats.org/presentationml/2006/ole">
              <p:oleObj spid="_x0000_s295940" name="Equation" r:id="rId6" imgW="812520" imgH="380880" progId="Equation.DSMT4">
                <p:embed/>
              </p:oleObj>
            </a:graphicData>
          </a:graphic>
        </p:graphicFrame>
        <p:graphicFrame>
          <p:nvGraphicFramePr>
            <p:cNvPr id="123920" name="Object 16"/>
            <p:cNvGraphicFramePr>
              <a:graphicFrameLocks noChangeAspect="1"/>
            </p:cNvGraphicFramePr>
            <p:nvPr/>
          </p:nvGraphicFramePr>
          <p:xfrm>
            <a:off x="3403600" y="2947988"/>
            <a:ext cx="2957513" cy="1385887"/>
          </p:xfrm>
          <a:graphic>
            <a:graphicData uri="http://schemas.openxmlformats.org/presentationml/2006/ole">
              <p:oleObj spid="_x0000_s295941" name="Equation" r:id="rId7" imgW="812520" imgH="380880" progId="Equation.DSMT4">
                <p:embed/>
              </p:oleObj>
            </a:graphicData>
          </a:graphic>
        </p:graphicFrame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p:oleObj spid="_x0000_s296963" name="Equation" r:id="rId4" imgW="2234880" imgH="20304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28485" y="4699000"/>
            <a:ext cx="86142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quantifiers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123950" y="3770313"/>
            <a:ext cx="68515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3200" dirty="0">
                <a:latin typeface="Comic Sans MS" pitchFamily="66" charset="0"/>
              </a:rPr>
              <a:t>for planting,            </a:t>
            </a:r>
            <a:r>
              <a:rPr lang="en-US" sz="3200" dirty="0" smtClean="0">
                <a:latin typeface="Comic Sans MS" pitchFamily="66" charset="0"/>
              </a:rPr>
              <a:t>Spring  </a:t>
            </a:r>
            <a:r>
              <a:rPr lang="en-US" sz="3200" dirty="0">
                <a:latin typeface="Comic Sans MS" pitchFamily="66" charset="0"/>
              </a:rPr>
              <a:t>is good</a:t>
            </a:r>
          </a:p>
          <a:p>
            <a:r>
              <a:rPr lang="en-US" sz="3200" dirty="0">
                <a:latin typeface="Comic Sans MS" pitchFamily="66" charset="0"/>
              </a:rPr>
              <a:t>for leaf </a:t>
            </a:r>
            <a:r>
              <a:rPr lang="en-US" sz="3200" dirty="0" smtClean="0">
                <a:latin typeface="Comic Sans MS" pitchFamily="66" charset="0"/>
              </a:rPr>
              <a:t>watching,    Fall      is </a:t>
            </a:r>
            <a:r>
              <a:rPr lang="en-US" sz="3200" dirty="0">
                <a:latin typeface="Comic Sans MS" pitchFamily="66" charset="0"/>
              </a:rPr>
              <a:t>good</a:t>
            </a:r>
          </a:p>
          <a:p>
            <a:r>
              <a:rPr lang="en-US" sz="3200" dirty="0" smtClean="0">
                <a:latin typeface="Comic Sans MS" pitchFamily="66" charset="0"/>
              </a:rPr>
              <a:t>                          etc</a:t>
            </a:r>
            <a:r>
              <a:rPr lang="en-US" sz="3200" dirty="0">
                <a:latin typeface="Comic Sans MS" pitchFamily="66" charset="0"/>
              </a:rPr>
              <a:t>. 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p:oleObj spid="_x0000_s409602" name="Equation" r:id="rId4" imgW="2234880" imgH="20304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Poetic license </a:t>
            </a:r>
            <a:r>
              <a:rPr lang="en-US" sz="4400" b="0" dirty="0" smtClean="0">
                <a:solidFill>
                  <a:schemeClr val="tx1"/>
                </a:solidFill>
              </a:rPr>
              <a:t>again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PropositionalValidity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297986" name="Equation" r:id="rId5" imgW="914400" imgH="198720" progId="Equation.DSMT4">
              <p:embed/>
            </p:oleObj>
          </a:graphicData>
        </a:graphic>
      </p:graphicFrame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638695" y="4204585"/>
            <a:ext cx="7866609" cy="104663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29901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p:oleObj spid="_x0000_s299011" name="Equation" r:id="rId5" imgW="914400" imgH="198720" progId="Equation.DSMT4">
              <p:embed/>
            </p:oleObj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2425" y="3224213"/>
          <a:ext cx="8437563" cy="1851025"/>
        </p:xfrm>
        <a:graphic>
          <a:graphicData uri="http://schemas.openxmlformats.org/presentationml/2006/ole">
            <p:oleObj spid="_x0000_s299012" name="Equation" r:id="rId6" imgW="2082800" imgH="4572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4000" dirty="0">
                <a:latin typeface="Comic Sans MS" pitchFamily="66" charset="0"/>
                <a:sym typeface="Symbol" pitchFamily="18" charset="2"/>
              </a:rPr>
              <a:t>e, </a:t>
            </a:r>
            <a:r>
              <a:rPr lang="en-US" sz="4000" b="1" dirty="0" smtClean="0">
                <a:latin typeface="Euclid Symbol" charset="2"/>
                <a:sym typeface="Symbol" pitchFamily="18" charset="2"/>
              </a:rPr>
              <a:t>¼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z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 e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],  P(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z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3600" b="1" dirty="0" smtClean="0">
                <a:latin typeface="Euclid Symbol" charset="2"/>
                <a:sym typeface="Symbol" pitchFamily="18" charset="2"/>
              </a:rPr>
              <a:t>¼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80258" name="Equation" r:id="rId4" imgW="914400" imgH="19872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200" y="1317625"/>
          <a:ext cx="7974013" cy="1851025"/>
        </p:xfrm>
        <a:graphic>
          <a:graphicData uri="http://schemas.openxmlformats.org/presentationml/2006/ole">
            <p:oleObj spid="_x0000_s480259" name="Equation" r:id="rId5" imgW="196848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66946" name="Equation" r:id="rId4" imgW="914400" imgH="198720" progId="Equation.DSMT4">
              <p:embed/>
            </p:oleObj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IMPLIES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</a:p>
          <a:p>
            <a:r>
              <a:rPr lang="en-US" sz="4800" dirty="0" smtClean="0">
                <a:latin typeface="Comic Sans MS" pitchFamily="66" charset="0"/>
              </a:rPr>
              <a:t>then 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graphicFrame>
        <p:nvGraphicFramePr>
          <p:cNvPr id="466947" name="Object 3"/>
          <p:cNvGraphicFramePr>
            <a:graphicFrameLocks noChangeAspect="1"/>
          </p:cNvGraphicFramePr>
          <p:nvPr/>
        </p:nvGraphicFramePr>
        <p:xfrm>
          <a:off x="379413" y="1457325"/>
          <a:ext cx="8385175" cy="1851025"/>
        </p:xfrm>
        <a:graphic>
          <a:graphicData uri="http://schemas.openxmlformats.org/presentationml/2006/ole">
            <p:oleObj spid="_x0000_s466947" name="Equation" r:id="rId5" imgW="2070000" imgH="457200" progId="Equation.DSMT4">
              <p:embed/>
            </p:oleObj>
          </a:graphicData>
        </a:graphic>
      </p:graphicFrame>
      <p:sp>
        <p:nvSpPr>
          <p:cNvPr id="11" name="Oval 10"/>
          <p:cNvSpPr/>
          <p:nvPr/>
        </p:nvSpPr>
        <p:spPr>
          <a:xfrm>
            <a:off x="1172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33231" y="2341897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57581" y="3775075"/>
            <a:ext cx="8392137" cy="7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in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A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93872" y="1052532"/>
          <a:ext cx="4858859" cy="2699366"/>
        </p:xfrm>
        <a:graphic>
          <a:graphicData uri="http://schemas.openxmlformats.org/presentationml/2006/ole">
            <p:oleObj spid="_x0000_s563202" name="Equation" r:id="rId4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Q(d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P(d)</a:t>
            </a:r>
            <a:r>
              <a:rPr lang="en-US" sz="2800" dirty="0" err="1">
                <a:latin typeface="Comic Sans MS" pitchFamily="66" charset="0"/>
                <a:sym typeface="Symbol" pitchFamily="18" charset="2"/>
              </a:rPr>
              <a:t>holds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for </a:t>
            </a:r>
            <a:r>
              <a:rPr lang="en-US" sz="2800" i="1" dirty="0" smtClean="0">
                <a:latin typeface="Comic Sans MS" pitchFamily="66" charset="0"/>
                <a:sym typeface="Symbol" pitchFamily="18" charset="2"/>
              </a:rPr>
              <a:t>all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 </a:t>
            </a:r>
            <a:r>
              <a:rPr lang="en-US" sz="2800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x.Q(x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y.P(y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x.Q(x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y.P(y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68994" name="Equation" r:id="rId4" imgW="914400" imgH="198720" progId="Equation.DSMT4">
              <p:embed/>
            </p:oleObj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x.Q(x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y.P(y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36" y="1126046"/>
            <a:ext cx="8808844" cy="240608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x.[</a:t>
            </a:r>
            <a:r>
              <a:rPr lang="en-US" sz="4800" dirty="0" err="1">
                <a:solidFill>
                  <a:srgbClr val="0000FF"/>
                </a:solidFill>
              </a:rPr>
              <a:t>P(x</a:t>
            </a:r>
            <a:r>
              <a:rPr lang="en-US" sz="4800" dirty="0" smtClean="0">
                <a:solidFill>
                  <a:srgbClr val="0000FF"/>
                </a:solidFill>
              </a:rPr>
              <a:t>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 </a:t>
            </a:r>
            <a:r>
              <a:rPr lang="en-US" sz="4800" dirty="0" smtClean="0">
                <a:solidFill>
                  <a:srgbClr val="0000FF"/>
                </a:solidFill>
              </a:rPr>
              <a:t>[(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>
                <a:solidFill>
                  <a:srgbClr val="0000FF"/>
                </a:solidFill>
              </a:rPr>
              <a:t>.P(x</a:t>
            </a:r>
            <a:r>
              <a:rPr lang="en-US" sz="4800" dirty="0" smtClean="0">
                <a:solidFill>
                  <a:srgbClr val="0000FF"/>
                </a:solidFill>
              </a:rPr>
              <a:t>))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</a:t>
            </a:r>
          </a:p>
          <a:p>
            <a:pPr algn="ctr"/>
            <a:r>
              <a:rPr lang="en-US" sz="4000" dirty="0" smtClean="0"/>
              <a:t>providing </a:t>
            </a:r>
            <a:r>
              <a:rPr lang="en-US" sz="4000" dirty="0" smtClean="0">
                <a:solidFill>
                  <a:srgbClr val="008000"/>
                </a:solidFill>
              </a:rPr>
              <a:t>x</a:t>
            </a:r>
            <a:r>
              <a:rPr lang="en-US" sz="4000" dirty="0" smtClean="0"/>
              <a:t>does</a:t>
            </a:r>
            <a:r>
              <a:rPr lang="en-US" sz="4000" dirty="0" smtClean="0">
                <a:solidFill>
                  <a:srgbClr val="008000"/>
                </a:solidFill>
              </a:rPr>
              <a:t> not </a:t>
            </a:r>
            <a:r>
              <a:rPr lang="en-US" sz="4400" dirty="0" smtClean="0"/>
              <a:t>occur</a:t>
            </a:r>
            <a:r>
              <a:rPr lang="en-US" sz="4000" dirty="0" smtClean="0">
                <a:solidFill>
                  <a:srgbClr val="008000"/>
                </a:solidFill>
              </a:rPr>
              <a:t> inA</a:t>
            </a:r>
          </a:p>
          <a:p>
            <a:pPr algn="ctr"/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9900"/>
                </a:solidFill>
              </a:rPr>
              <a:t>More Validities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44500" y="3438525"/>
            <a:ext cx="8293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 </a:t>
            </a:r>
            <a:r>
              <a:rPr lang="en-US" sz="3200" kern="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(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</a:t>
            </a:r>
          </a:p>
          <a:p>
            <a:pPr algn="ctr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(version of </a:t>
            </a:r>
            <a:r>
              <a:rPr lang="en-US" sz="5400" dirty="0" err="1">
                <a:solidFill>
                  <a:srgbClr val="008000"/>
                </a:solidFill>
                <a:latin typeface="Comic Sans MS"/>
                <a:cs typeface="Comic Sans MS"/>
              </a:rPr>
              <a:t>DeMorgan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IFF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9315" y="1444625"/>
            <a:ext cx="8330467" cy="3971437"/>
          </a:xfrm>
          <a:noFill/>
          <a:ln/>
        </p:spPr>
        <p:txBody>
          <a:bodyPr/>
          <a:lstStyle/>
          <a:p>
            <a:pPr algn="ctr"/>
            <a:r>
              <a:rPr lang="en-US" sz="5400" dirty="0" smtClean="0"/>
              <a:t>Two (out of three) </a:t>
            </a:r>
            <a:r>
              <a:rPr lang="en-US" sz="5400" dirty="0"/>
              <a:t>Profound Theorems about </a:t>
            </a:r>
          </a:p>
          <a:p>
            <a:pPr algn="ctr"/>
            <a:r>
              <a:rPr lang="en-US" sz="5400" dirty="0"/>
              <a:t>Mathematical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 </a:t>
            </a:r>
            <a:r>
              <a:rPr lang="en-US" sz="11500" dirty="0" smtClean="0">
                <a:latin typeface="ＭＳ ゴシック"/>
                <a:ea typeface="ＭＳ ゴシック"/>
                <a:cs typeface="ＭＳ ゴシック"/>
                <a:sym typeface="Euclid Symbol"/>
              </a:rPr>
              <a:t>&amp; </a:t>
            </a:r>
            <a:r>
              <a:rPr lang="en-US" sz="11500" dirty="0" smtClean="0"/>
              <a:t>2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Stav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Rich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Megumi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err="1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Oscar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Stav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</a:rPr>
              <a:t>Rich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Megumi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Oscar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p:oleObj spid="_x0000_s526338" name="Equation" r:id="rId4" imgW="1815840" imgH="457200" progId="Equation.DSMT4">
              <p:embed/>
            </p:oleObj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(P \implies Q)  \iff (\bar{Q}\implies \bar{P})$}&#10;\end{document}"/>
  <p:tag name="FILENAME" val="TP_tmp"/>
  <p:tag name="FORMAT" val="emf"/>
  <p:tag name="RES" val="300"/>
  <p:tag name="BLEND" val="0"/>
  <p:tag name="TRANSPARENT" val="0"/>
  <p:tag name="TBUG" val="0"/>
  <p:tag name="ALLOWFS" val="1"/>
  <p:tag name="ORIGWIDTH" val="179"/>
  <p:tag name="PICTUREFILESIZE" val="6160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1485</Words>
  <Application>Microsoft Macintosh PowerPoint</Application>
  <PresentationFormat>On-screen Show (4:3)</PresentationFormat>
  <Paragraphs>249</Paragraphs>
  <Slides>38</Slides>
  <Notes>38</Notes>
  <HiddenSlides>25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Comic Sans MS</vt:lpstr>
      <vt:lpstr>Euclid Symbol</vt:lpstr>
      <vt:lpstr>EUSM10</vt:lpstr>
      <vt:lpstr>EUFM10</vt:lpstr>
      <vt:lpstr>Helvetica</vt:lpstr>
      <vt:lpstr>Euclid Math Two</vt:lpstr>
      <vt:lpstr>EURM10</vt:lpstr>
      <vt:lpstr>Euclid</vt:lpstr>
      <vt:lpstr>1_Custom Design</vt:lpstr>
      <vt:lpstr>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Poetic license again</vt:lpstr>
      <vt:lpstr>PropositionalValidity</vt:lpstr>
      <vt:lpstr>Predicate Calculus Validity</vt:lpstr>
      <vt:lpstr>Similar Example is Not Valid</vt:lpstr>
      <vt:lpstr>Slide 26</vt:lpstr>
      <vt:lpstr>Universal Generalization (UG)</vt:lpstr>
      <vt:lpstr>Slide 28</vt:lpstr>
      <vt:lpstr>More Validities</vt:lpstr>
      <vt:lpstr>DeMorgan’s Law for Quantifiers</vt:lpstr>
      <vt:lpstr>Power &amp; Limits of Logic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392</cp:revision>
  <dcterms:created xsi:type="dcterms:W3CDTF">2010-02-17T14:52:12Z</dcterms:created>
  <dcterms:modified xsi:type="dcterms:W3CDTF">2010-02-17T15:26:58Z</dcterms:modified>
</cp:coreProperties>
</file>