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embeddings/Microsoft_Equation3.bin" ContentType="application/vnd.openxmlformats-officedocument.oleObject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embeddings/Microsoft_Equation4.bin" ContentType="application/vnd.openxmlformats-officedocument.oleObject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Microsoft_Equation5.bin" ContentType="application/vnd.openxmlformats-officedocument.oleObject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embeddings/oleObject10.bin" ContentType="application/vnd.openxmlformats-officedocument.oleObject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Microsoft_Equation6.bin" ContentType="application/vnd.openxmlformats-officedocument.oleObject"/>
  <Override PartName="/ppt/notesSlides/notesSlide38.xml" ContentType="application/vnd.openxmlformats-officedocument.presentationml.notesSlide+xml"/>
  <Override PartName="/ppt/embeddings/oleObject11.bin" ContentType="application/vnd.openxmlformats-officedocument.oleObject"/>
  <Override PartName="/ppt/embeddings/oleObject2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embeddings/oleObject26.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Override PartName="/ppt/embeddings/Microsoft_Equation1.bin" ContentType="application/vnd.openxmlformats-officedocument.oleObject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rels" ContentType="application/vnd.openxmlformats-package.relationships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embeddings/Microsoft_Equation7.bin" ContentType="application/vnd.openxmlformats-officedocument.oleObject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embeddings/oleObject27.bin" ContentType="application/vnd.openxmlformats-officedocument.oleObject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embeddings/Microsoft_Equation2.bin" ContentType="application/vnd.openxmlformats-officedocument.oleObject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8.bin" ContentType="application/vnd.openxmlformats-officedocument.oleObject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r:id="rId1"/>
  </p:sldMasterIdLst>
  <p:notesMasterIdLst>
    <p:notesMasterId r:id="rId49"/>
  </p:notesMasterIdLst>
  <p:handoutMasterIdLst>
    <p:handoutMasterId r:id="rId50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344" r:id="rId28"/>
    <p:sldId id="345" r:id="rId29"/>
    <p:sldId id="346" r:id="rId30"/>
    <p:sldId id="347" r:id="rId31"/>
    <p:sldId id="348" r:id="rId32"/>
    <p:sldId id="374" r:id="rId33"/>
    <p:sldId id="365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373" r:id="rId44"/>
    <p:sldId id="369" r:id="rId45"/>
    <p:sldId id="370" r:id="rId46"/>
    <p:sldId id="371" r:id="rId47"/>
    <p:sldId id="372" r:id="rId48"/>
  </p:sldIdLst>
  <p:sldSz cx="9144000" cy="6858000" type="screen4x3"/>
  <p:notesSz cx="7315200" cy="9601200"/>
  <p:embeddedFontLst>
    <p:embeddedFont>
      <p:font typeface="Comic Sans MS"/>
      <p:regular r:id="rId51"/>
      <p:bold r:id="rId52"/>
    </p:embeddedFont>
    <p:embeddedFont>
      <p:font typeface="Euclid Symbol" charset="2"/>
      <p:regular r:id="rId53"/>
      <p:bold r:id="rId54"/>
      <p:italic r:id="rId55"/>
      <p:boldItalic r:id="rId56"/>
    </p:embeddedFont>
    <p:embeddedFont>
      <p:font typeface="Calibri"/>
      <p:regular r:id="rId57"/>
      <p:bold r:id="rId58"/>
      <p:italic r:id="rId59"/>
      <p:boldItalic r:id="rId60"/>
    </p:embeddedFont>
    <p:embeddedFont>
      <p:font typeface="Euclid Extra" charset="2"/>
      <p:regular r:id="rId61"/>
      <p:bold r:id="rId62"/>
    </p:embeddedFont>
    <p:embeddedFont>
      <p:font typeface="Arial Unicode MS"/>
      <p:regular r:id="rId63"/>
    </p:embeddedFont>
    <p:embeddedFont>
      <p:font typeface="cmsy10"/>
      <p:regular r:id="rId64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inimized">
    <p:restoredLeft sz="15651" autoAdjust="0"/>
    <p:restoredTop sz="94576" autoAdjust="0"/>
  </p:normalViewPr>
  <p:slideViewPr>
    <p:cSldViewPr showGuides="1">
      <p:cViewPr varScale="1">
        <p:scale>
          <a:sx n="156" d="100"/>
          <a:sy n="156" d="100"/>
        </p:scale>
        <p:origin x="-2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0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13.fntdata"/><Relationship Id="rId64" Type="http://schemas.openxmlformats.org/officeDocument/2006/relationships/font" Target="fonts/font14.fntdata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handoutMaster" Target="handoutMasters/handoutMaster1.xml"/><Relationship Id="rId51" Type="http://schemas.openxmlformats.org/officeDocument/2006/relationships/font" Target="fonts/font1.fntdata"/><Relationship Id="rId52" Type="http://schemas.openxmlformats.org/officeDocument/2006/relationships/font" Target="fonts/font2.fntdata"/><Relationship Id="rId53" Type="http://schemas.openxmlformats.org/officeDocument/2006/relationships/font" Target="fonts/font3.fntdata"/><Relationship Id="rId54" Type="http://schemas.openxmlformats.org/officeDocument/2006/relationships/font" Target="fonts/font4.fntdata"/><Relationship Id="rId55" Type="http://schemas.openxmlformats.org/officeDocument/2006/relationships/font" Target="fonts/font5.fntdata"/><Relationship Id="rId56" Type="http://schemas.openxmlformats.org/officeDocument/2006/relationships/font" Target="fonts/font6.fntdata"/><Relationship Id="rId57" Type="http://schemas.openxmlformats.org/officeDocument/2006/relationships/font" Target="fonts/font7.fntdata"/><Relationship Id="rId58" Type="http://schemas.openxmlformats.org/officeDocument/2006/relationships/font" Target="fonts/font8.fntdata"/><Relationship Id="rId59" Type="http://schemas.openxmlformats.org/officeDocument/2006/relationships/font" Target="fonts/font9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0.fntdata"/><Relationship Id="rId61" Type="http://schemas.openxmlformats.org/officeDocument/2006/relationships/font" Target="fonts/font11.fntdata"/><Relationship Id="rId62" Type="http://schemas.openxmlformats.org/officeDocument/2006/relationships/font" Target="fonts/font12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ict"/><Relationship Id="rId4" Type="http://schemas.openxmlformats.org/officeDocument/2006/relationships/image" Target="../media/image6.pict"/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E3047-E635-4548-80D5-B3A409D90C8F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February 22,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28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28.jpe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28.jpe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8.jpeg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26.bin"/><Relationship Id="rId5" Type="http://schemas.openxmlformats.org/officeDocument/2006/relationships/oleObject" Target="../embeddings/oleObject27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29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1.jpeg"/><Relationship Id="rId5" Type="http://schemas.openxmlformats.org/officeDocument/2006/relationships/image" Target="../media/image34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099" name="Equation" r:id="rId4" imgW="7315200" imgH="167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5124" name="Equation" r:id="rId4" imgW="7315200" imgH="1968500" progId="Equation.DSMT4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6147" name="Equation" r:id="rId4" imgW="7315200" imgH="518160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6148" name="Equation" r:id="rId5" imgW="7315200" imgH="13589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p:oleObj spid="_x0000_s7170" name="Equation" r:id="rId4" imgW="3657600" imgH="6908800" progId="Equation.3">
              <p:embed/>
            </p:oleObj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p:oleObj spid="_x0000_s7173" name="Equation" r:id="rId5" imgW="7315200" imgH="17145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p:oleObj spid="_x0000_s7174" name="Equation" r:id="rId6" imgW="7315200" imgH="1346200" progId="Equation.DSMT4">
              <p:embed/>
            </p:oleObj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8195" name="Equation" r:id="rId4" imgW="7315200" imgH="731520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8196" name="Equation" r:id="rId5" imgW="7315200" imgH="1447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p:oleObj spid="_x0000_s9218" name="Equation" r:id="rId4" imgW="5689600" imgH="60960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p:oleObj spid="_x0000_s9219" name="Equation" r:id="rId5" imgW="5689600" imgH="6096000" progId="Equation.3">
                      <p:embed/>
                    </p:oleObj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0242" name="Equation" r:id="rId4" imgW="5689600" imgH="609600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278954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what?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1268" name="Equation" r:id="rId4" imgW="5689600" imgH="6096000" progId="Equation.3">
                <p:embed/>
              </p:oleObj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166914" name="Equation" r:id="rId5" imgW="5689600" imgH="609600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166915" name="Equation" r:id="rId6" imgW="5689600" imgH="6096000" progId="Equation.3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=0):</a:t>
            </a:r>
          </a:p>
          <a:p>
            <a:r>
              <a:rPr lang="en-US" sz="2800" dirty="0">
                <a:latin typeface="Comic Sans MS" pitchFamily="66" charset="0"/>
              </a:rPr>
              <a:t>	No horses so 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vacuously </a:t>
            </a:r>
            <a:r>
              <a:rPr lang="en-US" sz="2800" dirty="0" smtClean="0">
                <a:latin typeface="Comic Sans MS" pitchFamily="66" charset="0"/>
              </a:rPr>
              <a:t>true</a:t>
            </a:r>
            <a:r>
              <a:rPr lang="en-US" sz="2800" dirty="0">
                <a:latin typeface="Comic Sans MS" pitchFamily="66" charset="0"/>
              </a:rPr>
              <a:t>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P(0).  Then prove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376363"/>
            <a:chOff x="4416" y="816"/>
            <a:chExt cx="1248" cy="867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720"/>
              <a:chOff x="4896" y="960"/>
              <a:chExt cx="336" cy="72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723"/>
              <a:chOff x="5328" y="960"/>
              <a:chExt cx="336" cy="723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24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943600" y="2514600"/>
            <a:ext cx="67263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2400" dirty="0" err="1">
                <a:latin typeface="Comic Sans MS"/>
                <a:cs typeface="Comic Sans MS"/>
              </a:rPr>
              <a:t>+</a:t>
            </a:r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p:oleObj spid="_x0000_s289794" name="Equation" r:id="rId4" imgW="7315200" imgH="5410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p:oleObj spid="_x0000_s291842" name="Equation" r:id="rId4" imgW="7315200" imgH="6604000" progId="Equation.DSMT4">
              <p:embed/>
            </p:oleObj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p:oleObj spid="_x0000_s293890" name="Equation" r:id="rId4" imgW="7315200" imgH="410210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p:oleObj spid="_x0000_s295938" name="Equation" r:id="rId4" imgW="7315200" imgH="6438900" progId="Equation.DSMT4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p:oleObj spid="_x0000_s297986" name="Equation" r:id="rId4" imgW="7315200" imgH="257810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p:oleObj spid="_x0000_s150530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p:oleObj spid="_x0000_s150531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p:oleObj spid="_x0000_s150536" name="Equation" r:id="rId6" imgW="191770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29733" y="3483219"/>
          <a:ext cx="7171267" cy="1241181"/>
        </p:xfrm>
        <a:graphic>
          <a:graphicData uri="http://schemas.openxmlformats.org/presentationml/2006/ole">
            <p:oleObj spid="_x0000_s150537" name="Equation" r:id="rId7" imgW="13208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8"/>
            <a:ext cx="83058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>
                <a:latin typeface="Comic Sans MS" pitchFamily="66" charset="0"/>
              </a:rPr>
              <a:t>into 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where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p:oleObj spid="_x0000_s302082" name="Equation" r:id="rId4" imgW="7315200" imgH="2146300" progId="Equation.DSMT4">
              <p:embed/>
            </p:oleObj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p:oleObj spid="_x0000_s302084" name="Equation" r:id="rId5" imgW="7315200" imgH="2120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p:oleObj spid="_x0000_s304130" name="Equation" r:id="rId4" imgW="7315200" imgH="2159000" progId="Equation.DSMT4">
              <p:embed/>
            </p:oleObj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p:oleObj spid="_x0000_s304131" name="Equation" r:id="rId6" imgW="7315200" imgH="18669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371600"/>
            <a:ext cx="45037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Arial Unicode MS" pitchFamily="34" charset="-128"/>
              </a:rPr>
              <a:t>available stamps: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143000" y="6172200"/>
            <a:ext cx="60198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000">
                <a:latin typeface="Arial Unicode MS" pitchFamily="34" charset="-128"/>
              </a:rPr>
              <a:t>(Picture source:http://site17585.dellhost.com/lsj/facts/s_events.htm</a:t>
            </a:r>
          </a:p>
          <a:p>
            <a:r>
              <a:rPr lang="en-US" sz="1000">
                <a:latin typeface="Arial Unicode MS" pitchFamily="34" charset="-128"/>
              </a:rPr>
              <a:t>http://www.frbsf.org/currency/civilwar/stamps/s150.html)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066800"/>
            <a:ext cx="3265487" cy="2106613"/>
            <a:chOff x="3031" y="672"/>
            <a:chExt cx="2057" cy="1327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5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058818" y="2743200"/>
            <a:ext cx="709458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i="1" dirty="0">
                <a:latin typeface="Arial Unicode MS" pitchFamily="34" charset="-128"/>
              </a:rPr>
              <a:t>Theorem</a:t>
            </a:r>
            <a:r>
              <a:rPr lang="en-US" sz="4400" dirty="0" smtClean="0">
                <a:latin typeface="Arial Unicode MS" pitchFamily="34" charset="-128"/>
              </a:rPr>
              <a:t>:</a:t>
            </a:r>
            <a:endParaRPr lang="en-US" sz="4400" dirty="0">
              <a:latin typeface="Arial Unicode MS" pitchFamily="34" charset="-128"/>
            </a:endParaRPr>
          </a:p>
          <a:p>
            <a:pPr>
              <a:spcBef>
                <a:spcPts val="2400"/>
              </a:spcBef>
            </a:pPr>
            <a:r>
              <a:rPr lang="en-US" sz="4400" dirty="0">
                <a:latin typeface="Arial Unicode MS" pitchFamily="34" charset="-128"/>
              </a:rPr>
              <a:t>Can form any amount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</a:t>
            </a:r>
            <a:r>
              <a:rPr lang="en-US" sz="4400" dirty="0">
                <a:latin typeface="Arial Unicode MS" pitchFamily="34" charset="-128"/>
              </a:rPr>
              <a:t> 8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endParaRPr lang="en-US" sz="4400" dirty="0">
              <a:latin typeface="Arial Unicode MS" pitchFamily="34" charset="-128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963613" y="4540250"/>
            <a:ext cx="7189787" cy="1860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Arial Unicode MS" pitchFamily="34" charset="-128"/>
              </a:rPr>
              <a:t>Prove by </a:t>
            </a:r>
            <a:r>
              <a:rPr lang="en-US" sz="4000" dirty="0">
                <a:solidFill>
                  <a:srgbClr val="008000"/>
                </a:solidFill>
                <a:latin typeface="Arial Unicode MS" pitchFamily="34" charset="-128"/>
              </a:rPr>
              <a:t>strong induction on </a:t>
            </a:r>
            <a:r>
              <a:rPr lang="en-US" sz="4000" i="1" dirty="0">
                <a:solidFill>
                  <a:srgbClr val="0080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.</a:t>
            </a:r>
          </a:p>
          <a:p>
            <a:r>
              <a:rPr lang="en-US" sz="4000" i="1" dirty="0">
                <a:latin typeface="Arial Unicode MS" pitchFamily="34" charset="-128"/>
              </a:rPr>
              <a:t>P</a:t>
            </a:r>
            <a:r>
              <a:rPr lang="en-US" sz="4000" dirty="0">
                <a:latin typeface="Arial Unicode MS" pitchFamily="34" charset="-128"/>
              </a:rPr>
              <a:t>(</a:t>
            </a:r>
            <a:r>
              <a:rPr lang="en-US" sz="40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) ::=  can form (</a:t>
            </a:r>
            <a:r>
              <a:rPr lang="en-US" sz="48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800" i="1" dirty="0">
                <a:latin typeface="Arial Unicode MS" pitchFamily="34" charset="-128"/>
              </a:rPr>
              <a:t> </a:t>
            </a:r>
            <a:r>
              <a:rPr lang="en-US" sz="48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4800" dirty="0">
                <a:latin typeface="Arial Unicode MS" pitchFamily="34" charset="-128"/>
              </a:rPr>
              <a:t>8)</a:t>
            </a:r>
            <a:r>
              <a:rPr lang="en-US" sz="4000" dirty="0">
                <a:latin typeface="Arial Unicode MS" pitchFamily="34" charset="-128"/>
                <a:cs typeface="Times New Roman" pitchFamily="18" charset="0"/>
              </a:rPr>
              <a:t>¢.</a:t>
            </a:r>
          </a:p>
          <a:p>
            <a:endParaRPr lang="en-US" sz="28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 dirty="0">
                <a:latin typeface="Arial Unicode MS" pitchFamily="34" charset="-128"/>
              </a:rPr>
              <a:t>Base case</a:t>
            </a:r>
            <a:r>
              <a:rPr lang="en-US" sz="5400" dirty="0">
                <a:latin typeface="Arial Unicode MS" pitchFamily="34" charset="-128"/>
              </a:rPr>
              <a:t> (</a:t>
            </a:r>
            <a:r>
              <a:rPr lang="en-US" sz="5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5400" i="1" dirty="0">
                <a:latin typeface="Arial Unicode MS" pitchFamily="34" charset="-128"/>
              </a:rPr>
              <a:t> </a:t>
            </a:r>
            <a:r>
              <a:rPr lang="en-US" sz="5400" dirty="0">
                <a:latin typeface="Arial Unicode MS" pitchFamily="34" charset="-128"/>
              </a:rPr>
              <a:t>= 0): </a:t>
            </a:r>
          </a:p>
          <a:p>
            <a:endParaRPr lang="en-US" sz="5400" b="1" dirty="0">
              <a:latin typeface="Arial Unicode MS" pitchFamily="34" charset="-128"/>
            </a:endParaRPr>
          </a:p>
          <a:p>
            <a:r>
              <a:rPr lang="en-US" sz="6000" dirty="0">
                <a:latin typeface="Arial Unicode MS" pitchFamily="34" charset="-128"/>
              </a:rPr>
              <a:t>(0 </a:t>
            </a:r>
            <a:r>
              <a:rPr lang="en-US" sz="60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6000" dirty="0">
                <a:latin typeface="Arial Unicode MS" pitchFamily="34" charset="-128"/>
              </a:rPr>
              <a:t>8)¢</a:t>
            </a:r>
            <a:r>
              <a:rPr lang="en-US" sz="6000" dirty="0"/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54488" y="3505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Inductive Step:</a:t>
            </a:r>
            <a:endParaRPr lang="en-US" sz="4400" dirty="0">
              <a:latin typeface="Arial Unicode MS" pitchFamily="34" charset="-128"/>
            </a:endParaRPr>
          </a:p>
          <a:p>
            <a:r>
              <a:rPr lang="en-US" sz="4400" dirty="0">
                <a:latin typeface="Arial Unicode MS" pitchFamily="34" charset="-128"/>
              </a:rPr>
              <a:t>assume (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dirty="0">
                <a:latin typeface="Arial Unicode MS" pitchFamily="34" charset="-128"/>
              </a:rPr>
              <a:t>+8)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r>
              <a:rPr lang="en-US" sz="4400" dirty="0">
                <a:latin typeface="Arial Unicode MS" pitchFamily="34" charset="-128"/>
              </a:rPr>
              <a:t> for 0</a:t>
            </a:r>
            <a:r>
              <a:rPr lang="en-US" sz="4000" dirty="0">
                <a:sym typeface="Euclid Symbol" pitchFamily="18" charset="2"/>
              </a:rPr>
              <a:t>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</a:t>
            </a:r>
            <a:r>
              <a:rPr lang="en-US" sz="4400" b="1" i="1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  <a:sym typeface="Euclid Symbol" pitchFamily="18" charset="2"/>
              </a:rPr>
              <a:t></a:t>
            </a:r>
            <a:r>
              <a:rPr lang="en-US" sz="4400" i="1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,</a:t>
            </a:r>
            <a:r>
              <a:rPr lang="en-US" sz="4400" dirty="0">
                <a:latin typeface="Arial Unicode MS" pitchFamily="34" charset="-128"/>
              </a:rPr>
              <a:t> </a:t>
            </a:r>
          </a:p>
          <a:p>
            <a:r>
              <a:rPr lang="en-US" sz="4400" dirty="0">
                <a:latin typeface="Arial Unicode MS" pitchFamily="34" charset="-128"/>
              </a:rPr>
              <a:t>then prove ((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solidFill>
                  <a:srgbClr val="006600"/>
                </a:solidFill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</a:rPr>
              <a:t>) </a:t>
            </a:r>
            <a:r>
              <a:rPr lang="en-US" sz="4400" dirty="0">
                <a:latin typeface="Arial Unicode MS" pitchFamily="34" charset="-128"/>
                <a:sym typeface="Euclid Symbol" pitchFamily="18" charset="2"/>
              </a:rPr>
              <a:t>+ </a:t>
            </a:r>
            <a:r>
              <a:rPr lang="en-US" sz="4400" dirty="0">
                <a:latin typeface="Arial Unicode MS" pitchFamily="34" charset="-128"/>
              </a:rPr>
              <a:t>8)¢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381000" y="3400425"/>
            <a:ext cx="3515706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cases:</a:t>
            </a: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+1=</a:t>
            </a:r>
            <a:r>
              <a:rPr lang="en-US" sz="4400" dirty="0">
                <a:latin typeface="Arial Unicode MS" pitchFamily="34" charset="-128"/>
              </a:rPr>
              <a:t> 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9¢:</a:t>
            </a:r>
          </a:p>
          <a:p>
            <a:endParaRPr lang="en-US" sz="4400" i="1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 2, 10¢: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19600" y="5105400"/>
            <a:ext cx="2333625" cy="1447800"/>
            <a:chOff x="1920" y="3216"/>
            <a:chExt cx="1470" cy="912"/>
          </a:xfrm>
        </p:grpSpPr>
        <p:pic>
          <p:nvPicPr>
            <p:cNvPr id="24587" name="Picture 10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3810000"/>
            <a:ext cx="5387975" cy="1131888"/>
            <a:chOff x="2160" y="2256"/>
            <a:chExt cx="3394" cy="713"/>
          </a:xfrm>
        </p:grpSpPr>
        <p:pic>
          <p:nvPicPr>
            <p:cNvPr id="24584" name="Picture 13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5" name="Picture 14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6" name="Picture 15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397855" y="1152942"/>
            <a:ext cx="7593745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latin typeface="Arial Unicode MS" pitchFamily="34" charset="-128"/>
              </a:rPr>
              <a:t>+1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3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: let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  <a:cs typeface="Times New Roman" pitchFamily="18" charset="0"/>
              </a:rPr>
              <a:t>m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 2.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now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0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so</a:t>
            </a: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by induction hypothesis have: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03562"/>
            <a:chOff x="0" y="2033"/>
            <a:chExt cx="2881" cy="195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55"/>
              <a:chOff x="0" y="2033"/>
              <a:chExt cx="2881" cy="195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542"/>
                <a:ext cx="2713" cy="446"/>
                <a:chOff x="168" y="3542"/>
                <a:chExt cx="2713" cy="446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24" y="3542"/>
                  <a:ext cx="844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000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m </a:t>
                  </a:r>
                  <a:r>
                    <a:rPr lang="en-US" sz="4000" dirty="0" smtClean="0"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+8</a:t>
                  </a:r>
                  <a:endParaRPr lang="en-US" sz="40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842125" y="38862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179" name="Text Box 19"/>
          <p:cNvSpPr txBox="1">
            <a:spLocks noChangeArrowheads="1"/>
          </p:cNvSpPr>
          <p:nvPr/>
        </p:nvSpPr>
        <p:spPr bwMode="auto">
          <a:xfrm>
            <a:off x="6324600" y="3814763"/>
            <a:ext cx="263207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 dirty="0"/>
              <a:t>= </a:t>
            </a:r>
            <a:r>
              <a:rPr lang="en-US" sz="4400" dirty="0">
                <a:latin typeface="Arial Unicode MS" pitchFamily="34" charset="-128"/>
              </a:rPr>
              <a:t>(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+1)+8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</p:txBody>
      </p:sp>
      <p:pic>
        <p:nvPicPr>
          <p:cNvPr id="348187" name="Picture 27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105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0"/>
            <a:ext cx="1652588" cy="1531938"/>
            <a:chOff x="2888" y="2472"/>
            <a:chExt cx="1041" cy="965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456" y="3072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5754469"/>
            <a:ext cx="1912703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sz="3600" i="1" dirty="0" smtClean="0">
                <a:solidFill>
                  <a:srgbClr val="00800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  <a:sym typeface="Symbol" pitchFamily="18" charset="2"/>
              </a:rPr>
              <a:t>2)+8</a:t>
            </a:r>
            <a:endParaRPr lang="en-US" sz="3600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9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524000" y="2971800"/>
          <a:ext cx="6477000" cy="1619250"/>
        </p:xfrm>
        <a:graphic>
          <a:graphicData uri="http://schemas.openxmlformats.org/presentationml/2006/ole">
            <p:oleObj spid="_x0000_s33793" name="Equation" r:id="rId4" imgW="2997200" imgH="6223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3796" name="Equation" r:id="rId5" imgW="114300" imgH="1651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1026" name="Equation" r:id="rId4" imgW="3657600" imgH="5689600" progId="Equation.DSMT4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1027" name="Equation" r:id="rId5" imgW="7315200" imgH="15621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2050" name="Equation" r:id="rId4" imgW="7315200" imgH="472440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2051" name="Equation" r:id="rId5" imgW="7315200" imgH="19812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Correction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p:oleObj spid="_x0000_s3074" name="Equation" r:id="rId4" imgW="7315200" imgH="1206500" progId="Equation.DSMT4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p:oleObj spid="_x0000_s3078" name="Equation" r:id="rId5" imgW="7315200" imgH="148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1493</Words>
  <Application>Microsoft Macintosh PowerPoint</Application>
  <PresentationFormat>On-screen Show (4:3)</PresentationFormat>
  <Paragraphs>293</Paragraphs>
  <Slides>47</Slides>
  <Notes>47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Comic Sans MS</vt:lpstr>
      <vt:lpstr>Euclid Symbol</vt:lpstr>
      <vt:lpstr>Calibri</vt:lpstr>
      <vt:lpstr>Euclid Extra</vt:lpstr>
      <vt:lpstr>Arial Unicode MS</vt:lpstr>
      <vt:lpstr>cmsy10</vt:lpstr>
      <vt:lpstr>Office Theme</vt:lpstr>
      <vt:lpstr>Equation</vt:lpstr>
      <vt:lpstr>MathType 6.0 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  <vt:lpstr>Postage by Strong Induction</vt:lpstr>
      <vt:lpstr>Postage by Strong Induction</vt:lpstr>
      <vt:lpstr>Postage by Strong Induction</vt:lpstr>
      <vt:lpstr>Postage by Strong Induction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Meyer</cp:lastModifiedBy>
  <cp:revision>178</cp:revision>
  <dcterms:created xsi:type="dcterms:W3CDTF">2010-02-24T16:22:55Z</dcterms:created>
  <dcterms:modified xsi:type="dcterms:W3CDTF">2010-02-24T16:25:16Z</dcterms:modified>
</cp:coreProperties>
</file>