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12" r:id="rId35"/>
    <p:sldId id="259" r:id="rId36"/>
    <p:sldId id="257" r:id="rId37"/>
    <p:sldId id="283" r:id="rId38"/>
    <p:sldId id="258" r:id="rId39"/>
    <p:sldId id="284" r:id="rId40"/>
    <p:sldId id="260" r:id="rId41"/>
    <p:sldId id="262" r:id="rId42"/>
    <p:sldId id="263" r:id="rId43"/>
    <p:sldId id="289" r:id="rId44"/>
    <p:sldId id="264" r:id="rId45"/>
    <p:sldId id="265" r:id="rId46"/>
    <p:sldId id="267" r:id="rId47"/>
    <p:sldId id="268" r:id="rId48"/>
    <p:sldId id="310" r:id="rId49"/>
    <p:sldId id="269" r:id="rId50"/>
    <p:sldId id="270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Calibri"/>
      <p:regular r:id="rId56"/>
      <p:bold r:id="rId57"/>
      <p:italic r:id="rId58"/>
      <p:boldItalic r:id="rId59"/>
    </p:embeddedFont>
    <p:embeddedFont>
      <p:font typeface="CMEX10"/>
      <p:regular r:id="rId60"/>
    </p:embeddedFont>
    <p:embeddedFont>
      <p:font typeface="EURM10"/>
      <p:regular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cmsy10"/>
      <p:regular r:id="rId66"/>
    </p:embeddedFont>
    <p:embeddedFont>
      <p:font typeface="Euclid Math Two" charset="2"/>
      <p:regular r:id="rId67"/>
      <p:bold r:id="rId68"/>
    </p:embeddedFont>
  </p:embeddedFontLst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1.fntdata"/><Relationship Id="rId60" Type="http://schemas.openxmlformats.org/officeDocument/2006/relationships/font" Target="fonts/font7.fntdata"/><Relationship Id="rId39" Type="http://schemas.openxmlformats.org/officeDocument/2006/relationships/slide" Target="slides/slide38.xml"/><Relationship Id="rId70" Type="http://schemas.openxmlformats.org/officeDocument/2006/relationships/tags" Target="tags/tag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10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5.fntdata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4.fntdata"/><Relationship Id="rId59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font" Target="fonts/font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9.fntdata"/><Relationship Id="rId66" Type="http://schemas.openxmlformats.org/officeDocument/2006/relationships/font" Target="fonts/font13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3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65" Type="http://schemas.openxmlformats.org/officeDocument/2006/relationships/font" Target="fonts/font12.fntdata"/><Relationship Id="rId67" Type="http://schemas.openxmlformats.org/officeDocument/2006/relationships/font" Target="fonts/font14.fntdata"/><Relationship Id="rId54" Type="http://schemas.openxmlformats.org/officeDocument/2006/relationships/font" Target="fonts/font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8.fntdata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5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37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2CCD-666B-4F70-AE96-B9680B0F7239}" type="slidenum">
              <a:rPr lang="en-US"/>
              <a:pPr/>
              <a:t>38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4DD0-07C3-4B08-91A0-62FCFCB096E8}" type="slidenum">
              <a:rPr lang="en-US"/>
              <a:pPr/>
              <a:t>40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24DA-C363-4CB7-948F-E8CFF89C8D87}" type="slidenum">
              <a:rPr lang="en-US"/>
              <a:pPr/>
              <a:t>41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42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43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EFA45-569C-45F6-935A-70582CD3D761}" type="slidenum">
              <a:rPr lang="en-US"/>
              <a:pPr/>
              <a:t>44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5A64-157B-4935-B0A8-DC381AEDD03D}" type="slidenum">
              <a:rPr lang="en-US"/>
              <a:pPr/>
              <a:t>45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57BBF-557C-44C1-8A66-0DCF62C94808}" type="slidenum">
              <a:rPr lang="en-US"/>
              <a:pPr/>
              <a:t>46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47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48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49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50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lec4W.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489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Feb. 24,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9" Type="http://schemas.openxmlformats.org/officeDocument/2006/relationships/image" Target="../media/image12.emf"/><Relationship Id="rId3" Type="http://schemas.openxmlformats.org/officeDocument/2006/relationships/image" Target="../media/image6.emf"/><Relationship Id="rId6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p:oleObj spid="_x0000_s120834" name="Equation" r:id="rId3" imgW="1879600" imgH="482600" progId="Equation.DSMT4">
              <p:embed/>
            </p:oleObj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1−3</a:t>
            </a:r>
            <a:endParaRPr lang="en-US" sz="12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reals</a:t>
            </a:r>
            <a:r>
              <a:rPr lang="en-US" dirty="0" smtClean="0">
                <a:cs typeface="Times New Roman" pitchFamily="18" charset="0"/>
              </a:rPr>
              <a:t>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352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5400" dirty="0" smtClean="0">
                <a:sym typeface="Symbol" pitchFamily="18" charset="2"/>
              </a:rPr>
              <a:t>for real numbers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5400" dirty="0" smtClean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b</a:t>
            </a:r>
          </a:p>
          <a:p>
            <a:pPr marL="609600" indent="-609600" algn="ctr">
              <a:buFontTx/>
              <a:buNone/>
            </a:pP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 b</a:t>
            </a:r>
            <a:r>
              <a:rPr lang="en-US" sz="8000" dirty="0">
                <a:sym typeface="Symbol" pitchFamily="18" charset="2"/>
              </a:rPr>
              <a:t> or 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b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rankings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553200" cy="3810000"/>
          </a:xfrm>
        </p:spPr>
        <p:txBody>
          <a:bodyPr>
            <a:noAutofit/>
          </a:bodyPr>
          <a:lstStyle/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endParaRPr lang="en-US" sz="6600" dirty="0">
              <a:solidFill>
                <a:srgbClr val="0033CC"/>
              </a:solidFill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sz="6600" dirty="0" smtClean="0">
                <a:sym typeface="Symbol" pitchFamily="18" charset="2"/>
              </a:rPr>
              <a:t>or</a:t>
            </a:r>
          </a:p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endParaRPr lang="en-US" sz="6600" dirty="0" smtClean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76" y="274638"/>
            <a:ext cx="5870560" cy="1082214"/>
          </a:xfrm>
        </p:spPr>
        <p:txBody>
          <a:bodyPr/>
          <a:lstStyle/>
          <a:p>
            <a:r>
              <a:rPr lang="en-US" sz="4800" dirty="0" smtClean="0">
                <a:cs typeface="Times New Roman" pitchFamily="18" charset="0"/>
              </a:rPr>
              <a:t>total o</a:t>
            </a:r>
            <a:r>
              <a:rPr lang="en-US" sz="4800" dirty="0" smtClean="0"/>
              <a:t>rder </a:t>
            </a:r>
            <a:r>
              <a:rPr lang="en-US" sz="4800" dirty="0"/>
              <a:t>on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  <a:endParaRPr lang="en-US" sz="4800" dirty="0">
              <a:solidFill>
                <a:srgbClr val="1E03BD"/>
              </a:solidFill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40" y="1524001"/>
            <a:ext cx="7752735" cy="1081547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4800" dirty="0" smtClean="0"/>
              <a:t>partial order</a:t>
            </a:r>
            <a:r>
              <a:rPr lang="en-US" sz="4800" dirty="0"/>
              <a:t>,</a:t>
            </a:r>
            <a:r>
              <a:rPr lang="en-US" sz="4800" i="1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, such that</a:t>
            </a:r>
            <a:r>
              <a:rPr lang="en-US" sz="4800" dirty="0">
                <a:sym typeface="Symbol" pitchFamily="18" charset="2"/>
              </a:rPr>
              <a:t> 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877528" y="2519363"/>
            <a:ext cx="739140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aRb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bRa</a:t>
            </a:r>
            <a:endParaRPr lang="en-US" sz="8000" dirty="0">
              <a:solidFill>
                <a:srgbClr val="1E03BD"/>
              </a:solidFill>
              <a:latin typeface="Comic Sans MS" pitchFamily="66" charset="0"/>
              <a:sym typeface="Symbol" pitchFamily="18" charset="2"/>
            </a:endParaRPr>
          </a:p>
          <a:p>
            <a:pPr marL="742950" indent="-285750">
              <a:spcBef>
                <a:spcPts val="2400"/>
              </a:spcBef>
            </a:pPr>
            <a:r>
              <a:rPr lang="en-US" sz="6000" dirty="0">
                <a:latin typeface="Comic Sans MS" pitchFamily="66" charset="0"/>
                <a:sym typeface="Symbol" pitchFamily="18" charset="2"/>
              </a:rPr>
              <a:t>for all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a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A</a:t>
            </a:r>
          </a:p>
          <a:p>
            <a:pPr marL="742950" indent="-285750" algn="ctr"/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is a </a:t>
            </a:r>
            <a:r>
              <a:rPr lang="en-US" sz="6000" i="1" dirty="0" smtClean="0">
                <a:latin typeface="Comic Sans MS" pitchFamily="66" charset="0"/>
                <a:sym typeface="Symbol" pitchFamily="18" charset="2"/>
              </a:rPr>
              <a:t>total 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order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73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remark:</a:t>
            </a:r>
            <a:r>
              <a:rPr lang="en-US" dirty="0" smtClean="0"/>
              <a:t> total order vs.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276599"/>
          </a:xfrm>
        </p:spPr>
        <p:txBody>
          <a:bodyPr/>
          <a:lstStyle/>
          <a:p>
            <a:r>
              <a:rPr lang="en-US" dirty="0" smtClean="0"/>
              <a:t>“total” for relations not same</a:t>
            </a:r>
          </a:p>
          <a:p>
            <a:pPr>
              <a:buNone/>
            </a:pPr>
            <a:r>
              <a:rPr lang="en-US" dirty="0" smtClean="0"/>
              <a:t>    as ”total” for orders.</a:t>
            </a:r>
          </a:p>
          <a:p>
            <a:r>
              <a:rPr lang="en-US" dirty="0" smtClean="0"/>
              <a:t>long standing clash of </a:t>
            </a:r>
          </a:p>
          <a:p>
            <a:pPr>
              <a:buNone/>
            </a:pPr>
            <a:r>
              <a:rPr lang="en-US" dirty="0" smtClean="0"/>
              <a:t>  terminology in the subject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p:oleObj spid="_x0000_s24578" name="Equation" r:id="rId4" imgW="419100" imgH="177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irreflexivity</a:t>
            </a:r>
            <a:endParaRPr lang="en-US" sz="40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25" y="1500028"/>
            <a:ext cx="8537824" cy="3965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dirty="0"/>
              <a:t>If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 is a strict partial order,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then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7200" b="1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sz="7200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sz="7200" dirty="0" err="1">
                <a:solidFill>
                  <a:srgbClr val="1E03BD"/>
                </a:solidFill>
              </a:rPr>
              <a:t>aRa</a:t>
            </a:r>
            <a:r>
              <a:rPr lang="en-US" sz="7200" dirty="0">
                <a:solidFill>
                  <a:srgbClr val="1E03BD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4800" dirty="0"/>
              <a:t>for all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a </a:t>
            </a:r>
            <a:r>
              <a:rPr lang="en-US" sz="4800" b="1" dirty="0" smtClean="0">
                <a:solidFill>
                  <a:srgbClr val="1E03BD"/>
                </a:solidFill>
                <a:sym typeface="Euclid 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non-total </a:t>
            </a:r>
            <a:r>
              <a:rPr lang="en-US" sz="4000" dirty="0" err="1" smtClean="0"/>
              <a:t>p.o</a:t>
            </a:r>
            <a:r>
              <a:rPr lang="en-US" sz="4000" dirty="0" smtClean="0"/>
              <a:t>. on </a:t>
            </a:r>
            <a:r>
              <a:rPr lang="en-US" sz="4000" dirty="0" err="1" smtClean="0"/>
              <a:t>nunbers</a:t>
            </a:r>
            <a:endParaRPr lang="en-US" sz="40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251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1E03BD"/>
                </a:solidFill>
                <a:cs typeface="Times New Roman" pitchFamily="18" charset="0"/>
              </a:rPr>
              <a:t>y </a:t>
            </a:r>
            <a:r>
              <a:rPr lang="en-US" sz="6000" b="1" dirty="0" smtClean="0">
                <a:solidFill>
                  <a:srgbClr val="1E03BD"/>
                </a:solidFill>
                <a:latin typeface="cmsy10"/>
                <a:cs typeface="Times New Roman" pitchFamily="18" charset="0"/>
              </a:rPr>
              <a:t>¿</a:t>
            </a:r>
            <a:r>
              <a:rPr lang="en-US" sz="60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60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6000" dirty="0" smtClean="0">
                <a:cs typeface="Times New Roman" pitchFamily="18" charset="0"/>
                <a:sym typeface="Symbol" pitchFamily="18" charset="2"/>
              </a:rPr>
              <a:t>::=    [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y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</a:rPr>
              <a:t>+ 2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  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]</a:t>
            </a: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 algn="ctr">
              <a:buNone/>
            </a:pP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54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 smtClean="0">
                <a:cs typeface="Times New Roman" pitchFamily="18" charset="0"/>
              </a:rPr>
              <a:t> 4  and  </a:t>
            </a:r>
            <a:r>
              <a:rPr lang="en-US" sz="6000" dirty="0" smtClean="0"/>
              <a:t>4 </a:t>
            </a:r>
            <a:r>
              <a:rPr lang="en-US" sz="60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>
                <a:solidFill>
                  <a:srgbClr val="0033CC"/>
                </a:solidFill>
              </a:rPr>
              <a:t> </a:t>
            </a:r>
            <a:r>
              <a:rPr lang="en-US" sz="6000" dirty="0" smtClean="0"/>
              <a:t>3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533400" y="4038600"/>
            <a:ext cx="80970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3 &amp; 4 are </a:t>
            </a:r>
            <a:r>
              <a:rPr lang="en-US" sz="48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4800" i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-i</a:t>
            </a:r>
            <a:r>
              <a:rPr lang="en-US" sz="4800" i="1" dirty="0" smtClean="0">
                <a:latin typeface="Comic Sans MS" pitchFamily="66" charset="0"/>
              </a:rPr>
              <a:t>ncomparable</a:t>
            </a:r>
            <a:endParaRPr lang="en-US" sz="4800" i="1" dirty="0">
              <a:latin typeface="Comic Sans MS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590800"/>
            <a:ext cx="4953000" cy="914400"/>
            <a:chOff x="2057400" y="2590800"/>
            <a:chExt cx="4953000" cy="91440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19431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103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52" y="1524000"/>
            <a:ext cx="8443448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 smtClean="0"/>
              <a:t>relation, </a:t>
            </a: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>
                <a:sym typeface="Euclid Math Two" pitchFamily="18" charset="2"/>
              </a:rPr>
              <a:t>,</a:t>
            </a:r>
            <a:r>
              <a:rPr lang="en-US" sz="4400" dirty="0" smtClean="0"/>
              <a:t> on students</a:t>
            </a:r>
          </a:p>
          <a:p>
            <a:pPr algn="ctr">
              <a:buFontTx/>
              <a:buNone/>
            </a:pPr>
            <a:r>
              <a:rPr lang="en-US" sz="4400" dirty="0" smtClean="0"/>
              <a:t>“shorter/younger”</a:t>
            </a:r>
          </a:p>
          <a:p>
            <a:pPr>
              <a:buFontTx/>
              <a:buNone/>
            </a:pPr>
            <a:r>
              <a:rPr lang="en-US" sz="4400" dirty="0" smtClean="0"/>
              <a:t>Let 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err="1" smtClean="0">
                <a:latin typeface="Comic Sans MS"/>
              </a:rPr>
              <a:t>,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smtClean="0"/>
              <a:t>) be the </a:t>
            </a:r>
            <a:r>
              <a:rPr lang="en-US" sz="4400" b="1" dirty="0" smtClean="0"/>
              <a:t>h</a:t>
            </a:r>
            <a:r>
              <a:rPr lang="en-US" sz="4400" dirty="0" smtClean="0"/>
              <a:t>eight (in inches) and </a:t>
            </a:r>
            <a:r>
              <a:rPr lang="en-US" sz="4400" b="1" dirty="0" smtClean="0"/>
              <a:t>a</a:t>
            </a:r>
            <a:r>
              <a:rPr lang="en-US" sz="4400" dirty="0" smtClean="0"/>
              <a:t>ge (in months) of student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sz="3200" dirty="0" smtClean="0"/>
              <a:t>height/age </a:t>
            </a:r>
            <a:r>
              <a:rPr lang="en-US" sz="3200" dirty="0"/>
              <a:t>p</a:t>
            </a:r>
            <a:r>
              <a:rPr lang="en-US" sz="3200" dirty="0" smtClean="0"/>
              <a:t>artial </a:t>
            </a:r>
            <a:r>
              <a:rPr lang="en-US" sz="3200" dirty="0"/>
              <a:t>o</a:t>
            </a:r>
            <a:r>
              <a:rPr lang="en-US" sz="3200" dirty="0" smtClean="0"/>
              <a:t>rder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52" y="1752600"/>
            <a:ext cx="8519648" cy="3429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6000" dirty="0" smtClean="0"/>
              <a:t>student </a:t>
            </a:r>
            <a:r>
              <a:rPr lang="en-US" sz="6000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6000" dirty="0" smtClean="0"/>
              <a:t>  student </a:t>
            </a:r>
            <a:r>
              <a:rPr lang="en-US" sz="6000" dirty="0" smtClean="0">
                <a:solidFill>
                  <a:srgbClr val="0000FF"/>
                </a:solidFill>
              </a:rPr>
              <a:t>y</a:t>
            </a:r>
          </a:p>
          <a:p>
            <a:pPr algn="ctr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 lvl="1" algn="ctr"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(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x</a:t>
            </a:r>
            <a:r>
              <a:rPr lang="en-US" sz="6000" b="1" dirty="0" smtClean="0">
                <a:solidFill>
                  <a:srgbClr val="0033CC"/>
                </a:solidFill>
                <a:cs typeface="Times New Roman" pitchFamily="18" charset="0"/>
                <a:sym typeface="Symbol"/>
              </a:rPr>
              <a:t>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  </a:t>
            </a:r>
            <a:r>
              <a:rPr lang="en-US" sz="6000" dirty="0" smtClean="0">
                <a:solidFill>
                  <a:srgbClr val="0000FF"/>
                </a:solidFill>
              </a:rPr>
              <a:t>and</a:t>
            </a:r>
            <a:r>
              <a:rPr lang="en-US" sz="6000" dirty="0" smtClean="0">
                <a:solidFill>
                  <a:srgbClr val="0033CC"/>
                </a:solidFill>
              </a:rPr>
              <a:t>  (a</a:t>
            </a:r>
            <a:r>
              <a:rPr lang="en-US" sz="6000" baseline="-25000" dirty="0" smtClean="0">
                <a:solidFill>
                  <a:srgbClr val="0033CC"/>
                </a:solidFill>
              </a:rPr>
              <a:t>x</a:t>
            </a:r>
            <a:r>
              <a:rPr lang="en-US" sz="6000" dirty="0" smtClean="0">
                <a:solidFill>
                  <a:srgbClr val="0033CC"/>
                </a:solidFill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</a:t>
            </a:r>
            <a:endParaRPr lang="en-US" sz="6000" dirty="0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dirty="0" smtClean="0"/>
              <a:t>height/age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o</a:t>
            </a:r>
            <a:r>
              <a:rPr lang="en-US" dirty="0" smtClean="0"/>
              <a:t>rder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height/age partial order</a:t>
            </a:r>
            <a:endParaRPr lang="en-US" sz="3200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42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smtClean="0"/>
              <a:t>chain</a:t>
            </a:r>
            <a:r>
              <a:rPr lang="en-US" sz="4400" dirty="0" smtClean="0"/>
              <a:t>  of </a:t>
            </a:r>
            <a:r>
              <a:rPr lang="en-US" sz="4400" dirty="0"/>
              <a:t>students: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>
                <a:solidFill>
                  <a:srgbClr val="0033CC"/>
                </a:solidFill>
              </a:rPr>
              <a:t>older </a:t>
            </a:r>
            <a:r>
              <a:rPr lang="en-US" sz="4400" i="1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err="1" smtClean="0">
                <a:solidFill>
                  <a:srgbClr val="660066"/>
                </a:solidFill>
              </a:rPr>
              <a:t>anti</a:t>
            </a:r>
            <a:r>
              <a:rPr lang="en-US" sz="4400" i="1" dirty="0" err="1" smtClean="0"/>
              <a:t>chain</a:t>
            </a:r>
            <a:r>
              <a:rPr lang="en-US" sz="4400" i="1" dirty="0" smtClean="0"/>
              <a:t> </a:t>
            </a:r>
            <a:r>
              <a:rPr lang="en-US" sz="4400" dirty="0"/>
              <a:t>of students: 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 smtClean="0">
                <a:solidFill>
                  <a:srgbClr val="0033CC"/>
                </a:solidFill>
              </a:rPr>
              <a:t>younger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dirty="0"/>
              <a:t>   </a:t>
            </a:r>
            <a:r>
              <a:rPr lang="en-US" sz="6000" dirty="0"/>
              <a:t>Dilworth Demo</a:t>
            </a:r>
            <a:endParaRPr lang="en-US" sz="6600" dirty="0"/>
          </a:p>
        </p:txBody>
      </p:sp>
      <p:pic>
        <p:nvPicPr>
          <p:cNvPr id="675843" name="Picture 3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675844" name="Picture 4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675845" name="Picture 5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675846" name="Picture 6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675847" name="Picture 7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675848" name="Picture 8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675849" name="Picture 9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51" name="Text Box 11"/>
          <p:cNvSpPr txBox="1">
            <a:spLocks noChangeArrowheads="1"/>
          </p:cNvSpPr>
          <p:nvPr/>
        </p:nvSpPr>
        <p:spPr bwMode="auto">
          <a:xfrm>
            <a:off x="3300384" y="4772016"/>
            <a:ext cx="2712602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5400" i="1" dirty="0" smtClean="0">
                <a:solidFill>
                  <a:srgbClr val="0033CC"/>
                </a:solidFill>
                <a:latin typeface="Comic Sans MS" pitchFamily="66" charset="0"/>
              </a:rPr>
              <a:t>younger</a:t>
            </a:r>
            <a:endParaRPr lang="en-US" sz="54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epresenting </a:t>
            </a:r>
            <a:r>
              <a:rPr lang="en-US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1"/>
            <a:ext cx="7543801" cy="3505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>
                <a:cs typeface="Times New Roman" pitchFamily="18" charset="0"/>
              </a:rPr>
              <a:t>The </a:t>
            </a:r>
            <a:r>
              <a:rPr lang="en-US" sz="4400" i="1" dirty="0" smtClean="0">
                <a:cs typeface="Times New Roman" pitchFamily="18" charset="0"/>
              </a:rPr>
              <a:t>proper</a:t>
            </a:r>
            <a:r>
              <a:rPr lang="en-US" sz="4400" dirty="0" smtClean="0">
                <a:cs typeface="Times New Roman" pitchFamily="18" charset="0"/>
              </a:rPr>
              <a:t> subset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1E03BD"/>
                </a:solidFill>
                <a:latin typeface="cmsy10"/>
                <a:cs typeface="Times New Roman" pitchFamily="18" charset="0"/>
                <a:sym typeface="Euclid Symbol"/>
              </a:rPr>
              <a:t></a:t>
            </a:r>
            <a:r>
              <a:rPr lang="en-US" sz="44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</a:rPr>
              <a:t>is the </a:t>
            </a:r>
            <a:r>
              <a:rPr lang="en-US" sz="4400" b="1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canonical exampl</a:t>
            </a:r>
            <a:r>
              <a:rPr lang="en-US" sz="4400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sz="4400" i="1" dirty="0" smtClean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  <a:sym typeface="Symbol" pitchFamily="18" charset="2"/>
              </a:rPr>
              <a:t>of a strict </a:t>
            </a:r>
            <a:r>
              <a:rPr lang="en-US" sz="4400" dirty="0">
                <a:cs typeface="Times New Roman" pitchFamily="18" charset="0"/>
                <a:sym typeface="Symbol" pitchFamily="18" charset="2"/>
              </a:rPr>
              <a:t>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p</a:t>
            </a:r>
            <a:r>
              <a:rPr lang="en-US" sz="4400" dirty="0" smtClean="0"/>
              <a:t>roper </a:t>
            </a:r>
            <a:r>
              <a:rPr lang="en-US" sz="4400" dirty="0"/>
              <a:t>s</a:t>
            </a:r>
            <a:r>
              <a:rPr lang="en-US" sz="4400" dirty="0" smtClean="0"/>
              <a:t>ubset </a:t>
            </a:r>
            <a:r>
              <a:rPr lang="en-US" sz="4400" dirty="0"/>
              <a:t>r</a:t>
            </a:r>
            <a:r>
              <a:rPr lang="en-US" sz="4400" dirty="0" smtClean="0"/>
              <a:t>elation</a:t>
            </a:r>
            <a:endParaRPr lang="en-US" sz="4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371600"/>
            <a:ext cx="8153400" cy="4724400"/>
            <a:chOff x="347662" y="1219200"/>
            <a:chExt cx="8796338" cy="50292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971800" y="5540514"/>
              <a:ext cx="79060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7662" y="1219200"/>
              <a:ext cx="8796338" cy="4800600"/>
              <a:chOff x="76200" y="1066800"/>
              <a:chExt cx="8796338" cy="4800600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238719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5800" y="2101851"/>
                <a:ext cx="6921500" cy="3765549"/>
                <a:chOff x="685800" y="2101851"/>
                <a:chExt cx="6921500" cy="3765549"/>
              </a:xfrm>
            </p:grpSpPr>
            <p:grpSp>
              <p:nvGrpSpPr>
                <p:cNvPr id="2" name="Group 38"/>
                <p:cNvGrpSpPr>
                  <a:grpSpLocks/>
                </p:cNvGrpSpPr>
                <p:nvPr/>
              </p:nvGrpSpPr>
              <p:grpSpPr bwMode="auto">
                <a:xfrm>
                  <a:off x="3860801" y="3581400"/>
                  <a:ext cx="3684588" cy="2209800"/>
                  <a:chOff x="2928" y="2160"/>
                  <a:chExt cx="2321" cy="1392"/>
                </a:xfrm>
              </p:grpSpPr>
              <p:grpSp>
                <p:nvGrpSpPr>
                  <p:cNvPr id="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28" y="2400"/>
                    <a:ext cx="1536" cy="1152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grpSp>
                <p:nvGrpSpPr>
                  <p:cNvPr id="4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688" y="2160"/>
                    <a:ext cx="1561" cy="1104"/>
                    <a:chOff x="3688" y="2160"/>
                    <a:chExt cx="1561" cy="1104"/>
                  </a:xfrm>
                </p:grpSpPr>
                <p:sp>
                  <p:nvSpPr>
                    <p:cNvPr id="58880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785" cy="44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spcBef>
                          <a:spcPct val="0"/>
                        </a:spcBef>
                      </a:pPr>
                      <a:r>
                        <a:rPr lang="en-US" sz="3600">
                          <a:latin typeface="Comic Sans MS" pitchFamily="66" charset="0"/>
                        </a:rPr>
                        <a:t>{1,2}</a:t>
                      </a:r>
                    </a:p>
                  </p:txBody>
                </p:sp>
                <p:sp>
                  <p:nvSpPr>
                    <p:cNvPr id="5888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688" y="2976"/>
                      <a:ext cx="344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0"/>
                        </a:cxn>
                        <a:cxn ang="0">
                          <a:pos x="56" y="96"/>
                        </a:cxn>
                        <a:cxn ang="0">
                          <a:pos x="8" y="240"/>
                        </a:cxn>
                        <a:cxn ang="0">
                          <a:pos x="104" y="288"/>
                        </a:cxn>
                        <a:cxn ang="0">
                          <a:pos x="248" y="240"/>
                        </a:cxn>
                        <a:cxn ang="0">
                          <a:pos x="344" y="144"/>
                        </a:cxn>
                      </a:cxnLst>
                      <a:rect l="0" t="0" r="r" b="b"/>
                      <a:pathLst>
                        <a:path w="344" h="288">
                          <a:moveTo>
                            <a:pt x="200" y="0"/>
                          </a:moveTo>
                          <a:cubicBezTo>
                            <a:pt x="144" y="28"/>
                            <a:pt x="88" y="56"/>
                            <a:pt x="56" y="96"/>
                          </a:cubicBezTo>
                          <a:cubicBezTo>
                            <a:pt x="24" y="136"/>
                            <a:pt x="0" y="208"/>
                            <a:pt x="8" y="240"/>
                          </a:cubicBezTo>
                          <a:cubicBezTo>
                            <a:pt x="16" y="272"/>
                            <a:pt x="64" y="288"/>
                            <a:pt x="104" y="288"/>
                          </a:cubicBezTo>
                          <a:cubicBezTo>
                            <a:pt x="144" y="288"/>
                            <a:pt x="208" y="264"/>
                            <a:pt x="248" y="240"/>
                          </a:cubicBezTo>
                          <a:cubicBezTo>
                            <a:pt x="288" y="216"/>
                            <a:pt x="316" y="180"/>
                            <a:pt x="344" y="144"/>
                          </a:cubicBezTo>
                        </a:path>
                      </a:pathLst>
                    </a:custGeom>
                    <a:noFill/>
                    <a:ln w="25400" cap="flat" cmpd="sng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708400" y="57150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685800" y="3657600"/>
                  <a:ext cx="3022600" cy="2133600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6" name="Group 40"/>
                <p:cNvGrpSpPr>
                  <a:grpSpLocks/>
                </p:cNvGrpSpPr>
                <p:nvPr/>
              </p:nvGrpSpPr>
              <p:grpSpPr bwMode="auto">
                <a:xfrm>
                  <a:off x="3708402" y="3657600"/>
                  <a:ext cx="1322388" cy="2079625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413000" y="24384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1933575" y="2568575"/>
                  <a:ext cx="609600" cy="141605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565400" y="2514600"/>
                  <a:ext cx="1143000" cy="15240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3784600" y="2101851"/>
                  <a:ext cx="3822700" cy="1909763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2489200" y="1066800"/>
                <a:ext cx="6383338" cy="1447800"/>
                <a:chOff x="1568" y="672"/>
                <a:chExt cx="4021" cy="912"/>
              </a:xfrm>
            </p:grpSpPr>
            <p:grpSp>
              <p:nvGrpSpPr>
                <p:cNvPr id="10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2666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1E03BD"/>
                </a:solidFill>
              </a:rPr>
              <a:t>a</a:t>
            </a:r>
            <a:r>
              <a:rPr lang="en-US" sz="6000" dirty="0" smtClean="0"/>
              <a:t> </a:t>
            </a:r>
            <a:r>
              <a:rPr lang="en-US" sz="6000" i="1" dirty="0"/>
              <a:t>divides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1E03BD"/>
                </a:solidFill>
              </a:rPr>
              <a:t>b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6000" dirty="0">
                <a:solidFill>
                  <a:srgbClr val="1E03BD"/>
                </a:solidFill>
              </a:rPr>
              <a:t>ka = b  </a:t>
            </a:r>
            <a:r>
              <a:rPr lang="en-US" sz="4800" dirty="0"/>
              <a:t> </a:t>
            </a:r>
            <a:r>
              <a:rPr lang="en-US" sz="5400" dirty="0"/>
              <a:t>for some </a:t>
            </a:r>
            <a:r>
              <a:rPr lang="en-US" sz="5400" dirty="0">
                <a:solidFill>
                  <a:srgbClr val="1E03BD"/>
                </a:solidFill>
              </a:rPr>
              <a:t>k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54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54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28" y="2453143"/>
            <a:ext cx="7220872" cy="21950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1E03BD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i="1" dirty="0"/>
              <a:t>divides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1E03BD"/>
                </a:solidFill>
              </a:rPr>
              <a:t>b</a:t>
            </a:r>
            <a:r>
              <a:rPr lang="en-US" sz="5400" dirty="0"/>
              <a:t>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5400" dirty="0">
                <a:solidFill>
                  <a:srgbClr val="1E03BD"/>
                </a:solidFill>
              </a:rPr>
              <a:t>ka = b  </a:t>
            </a:r>
            <a:r>
              <a:rPr lang="en-US" sz="4400" dirty="0"/>
              <a:t> </a:t>
            </a:r>
            <a:r>
              <a:rPr lang="en-US" sz="4800" dirty="0"/>
              <a:t>for some </a:t>
            </a:r>
            <a:r>
              <a:rPr lang="en-US" sz="4800" dirty="0">
                <a:solidFill>
                  <a:srgbClr val="1E03BD"/>
                </a:solidFill>
              </a:rPr>
              <a:t>k</a:t>
            </a:r>
            <a:r>
              <a:rPr lang="en-US" sz="48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48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078" y="1712259"/>
            <a:ext cx="2506730" cy="1063622"/>
            <a:chOff x="298078" y="1712259"/>
            <a:chExt cx="2506730" cy="1063622"/>
          </a:xfrm>
        </p:grpSpPr>
        <p:sp>
          <p:nvSpPr>
            <p:cNvPr id="8" name="TextBox 7"/>
            <p:cNvSpPr txBox="1"/>
            <p:nvPr/>
          </p:nvSpPr>
          <p:spPr>
            <a:xfrm>
              <a:off x="319024" y="1712259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rgbClr val="FF0000"/>
                  </a:solidFill>
                  <a:latin typeface="Comic Sans MS" pitchFamily="66" charset="0"/>
                </a:rPr>
                <a:t>properly</a:t>
              </a:r>
              <a:endParaRPr lang="en-US" sz="4400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274118" y="1245192"/>
              <a:ext cx="554649" cy="2506730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429000"/>
            <a:ext cx="3886200" cy="2066330"/>
            <a:chOff x="990600" y="3429000"/>
            <a:chExt cx="3886200" cy="2066330"/>
          </a:xfrm>
        </p:grpSpPr>
        <p:sp>
          <p:nvSpPr>
            <p:cNvPr id="10" name="TextBox 9"/>
            <p:cNvSpPr txBox="1"/>
            <p:nvPr/>
          </p:nvSpPr>
          <p:spPr>
            <a:xfrm>
              <a:off x="1295400" y="45720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and  a 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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 b</a:t>
              </a:r>
              <a:endParaRPr lang="en-US" sz="54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4595" y="4191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]</a:t>
              </a:r>
              <a:endParaRPr lang="en-US" sz="6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429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[</a:t>
              </a:r>
              <a:endParaRPr lang="en-US" sz="6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6662057" cy="1105126"/>
          </a:xfrm>
        </p:spPr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order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1057</Words>
  <Application>Microsoft Macintosh PowerPoint</Application>
  <PresentationFormat>On-screen Show (4:3)</PresentationFormat>
  <Paragraphs>286</Paragraphs>
  <Slides>50</Slides>
  <Notes>49</Notes>
  <HiddenSlides>21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Slide 1</vt:lpstr>
      <vt:lpstr>the subset relation ⊆</vt:lpstr>
      <vt:lpstr>Slide 3</vt:lpstr>
      <vt:lpstr>Slide 4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Slide 29</vt:lpstr>
      <vt:lpstr>A/Antisymmetry</vt:lpstr>
      <vt:lpstr>Reflexivity</vt:lpstr>
      <vt:lpstr>Weak Partial Order</vt:lpstr>
      <vt:lpstr>weak partial orders</vt:lpstr>
      <vt:lpstr>Team Problems</vt:lpstr>
      <vt:lpstr>total orders</vt:lpstr>
      <vt:lpstr>reals are totally ordered</vt:lpstr>
      <vt:lpstr>rankings are totally ordered</vt:lpstr>
      <vt:lpstr>total order on A</vt:lpstr>
      <vt:lpstr>remark: total order vs. relation</vt:lpstr>
      <vt:lpstr>irreflexivity</vt:lpstr>
      <vt:lpstr>a non-total p.o. on nunbers</vt:lpstr>
      <vt:lpstr>height/age partial order</vt:lpstr>
      <vt:lpstr>height/age partial order</vt:lpstr>
      <vt:lpstr>height/age partial order</vt:lpstr>
      <vt:lpstr>   Dilworth Demo</vt:lpstr>
      <vt:lpstr>representing Partial Orders</vt:lpstr>
      <vt:lpstr>proper subset relation</vt:lpstr>
      <vt:lpstr>partial order: divides </vt:lpstr>
      <vt:lpstr>partial order: divides </vt:lpstr>
      <vt:lpstr>partial order: divides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234</cp:revision>
  <dcterms:created xsi:type="dcterms:W3CDTF">2010-02-24T02:40:09Z</dcterms:created>
  <dcterms:modified xsi:type="dcterms:W3CDTF">2010-02-24T03:00:49Z</dcterms:modified>
</cp:coreProperties>
</file>