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embeddings/oleObject4.bin" ContentType="application/vnd.openxmlformats-officedocument.oleObject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Default Extension="fntdata" ContentType="application/x-fontdata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wmf" ContentType="image/x-wmf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vml" ContentType="application/vnd.openxmlformats-officedocument.vmlDrawing"/>
  <Default Extension="jpeg" ContentType="image/jpeg"/>
  <Override PartName="/ppt/commentAuthors.xml" ContentType="application/vnd.openxmlformats-officedocument.presentationml.commentAuthors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tags/tag1.xml" ContentType="application/vnd.openxmlformats-officedocument.presentationml.tags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removePersonalInfoOnSave="1" embedTrueTypeFonts="1" saveSubsetFonts="1">
  <p:sldMasterIdLst>
    <p:sldMasterId id="2147483650" r:id="rId1"/>
  </p:sldMasterIdLst>
  <p:notesMasterIdLst>
    <p:notesMasterId r:id="rId39"/>
  </p:notesMasterIdLst>
  <p:handoutMasterIdLst>
    <p:handoutMasterId r:id="rId40"/>
  </p:handoutMasterIdLst>
  <p:sldIdLst>
    <p:sldId id="462" r:id="rId2"/>
    <p:sldId id="463" r:id="rId3"/>
    <p:sldId id="472" r:id="rId4"/>
    <p:sldId id="484" r:id="rId5"/>
    <p:sldId id="516" r:id="rId6"/>
    <p:sldId id="473" r:id="rId7"/>
    <p:sldId id="519" r:id="rId8"/>
    <p:sldId id="520" r:id="rId9"/>
    <p:sldId id="521" r:id="rId10"/>
    <p:sldId id="522" r:id="rId11"/>
    <p:sldId id="523" r:id="rId12"/>
    <p:sldId id="524" r:id="rId13"/>
    <p:sldId id="525" r:id="rId14"/>
    <p:sldId id="526" r:id="rId15"/>
    <p:sldId id="514" r:id="rId16"/>
    <p:sldId id="488" r:id="rId17"/>
    <p:sldId id="480" r:id="rId18"/>
    <p:sldId id="465" r:id="rId19"/>
    <p:sldId id="491" r:id="rId20"/>
    <p:sldId id="492" r:id="rId21"/>
    <p:sldId id="494" r:id="rId22"/>
    <p:sldId id="495" r:id="rId23"/>
    <p:sldId id="496" r:id="rId24"/>
    <p:sldId id="500" r:id="rId25"/>
    <p:sldId id="513" r:id="rId26"/>
    <p:sldId id="515" r:id="rId27"/>
    <p:sldId id="517" r:id="rId28"/>
    <p:sldId id="518" r:id="rId29"/>
    <p:sldId id="476" r:id="rId30"/>
    <p:sldId id="477" r:id="rId31"/>
    <p:sldId id="478" r:id="rId32"/>
    <p:sldId id="511" r:id="rId33"/>
    <p:sldId id="487" r:id="rId34"/>
    <p:sldId id="486" r:id="rId35"/>
    <p:sldId id="489" r:id="rId36"/>
    <p:sldId id="512" r:id="rId37"/>
    <p:sldId id="497" r:id="rId38"/>
  </p:sldIdLst>
  <p:sldSz cx="9144000" cy="6858000" type="letter"/>
  <p:notesSz cx="7315200" cy="9601200"/>
  <p:embeddedFontLst>
    <p:embeddedFont>
      <p:font typeface="Comic Sans MS"/>
      <p:regular r:id="rId41"/>
      <p:bold r:id="rId42"/>
    </p:embeddedFont>
    <p:embeddedFont>
      <p:font typeface="Euclid Symbol" charset="2"/>
      <p:regular r:id="rId43"/>
      <p:bold r:id="rId44"/>
      <p:italic r:id="rId45"/>
      <p:boldItalic r:id="rId46"/>
    </p:embeddedFont>
    <p:embeddedFont>
      <p:font typeface="Euclid Extra" charset="2"/>
      <p:regular r:id="rId47"/>
      <p:bold r:id="rId48"/>
    </p:embeddedFont>
  </p:embeddedFontLst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FF00FF"/>
    <a:srgbClr val="008000"/>
    <a:srgbClr val="003399"/>
    <a:srgbClr val="E1F9FF"/>
    <a:srgbClr val="DDFFFF"/>
    <a:srgbClr val="FFFF00"/>
    <a:srgbClr val="008380"/>
    <a:srgbClr val="E2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>
    <p:restoredLeft sz="15608" autoAdjust="0"/>
    <p:restoredTop sz="94523" autoAdjust="0"/>
  </p:normalViewPr>
  <p:slideViewPr>
    <p:cSldViewPr showGuides="1">
      <p:cViewPr varScale="1">
        <p:scale>
          <a:sx n="129" d="100"/>
          <a:sy n="129" d="100"/>
        </p:scale>
        <p:origin x="-296" y="-112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56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3025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43" Type="http://schemas.openxmlformats.org/officeDocument/2006/relationships/font" Target="fonts/font3.fntdata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tags" Target="tags/tag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font" Target="fonts/font5.fntdata"/><Relationship Id="rId42" Type="http://schemas.openxmlformats.org/officeDocument/2006/relationships/font" Target="fonts/font2.fntdata"/><Relationship Id="rId6" Type="http://schemas.openxmlformats.org/officeDocument/2006/relationships/slide" Target="slides/slide5.xml"/><Relationship Id="rId49" Type="http://schemas.openxmlformats.org/officeDocument/2006/relationships/printerSettings" Target="printerSettings/printerSettings1.bin"/><Relationship Id="rId44" Type="http://schemas.openxmlformats.org/officeDocument/2006/relationships/font" Target="fonts/font4.fntdata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font" Target="fonts/font6.fntdata"/><Relationship Id="rId35" Type="http://schemas.openxmlformats.org/officeDocument/2006/relationships/slide" Target="slides/slide34.xml"/><Relationship Id="rId51" Type="http://schemas.openxmlformats.org/officeDocument/2006/relationships/commentAuthors" Target="commentAuthors.xml"/><Relationship Id="rId55" Type="http://schemas.openxmlformats.org/officeDocument/2006/relationships/tableStyles" Target="tableStyles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font" Target="fonts/font7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presProps" Target="presProps.xml"/><Relationship Id="rId54" Type="http://schemas.openxmlformats.org/officeDocument/2006/relationships/theme" Target="theme/theme1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53" Type="http://schemas.openxmlformats.org/officeDocument/2006/relationships/viewProps" Target="viewProps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DD0F3-77BD-44B4-B6F1-8888CC47363F}" type="slidenum">
              <a:rPr lang="en-US"/>
              <a:pPr/>
              <a:t>2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E8AA1D-421B-4E02-8D1E-08DD522B3148}" type="slidenum">
              <a:rPr lang="en-US"/>
              <a:pPr/>
              <a:t>4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DD0F3-77BD-44B4-B6F1-8888CC47363F}" type="slidenum">
              <a:rPr lang="en-US"/>
              <a:pPr/>
              <a:t>5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3091C-7188-4579-8043-E8B42D883BAB}" type="slidenum">
              <a:rPr lang="en-US"/>
              <a:pPr/>
              <a:t>18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72827" y="6553200"/>
            <a:ext cx="8235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72827" y="6553200"/>
            <a:ext cx="8235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72827" y="6553200"/>
            <a:ext cx="8235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72827" y="6553200"/>
            <a:ext cx="8235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72827" y="6553200"/>
            <a:ext cx="8235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72827" y="6553200"/>
            <a:ext cx="8235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2761674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March 1,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72827" y="6553200"/>
            <a:ext cx="8235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Relationship Id="rId1" Type="http://schemas.openxmlformats.org/officeDocument/2006/relationships/vmlDrawing" Target="../drawings/vmlDrawing3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1066800" y="2854404"/>
            <a:ext cx="6718506" cy="11079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6600" dirty="0">
                <a:solidFill>
                  <a:schemeClr val="tx2"/>
                </a:solidFill>
                <a:cs typeface="Arial" charset="0"/>
              </a:rPr>
              <a:t>Directed </a:t>
            </a:r>
            <a:r>
              <a:rPr lang="en-US" sz="6600" dirty="0" smtClean="0">
                <a:solidFill>
                  <a:schemeClr val="tx2"/>
                </a:solidFill>
                <a:cs typeface="Arial" charset="0"/>
              </a:rPr>
              <a:t>Graphs</a:t>
            </a:r>
            <a:endParaRPr lang="en-US" sz="66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468608" y="6553200"/>
            <a:ext cx="67539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lang="en-US" sz="1000" dirty="0" smtClean="0">
                <a:latin typeface="+mj-lt"/>
              </a:rPr>
              <a:t>5M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matrix</a:t>
            </a:r>
            <a:endParaRPr lang="en-US" dirty="0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1333500" y="2438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1333500" y="3352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333500" y="4267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04900" y="1524000"/>
            <a:ext cx="48442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AutoShape 8"/>
          <p:cNvCxnSpPr>
            <a:cxnSpLocks noChangeShapeType="1"/>
          </p:cNvCxnSpPr>
          <p:nvPr/>
        </p:nvCxnSpPr>
        <p:spPr bwMode="auto">
          <a:xfrm>
            <a:off x="1524000" y="2514600"/>
            <a:ext cx="1588" cy="1828800"/>
          </a:xfrm>
          <a:prstGeom prst="curvedConnector3">
            <a:avLst>
              <a:gd name="adj1" fmla="val 65000000"/>
            </a:avLst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33400" y="2133600"/>
            <a:ext cx="1752600" cy="3505200"/>
          </a:xfrm>
          <a:prstGeom prst="ellipse">
            <a:avLst/>
          </a:prstGeom>
          <a:solidFill>
            <a:srgbClr val="008000">
              <a:alpha val="17999"/>
            </a:srgbClr>
          </a:solidFill>
          <a:ln w="9525">
            <a:solidFill>
              <a:schemeClr val="accent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371600" y="5181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" name="AutoShape 11"/>
          <p:cNvCxnSpPr>
            <a:cxnSpLocks noChangeShapeType="1"/>
          </p:cNvCxnSpPr>
          <p:nvPr/>
        </p:nvCxnSpPr>
        <p:spPr bwMode="auto">
          <a:xfrm rot="10800000" flipH="1">
            <a:off x="1409700" y="2514600"/>
            <a:ext cx="1588" cy="1828800"/>
          </a:xfrm>
          <a:prstGeom prst="curvedConnector3">
            <a:avLst>
              <a:gd name="adj1" fmla="val -79600000"/>
            </a:avLst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13" name="AutoShape 12"/>
          <p:cNvCxnSpPr>
            <a:cxnSpLocks noChangeShapeType="1"/>
          </p:cNvCxnSpPr>
          <p:nvPr/>
        </p:nvCxnSpPr>
        <p:spPr bwMode="auto">
          <a:xfrm>
            <a:off x="1524000" y="2514600"/>
            <a:ext cx="1588" cy="914400"/>
          </a:xfrm>
          <a:prstGeom prst="curvedConnector3">
            <a:avLst>
              <a:gd name="adj1" fmla="val 32900000"/>
            </a:avLst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14" name="AutoShape 13"/>
          <p:cNvCxnSpPr>
            <a:cxnSpLocks noChangeShapeType="1"/>
            <a:stCxn id="11" idx="4"/>
            <a:endCxn id="11" idx="0"/>
          </p:cNvCxnSpPr>
          <p:nvPr/>
        </p:nvCxnSpPr>
        <p:spPr bwMode="auto">
          <a:xfrm rot="5400000" flipH="1" flipV="1">
            <a:off x="1372394" y="5257006"/>
            <a:ext cx="152400" cy="1588"/>
          </a:xfrm>
          <a:prstGeom prst="curvedConnector5">
            <a:avLst>
              <a:gd name="adj1" fmla="val -237505"/>
              <a:gd name="adj2" fmla="val 53700000"/>
              <a:gd name="adj3" fmla="val 321870"/>
            </a:avLst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914400" y="3136612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47800" y="1981200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90600" y="42920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90600" y="49778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Arc 29"/>
          <p:cNvSpPr/>
          <p:nvPr/>
        </p:nvSpPr>
        <p:spPr bwMode="auto">
          <a:xfrm rot="10477064">
            <a:off x="878418" y="3444776"/>
            <a:ext cx="991506" cy="794477"/>
          </a:xfrm>
          <a:prstGeom prst="arc">
            <a:avLst>
              <a:gd name="adj1" fmla="val 16200000"/>
              <a:gd name="adj2" fmla="val 6346019"/>
            </a:avLst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46"/>
          <p:cNvGrpSpPr/>
          <p:nvPr/>
        </p:nvGrpSpPr>
        <p:grpSpPr>
          <a:xfrm>
            <a:off x="4648200" y="1524000"/>
            <a:ext cx="2111134" cy="609600"/>
            <a:chOff x="4648200" y="1524000"/>
            <a:chExt cx="2111134" cy="609600"/>
          </a:xfrm>
        </p:grpSpPr>
        <p:sp>
          <p:nvSpPr>
            <p:cNvPr id="31" name="TextBox 30"/>
            <p:cNvSpPr txBox="1"/>
            <p:nvPr/>
          </p:nvSpPr>
          <p:spPr>
            <a:xfrm>
              <a:off x="5204066" y="1524000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48200" y="1524000"/>
              <a:ext cx="3690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1200" y="1524000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324600" y="15488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4" name="Group 45"/>
          <p:cNvGrpSpPr/>
          <p:nvPr/>
        </p:nvGrpSpPr>
        <p:grpSpPr>
          <a:xfrm>
            <a:off x="3962400" y="2209800"/>
            <a:ext cx="434734" cy="2514600"/>
            <a:chOff x="3962400" y="2209800"/>
            <a:chExt cx="434734" cy="2514600"/>
          </a:xfrm>
        </p:grpSpPr>
        <p:sp>
          <p:nvSpPr>
            <p:cNvPr id="34" name="Rectangle 33"/>
            <p:cNvSpPr/>
            <p:nvPr/>
          </p:nvSpPr>
          <p:spPr>
            <a:xfrm>
              <a:off x="3962400" y="28442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62400" y="2209800"/>
              <a:ext cx="369012" cy="5971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62400" y="41396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62400" y="3505200"/>
              <a:ext cx="369012" cy="5971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204066" y="2209800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791200" y="2209800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44902" y="3505200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5" name="Group 58"/>
          <p:cNvGrpSpPr/>
          <p:nvPr/>
        </p:nvGrpSpPr>
        <p:grpSpPr>
          <a:xfrm>
            <a:off x="4651498" y="2209800"/>
            <a:ext cx="2111134" cy="1219200"/>
            <a:chOff x="4651498" y="2209800"/>
            <a:chExt cx="2111134" cy="1219200"/>
          </a:xfrm>
        </p:grpSpPr>
        <p:sp>
          <p:nvSpPr>
            <p:cNvPr id="47" name="Rectangle 46"/>
            <p:cNvSpPr/>
            <p:nvPr/>
          </p:nvSpPr>
          <p:spPr>
            <a:xfrm>
              <a:off x="5791200" y="2819400"/>
              <a:ext cx="36901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16" name="Group 56"/>
            <p:cNvGrpSpPr/>
            <p:nvPr/>
          </p:nvGrpSpPr>
          <p:grpSpPr>
            <a:xfrm>
              <a:off x="4651498" y="2209800"/>
              <a:ext cx="2111134" cy="1219200"/>
              <a:chOff x="4648200" y="2209800"/>
              <a:chExt cx="2111134" cy="1219200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648200" y="2209800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324600" y="22346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204066" y="2819400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648200" y="2819400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3246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49" name="TextBox 48"/>
          <p:cNvSpPr txBox="1"/>
          <p:nvPr/>
        </p:nvSpPr>
        <p:spPr>
          <a:xfrm>
            <a:off x="5204066" y="35052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791200" y="3505200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324600" y="3530025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00768" y="41910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44902" y="41910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787902" y="4191000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324600" y="4191000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7" name="Group 61"/>
          <p:cNvGrpSpPr/>
          <p:nvPr/>
        </p:nvGrpSpPr>
        <p:grpSpPr>
          <a:xfrm>
            <a:off x="6934200" y="2209800"/>
            <a:ext cx="905503" cy="2514600"/>
            <a:chOff x="6934200" y="2209800"/>
            <a:chExt cx="905503" cy="2514600"/>
          </a:xfrm>
        </p:grpSpPr>
        <p:sp>
          <p:nvSpPr>
            <p:cNvPr id="60" name="Left Brace 59"/>
            <p:cNvSpPr/>
            <p:nvPr/>
          </p:nvSpPr>
          <p:spPr bwMode="auto">
            <a:xfrm rot="10800000">
              <a:off x="6934200" y="2209800"/>
              <a:ext cx="228599" cy="2514600"/>
            </a:xfrm>
            <a:prstGeom prst="leftBrac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315200" y="3044279"/>
              <a:ext cx="5245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C</a:t>
              </a:r>
              <a:endParaRPr lang="en-US" sz="4400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352800" y="4953000"/>
            <a:ext cx="4421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 smtClean="0"/>
              <a:t>C</a:t>
            </a:r>
            <a:r>
              <a:rPr lang="en-US" sz="5400" baseline="-25000" dirty="0" err="1" smtClean="0"/>
              <a:t>ij</a:t>
            </a:r>
            <a:r>
              <a:rPr lang="en-US" sz="5400" dirty="0" smtClean="0"/>
              <a:t>=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5400" dirty="0" smtClean="0"/>
              <a:t>  </a:t>
            </a:r>
            <a:r>
              <a:rPr lang="en-US" sz="5400" dirty="0" err="1" smtClean="0"/>
              <a:t>iff</a:t>
            </a:r>
            <a:r>
              <a:rPr lang="en-US" sz="5400" dirty="0" smtClean="0"/>
              <a:t>  </a:t>
            </a:r>
            <a:r>
              <a:rPr lang="en-US" sz="5400" dirty="0" err="1" smtClean="0"/>
              <a:t>i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5400" dirty="0" err="1" smtClean="0"/>
              <a:t>j</a:t>
            </a:r>
            <a:r>
              <a:rPr lang="en-US" sz="5400" dirty="0" smtClean="0"/>
              <a:t> </a:t>
            </a:r>
            <a:endParaRPr lang="en-US" sz="5400" dirty="0"/>
          </a:p>
        </p:txBody>
      </p:sp>
      <p:sp>
        <p:nvSpPr>
          <p:cNvPr id="58" name="Slide Number Placeholder 3"/>
          <p:cNvSpPr txBox="1">
            <a:spLocks/>
          </p:cNvSpPr>
          <p:nvPr/>
        </p:nvSpPr>
        <p:spPr bwMode="auto">
          <a:xfrm>
            <a:off x="8390337" y="6553200"/>
            <a:ext cx="7536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5M.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matrix</a:t>
            </a:r>
            <a:endParaRPr lang="en-US" dirty="0"/>
          </a:p>
        </p:txBody>
      </p:sp>
      <p:grpSp>
        <p:nvGrpSpPr>
          <p:cNvPr id="3" name="Group 46"/>
          <p:cNvGrpSpPr/>
          <p:nvPr/>
        </p:nvGrpSpPr>
        <p:grpSpPr>
          <a:xfrm>
            <a:off x="3276600" y="1066800"/>
            <a:ext cx="2111134" cy="609600"/>
            <a:chOff x="4648200" y="1524000"/>
            <a:chExt cx="2111134" cy="609600"/>
          </a:xfrm>
        </p:grpSpPr>
        <p:sp>
          <p:nvSpPr>
            <p:cNvPr id="31" name="TextBox 30"/>
            <p:cNvSpPr txBox="1"/>
            <p:nvPr/>
          </p:nvSpPr>
          <p:spPr>
            <a:xfrm>
              <a:off x="5204066" y="1524000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48200" y="1524000"/>
              <a:ext cx="3690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1200" y="1524000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324600" y="15488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4" name="Group 45"/>
          <p:cNvGrpSpPr/>
          <p:nvPr/>
        </p:nvGrpSpPr>
        <p:grpSpPr>
          <a:xfrm>
            <a:off x="2590800" y="1752600"/>
            <a:ext cx="434734" cy="2514600"/>
            <a:chOff x="3962400" y="2209800"/>
            <a:chExt cx="434734" cy="2514600"/>
          </a:xfrm>
        </p:grpSpPr>
        <p:sp>
          <p:nvSpPr>
            <p:cNvPr id="34" name="Rectangle 33"/>
            <p:cNvSpPr/>
            <p:nvPr/>
          </p:nvSpPr>
          <p:spPr>
            <a:xfrm>
              <a:off x="3962400" y="28442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62400" y="2209800"/>
              <a:ext cx="369012" cy="5971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62400" y="41396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62400" y="3505200"/>
              <a:ext cx="369012" cy="5971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832466" y="1752600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419600" y="1752600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73302" y="3048000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5" name="Group 58"/>
          <p:cNvGrpSpPr/>
          <p:nvPr/>
        </p:nvGrpSpPr>
        <p:grpSpPr>
          <a:xfrm>
            <a:off x="3279898" y="1752600"/>
            <a:ext cx="2111134" cy="1219200"/>
            <a:chOff x="4651498" y="2209800"/>
            <a:chExt cx="2111134" cy="1219200"/>
          </a:xfrm>
        </p:grpSpPr>
        <p:sp>
          <p:nvSpPr>
            <p:cNvPr id="47" name="Rectangle 46"/>
            <p:cNvSpPr/>
            <p:nvPr/>
          </p:nvSpPr>
          <p:spPr>
            <a:xfrm>
              <a:off x="5791200" y="2819400"/>
              <a:ext cx="36901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6" name="Group 56"/>
            <p:cNvGrpSpPr/>
            <p:nvPr/>
          </p:nvGrpSpPr>
          <p:grpSpPr>
            <a:xfrm>
              <a:off x="4651498" y="2209800"/>
              <a:ext cx="2111134" cy="1219200"/>
              <a:chOff x="4648200" y="2209800"/>
              <a:chExt cx="2111134" cy="1219200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648200" y="2209800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324600" y="22346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204066" y="2819400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648200" y="2819400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3246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49" name="TextBox 48"/>
          <p:cNvSpPr txBox="1"/>
          <p:nvPr/>
        </p:nvSpPr>
        <p:spPr>
          <a:xfrm>
            <a:off x="3832466" y="30480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419600" y="3048000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953000" y="3072825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29168" y="37338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73302" y="37338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416302" y="3733800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953000" y="3733800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7" name="Group 61"/>
          <p:cNvGrpSpPr/>
          <p:nvPr/>
        </p:nvGrpSpPr>
        <p:grpSpPr>
          <a:xfrm>
            <a:off x="5562600" y="1752600"/>
            <a:ext cx="905503" cy="2514600"/>
            <a:chOff x="6934200" y="2209800"/>
            <a:chExt cx="905503" cy="2514600"/>
          </a:xfrm>
        </p:grpSpPr>
        <p:sp>
          <p:nvSpPr>
            <p:cNvPr id="60" name="Left Brace 59"/>
            <p:cNvSpPr/>
            <p:nvPr/>
          </p:nvSpPr>
          <p:spPr bwMode="auto">
            <a:xfrm rot="10800000">
              <a:off x="6934200" y="2209800"/>
              <a:ext cx="228599" cy="2514600"/>
            </a:xfrm>
            <a:prstGeom prst="leftBrac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315200" y="3044279"/>
              <a:ext cx="5245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C</a:t>
              </a:r>
              <a:endParaRPr lang="en-US" sz="4400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990600" y="4419600"/>
            <a:ext cx="6947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 smtClean="0"/>
              <a:t>C</a:t>
            </a:r>
            <a:r>
              <a:rPr lang="en-US" sz="5400" baseline="-25000" dirty="0" err="1" smtClean="0"/>
              <a:t>ij</a:t>
            </a:r>
            <a:r>
              <a:rPr lang="en-US" sz="5400" b="1" dirty="0" err="1" smtClean="0"/>
              <a:t>⋅</a:t>
            </a:r>
            <a:r>
              <a:rPr lang="en-US" sz="5400" dirty="0" err="1" smtClean="0"/>
              <a:t>C</a:t>
            </a:r>
            <a:r>
              <a:rPr lang="en-US" sz="5400" baseline="-25000" dirty="0" err="1" smtClean="0"/>
              <a:t>jk</a:t>
            </a:r>
            <a:r>
              <a:rPr lang="en-US" sz="5400" dirty="0" smtClean="0"/>
              <a:t>=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5400" dirty="0" smtClean="0"/>
              <a:t>  </a:t>
            </a:r>
            <a:r>
              <a:rPr lang="en-US" sz="5400" dirty="0" err="1" smtClean="0"/>
              <a:t>iff</a:t>
            </a:r>
            <a:r>
              <a:rPr lang="en-US" sz="5400" dirty="0" smtClean="0"/>
              <a:t>  </a:t>
            </a:r>
            <a:r>
              <a:rPr lang="en-US" sz="5400" dirty="0" err="1" smtClean="0"/>
              <a:t>i</a:t>
            </a:r>
            <a:r>
              <a:rPr lang="en-US" sz="54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→</a:t>
            </a:r>
            <a:r>
              <a:rPr lang="en-US" sz="5400" dirty="0" err="1" smtClean="0"/>
              <a:t>j</a:t>
            </a:r>
            <a:r>
              <a:rPr lang="en-US" sz="54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→</a:t>
            </a:r>
            <a:r>
              <a:rPr lang="en-US" sz="5400" dirty="0" err="1" smtClean="0"/>
              <a:t>k</a:t>
            </a:r>
            <a:r>
              <a:rPr lang="en-US" sz="5400" dirty="0" smtClean="0"/>
              <a:t> </a:t>
            </a:r>
            <a:endParaRPr lang="en-US" sz="5400" dirty="0"/>
          </a:p>
        </p:txBody>
      </p:sp>
      <p:graphicFrame>
        <p:nvGraphicFramePr>
          <p:cNvPr id="58" name="Object 57"/>
          <p:cNvGraphicFramePr>
            <a:graphicFrameLocks noChangeAspect="1"/>
          </p:cNvGraphicFramePr>
          <p:nvPr/>
        </p:nvGraphicFramePr>
        <p:xfrm>
          <a:off x="1125794" y="5181600"/>
          <a:ext cx="3370006" cy="1514061"/>
        </p:xfrm>
        <a:graphic>
          <a:graphicData uri="http://schemas.openxmlformats.org/presentationml/2006/ole">
            <p:oleObj spid="_x0000_s503810" name="Equation" r:id="rId3" imgW="876240" imgH="393480" progId="Equation.DSMT4">
              <p:embed/>
            </p:oleObj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4619775" y="5305961"/>
            <a:ext cx="42194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# length 2 paths</a:t>
            </a:r>
          </a:p>
          <a:p>
            <a:r>
              <a:rPr lang="en-US" sz="4000" dirty="0" smtClean="0"/>
              <a:t>    from </a:t>
            </a:r>
            <a:r>
              <a:rPr lang="en-US" sz="4000" dirty="0" err="1" smtClean="0"/>
              <a:t>i</a:t>
            </a:r>
            <a:r>
              <a:rPr lang="en-US" sz="4000" dirty="0" smtClean="0"/>
              <a:t> to k</a:t>
            </a:r>
            <a:endParaRPr lang="en-US" sz="4000" dirty="0"/>
          </a:p>
        </p:txBody>
      </p:sp>
      <p:sp useBgFill="1">
        <p:nvSpPr>
          <p:cNvPr id="62" name="TextBox 61"/>
          <p:cNvSpPr txBox="1"/>
          <p:nvPr/>
        </p:nvSpPr>
        <p:spPr>
          <a:xfrm>
            <a:off x="4642103" y="5332274"/>
            <a:ext cx="4044697" cy="123110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5400" dirty="0" smtClean="0"/>
              <a:t>(C</a:t>
            </a:r>
            <a:r>
              <a:rPr lang="en-US" sz="5400" baseline="30000" dirty="0" smtClean="0"/>
              <a:t>2</a:t>
            </a:r>
            <a:r>
              <a:rPr lang="en-US" sz="5400" dirty="0" smtClean="0"/>
              <a:t>)</a:t>
            </a:r>
            <a:r>
              <a:rPr lang="en-US" sz="5400" baseline="-25000" dirty="0" err="1" smtClean="0"/>
              <a:t>ik</a:t>
            </a:r>
            <a:r>
              <a:rPr lang="en-US" sz="5400" dirty="0" smtClean="0"/>
              <a:t>           </a:t>
            </a:r>
          </a:p>
          <a:p>
            <a:endParaRPr lang="en-US" sz="2000" dirty="0"/>
          </a:p>
        </p:txBody>
      </p:sp>
      <p:sp>
        <p:nvSpPr>
          <p:cNvPr id="39" name="Slide Number Placeholder 3"/>
          <p:cNvSpPr txBox="1">
            <a:spLocks/>
          </p:cNvSpPr>
          <p:nvPr/>
        </p:nvSpPr>
        <p:spPr bwMode="auto">
          <a:xfrm>
            <a:off x="8410875" y="6553200"/>
            <a:ext cx="73313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5M.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59" grpId="0"/>
      <p:bldP spid="6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3100"/>
            <a:ext cx="8077200" cy="2971800"/>
          </a:xfrm>
        </p:spPr>
        <p:txBody>
          <a:bodyPr/>
          <a:lstStyle/>
          <a:p>
            <a:r>
              <a:rPr lang="en-US" sz="7200" dirty="0" smtClean="0"/>
              <a:t>Let C</a:t>
            </a:r>
            <a:r>
              <a:rPr lang="en-US" sz="7200" baseline="300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7200" dirty="0" smtClean="0"/>
              <a:t> be the </a:t>
            </a:r>
            <a:r>
              <a:rPr lang="en-US" sz="7200" dirty="0" err="1" smtClean="0">
                <a:solidFill>
                  <a:schemeClr val="accent5">
                    <a:lumMod val="50000"/>
                  </a:schemeClr>
                </a:solidFill>
              </a:rPr>
              <a:t>k</a:t>
            </a:r>
            <a:r>
              <a:rPr lang="en-US" sz="7200" dirty="0" err="1" smtClean="0"/>
              <a:t>th</a:t>
            </a:r>
            <a:endParaRPr lang="en-US" sz="7200" dirty="0" smtClean="0"/>
          </a:p>
          <a:p>
            <a:r>
              <a:rPr lang="en-US" sz="7200" dirty="0" smtClean="0"/>
              <a:t>power of matrix C</a:t>
            </a:r>
            <a:endParaRPr lang="en-US" sz="7200" dirty="0"/>
          </a:p>
        </p:txBody>
      </p:sp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matrix product</a:t>
            </a:r>
            <a:endParaRPr lang="en-US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390337" y="6553200"/>
            <a:ext cx="7536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5M.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length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k</a:t>
            </a:r>
            <a:r>
              <a:rPr lang="en-US" dirty="0" smtClean="0"/>
              <a:t> paths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47658" y="1524000"/>
            <a:ext cx="8339142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Theorem: </a:t>
            </a:r>
            <a:endParaRPr lang="en-US" sz="3600" dirty="0" smtClean="0"/>
          </a:p>
          <a:p>
            <a:r>
              <a:rPr lang="en-US" sz="4800" dirty="0" smtClean="0"/>
              <a:t>If C is the </a:t>
            </a:r>
            <a:r>
              <a:rPr lang="en-US" sz="4800" dirty="0" err="1" smtClean="0"/>
              <a:t>n</a:t>
            </a:r>
            <a:r>
              <a:rPr lang="en-US" sz="4800" b="1" dirty="0" err="1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4800" dirty="0" err="1" smtClean="0"/>
              <a:t>n</a:t>
            </a:r>
            <a:r>
              <a:rPr lang="en-US" sz="4800" dirty="0" smtClean="0"/>
              <a:t> connection</a:t>
            </a:r>
          </a:p>
          <a:p>
            <a:r>
              <a:rPr lang="en-US" sz="4800" dirty="0" smtClean="0"/>
              <a:t>matrix of a digraph on</a:t>
            </a:r>
          </a:p>
          <a:p>
            <a:r>
              <a:rPr lang="en-US" sz="4800" dirty="0" smtClean="0"/>
              <a:t>{1,…,n}, then the (</a:t>
            </a:r>
            <a:r>
              <a:rPr lang="en-US" sz="4800" dirty="0" err="1" smtClean="0"/>
              <a:t>i,j</a:t>
            </a:r>
            <a:r>
              <a:rPr lang="en-US" sz="4800" dirty="0" smtClean="0"/>
              <a:t>) entry</a:t>
            </a:r>
          </a:p>
          <a:p>
            <a:r>
              <a:rPr lang="en-US" sz="4800" dirty="0" smtClean="0"/>
              <a:t>of C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800" baseline="30000" dirty="0" smtClean="0"/>
              <a:t> </a:t>
            </a:r>
            <a:r>
              <a:rPr lang="en-US" sz="4800" dirty="0" smtClean="0"/>
              <a:t>is the # length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800" dirty="0" smtClean="0"/>
              <a:t> paths</a:t>
            </a:r>
          </a:p>
          <a:p>
            <a:r>
              <a:rPr lang="en-US" sz="4800" dirty="0" smtClean="0"/>
              <a:t>from </a:t>
            </a:r>
            <a:r>
              <a:rPr lang="en-US" sz="4800" dirty="0" err="1" smtClean="0"/>
              <a:t>i</a:t>
            </a:r>
            <a:r>
              <a:rPr lang="en-US" sz="4800" dirty="0" smtClean="0"/>
              <a:t> to j.</a:t>
            </a:r>
            <a:endParaRPr lang="en-US" sz="48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390337" y="6553200"/>
            <a:ext cx="7536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5M.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7924800" cy="3200400"/>
          </a:xfrm>
        </p:spPr>
        <p:txBody>
          <a:bodyPr/>
          <a:lstStyle/>
          <a:p>
            <a:r>
              <a:rPr lang="en-US" sz="4800" dirty="0" smtClean="0"/>
              <a:t>…just a hint of deep connections between matrix algebra and graph properties.</a:t>
            </a:r>
            <a:endParaRPr lang="en-US" sz="4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matrices</a:t>
            </a:r>
            <a:endParaRPr lang="en-US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390337" y="6553200"/>
            <a:ext cx="7536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5M.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urved Connector 45"/>
          <p:cNvCxnSpPr>
            <a:stCxn id="20" idx="4"/>
            <a:endCxn id="23" idx="2"/>
          </p:cNvCxnSpPr>
          <p:nvPr/>
        </p:nvCxnSpPr>
        <p:spPr bwMode="auto">
          <a:xfrm rot="16200000" flipH="1">
            <a:off x="2432194" y="3054206"/>
            <a:ext cx="1993612" cy="2590800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8" name="Curved Connector 43"/>
          <p:cNvCxnSpPr>
            <a:stCxn id="11" idx="6"/>
            <a:endCxn id="23" idx="0"/>
          </p:cNvCxnSpPr>
          <p:nvPr/>
        </p:nvCxnSpPr>
        <p:spPr bwMode="auto">
          <a:xfrm>
            <a:off x="3048000" y="1853625"/>
            <a:ext cx="1752600" cy="3416587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9" name="Straight Arrow Connector 38"/>
          <p:cNvCxnSpPr>
            <a:stCxn id="15" idx="5"/>
            <a:endCxn id="23" idx="1"/>
          </p:cNvCxnSpPr>
          <p:nvPr/>
        </p:nvCxnSpPr>
        <p:spPr bwMode="auto">
          <a:xfrm rot="16200000" flipH="1">
            <a:off x="3324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rot="16200000" flipH="1">
            <a:off x="1790701" y="3086101"/>
            <a:ext cx="2438400" cy="76200"/>
          </a:xfrm>
          <a:prstGeom prst="line">
            <a:avLst/>
          </a:prstGeom>
          <a:noFill/>
          <a:ln w="63500" cap="flat" cmpd="sng" algn="ctr">
            <a:solidFill>
              <a:srgbClr val="E1F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3600" dirty="0" smtClean="0"/>
              <a:t>Graph of Strict Partial Order</a:t>
            </a:r>
            <a:endParaRPr lang="en-US" sz="3600" dirty="0"/>
          </a:p>
        </p:txBody>
      </p:sp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1895095" y="2199894"/>
            <a:ext cx="1315211" cy="7304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2895600" y="1777425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7338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771395" y="2161794"/>
            <a:ext cx="1292893" cy="7843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7244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133776" y="3755788"/>
            <a:ext cx="1482530" cy="1698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1780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3398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10668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8" name="Straight Arrow Connector 27"/>
          <p:cNvCxnSpPr>
            <a:stCxn id="20" idx="3"/>
            <a:endCxn id="27" idx="7"/>
          </p:cNvCxnSpPr>
          <p:nvPr/>
        </p:nvCxnSpPr>
        <p:spPr bwMode="auto">
          <a:xfrm rot="5400000">
            <a:off x="657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0" name="Straight Connector 39"/>
          <p:cNvCxnSpPr>
            <a:stCxn id="11" idx="4"/>
            <a:endCxn id="22" idx="0"/>
          </p:cNvCxnSpPr>
          <p:nvPr/>
        </p:nvCxnSpPr>
        <p:spPr bwMode="auto">
          <a:xfrm rot="5400000">
            <a:off x="2069813" y="2831812"/>
            <a:ext cx="1803975" cy="1588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4" name="Shape 43"/>
          <p:cNvCxnSpPr>
            <a:stCxn id="11" idx="2"/>
            <a:endCxn id="27" idx="1"/>
          </p:cNvCxnSpPr>
          <p:nvPr/>
        </p:nvCxnSpPr>
        <p:spPr bwMode="auto">
          <a:xfrm rot="10800000" flipV="1">
            <a:off x="1089118" y="1853624"/>
            <a:ext cx="1806482" cy="3438905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743200" y="1219200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698866" y="286905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86200" y="2844225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600" y="4977825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90800" y="37586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940944" y="5029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78" name="Slide Number Placeholder 3"/>
          <p:cNvSpPr txBox="1">
            <a:spLocks/>
          </p:cNvSpPr>
          <p:nvPr/>
        </p:nvSpPr>
        <p:spPr bwMode="auto">
          <a:xfrm>
            <a:off x="8390337" y="6553200"/>
            <a:ext cx="7536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5M.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295400"/>
            <a:ext cx="7048500" cy="5181600"/>
          </a:xfrm>
        </p:spPr>
        <p:txBody>
          <a:bodyPr/>
          <a:lstStyle/>
          <a:p>
            <a:r>
              <a:rPr lang="en-US" dirty="0" smtClean="0"/>
              <a:t>how to check?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 self-loops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→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∉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E</a:t>
            </a:r>
            <a:endParaRPr lang="en-US" dirty="0" smtClean="0">
              <a:latin typeface="Comic Sans MS"/>
              <a:cs typeface="Comic Sans MS"/>
            </a:endParaRPr>
          </a:p>
          <a:p>
            <a:pPr algn="ctr"/>
            <a:r>
              <a:rPr lang="en-US" dirty="0" smtClean="0"/>
              <a:t>   (</a:t>
            </a:r>
            <a:r>
              <a:rPr lang="en-US" dirty="0" err="1" smtClean="0">
                <a:solidFill>
                  <a:srgbClr val="008000"/>
                </a:solidFill>
              </a:rPr>
              <a:t>irreflexive</a:t>
            </a:r>
            <a:r>
              <a:rPr lang="en-US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if edges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→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j</a:t>
            </a:r>
            <a:r>
              <a:rPr lang="en-US" dirty="0" smtClean="0">
                <a:sym typeface="Euclid Symbol"/>
              </a:rPr>
              <a:t> and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j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→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k</a:t>
            </a:r>
            <a:endParaRPr lang="en-US" dirty="0" smtClean="0">
              <a:sym typeface="Euclid Symbol"/>
            </a:endParaRPr>
          </a:p>
          <a:p>
            <a:r>
              <a:rPr lang="en-US" dirty="0" smtClean="0">
                <a:sym typeface="Euclid Symbol"/>
              </a:rPr>
              <a:t>  then shortcut edge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→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k</a:t>
            </a:r>
            <a:r>
              <a:rPr lang="en-US" dirty="0" smtClean="0">
                <a:sym typeface="Euclid Symbol"/>
              </a:rPr>
              <a:t> is there too</a:t>
            </a:r>
          </a:p>
          <a:p>
            <a:pPr algn="ctr"/>
            <a:r>
              <a:rPr lang="en-US" dirty="0" smtClean="0">
                <a:sym typeface="Euclid Symbol"/>
              </a:rPr>
              <a:t>(</a:t>
            </a:r>
            <a:r>
              <a:rPr lang="en-US" dirty="0" smtClean="0">
                <a:solidFill>
                  <a:srgbClr val="008000"/>
                </a:solidFill>
                <a:sym typeface="Euclid Symbol"/>
              </a:rPr>
              <a:t>transitive</a:t>
            </a:r>
            <a:r>
              <a:rPr lang="en-US" dirty="0" smtClean="0">
                <a:sym typeface="Euclid Symbol"/>
              </a:rPr>
              <a:t>)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3600" dirty="0" smtClean="0"/>
              <a:t>Graph of Strict Partial Order</a:t>
            </a:r>
            <a:endParaRPr lang="en-US" sz="3600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390337" y="6553200"/>
            <a:ext cx="7536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5M.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Cycles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010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/>
              <a:t>A </a:t>
            </a:r>
            <a:r>
              <a:rPr lang="en-US" sz="4400" dirty="0">
                <a:solidFill>
                  <a:srgbClr val="0000CC"/>
                </a:solidFill>
              </a:rPr>
              <a:t>cycle</a:t>
            </a:r>
            <a:r>
              <a:rPr lang="en-US" sz="4400" dirty="0"/>
              <a:t> is a positive length </a:t>
            </a:r>
            <a:endParaRPr lang="en-US" sz="4400" dirty="0" smtClean="0"/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directed</a:t>
            </a:r>
            <a:r>
              <a:rPr lang="en-US" sz="4400" dirty="0" smtClean="0"/>
              <a:t> path </a:t>
            </a:r>
            <a:r>
              <a:rPr lang="en-US" sz="4400" dirty="0"/>
              <a:t>that starts and </a:t>
            </a:r>
            <a:endParaRPr lang="en-US" sz="4400" dirty="0" smtClean="0"/>
          </a:p>
          <a:p>
            <a:pPr>
              <a:buFontTx/>
              <a:buNone/>
            </a:pPr>
            <a:r>
              <a:rPr lang="en-US" sz="4400" dirty="0" smtClean="0"/>
              <a:t>ends </a:t>
            </a:r>
            <a:r>
              <a:rPr lang="en-US" sz="4400" dirty="0"/>
              <a:t>at </a:t>
            </a:r>
            <a:r>
              <a:rPr lang="en-US" sz="4400" dirty="0" smtClean="0"/>
              <a:t>the </a:t>
            </a:r>
            <a:r>
              <a:rPr lang="en-US" sz="4400" dirty="0"/>
              <a:t>same vertex.</a:t>
            </a:r>
            <a:endParaRPr lang="en-US" sz="4400" i="1" dirty="0">
              <a:solidFill>
                <a:srgbClr val="0000CC"/>
              </a:solidFill>
              <a:sym typeface="Euclid Symbol" pitchFamily="18" charset="2"/>
            </a:endParaRPr>
          </a:p>
          <a:p>
            <a:pPr>
              <a:buFontTx/>
              <a:buNone/>
            </a:pPr>
            <a:r>
              <a:rPr lang="en-US" sz="4400" dirty="0">
                <a:solidFill>
                  <a:srgbClr val="0000CC"/>
                </a:solidFill>
                <a:sym typeface="Euclid Symbol" pitchFamily="18" charset="2"/>
              </a:rPr>
              <a:t>simple cycle: </a:t>
            </a:r>
            <a:r>
              <a:rPr lang="en-US" sz="4400" dirty="0">
                <a:sym typeface="Euclid Symbol" pitchFamily="18" charset="2"/>
              </a:rPr>
              <a:t>each vertex only </a:t>
            </a:r>
            <a:endParaRPr lang="en-US" sz="4400" dirty="0" smtClean="0">
              <a:sym typeface="Euclid Symbol" pitchFamily="18" charset="2"/>
            </a:endParaRPr>
          </a:p>
          <a:p>
            <a:pPr>
              <a:buFontTx/>
              <a:buNone/>
            </a:pPr>
            <a:r>
              <a:rPr lang="en-US" sz="4400" dirty="0" smtClean="0">
                <a:sym typeface="Euclid Symbol" pitchFamily="18" charset="2"/>
              </a:rPr>
              <a:t>once</a:t>
            </a:r>
            <a:r>
              <a:rPr lang="en-US" sz="4400" dirty="0">
                <a:sym typeface="Euclid Symbol" pitchFamily="18" charset="2"/>
              </a:rPr>
              <a:t>, except start </a:t>
            </a:r>
            <a:r>
              <a:rPr lang="en-US" sz="4400" dirty="0" smtClean="0">
                <a:sym typeface="Euclid Symbol" pitchFamily="18" charset="2"/>
              </a:rPr>
              <a:t>= end</a:t>
            </a:r>
            <a:endParaRPr lang="en-US" sz="4400" dirty="0">
              <a:cs typeface="Times New Roman" pitchFamily="18" charset="0"/>
              <a:sym typeface="Euclid Symbol" pitchFamily="18" charset="2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390337" y="6553200"/>
            <a:ext cx="7536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5M.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14325"/>
            <a:ext cx="6781800" cy="981075"/>
          </a:xfrm>
        </p:spPr>
        <p:txBody>
          <a:bodyPr/>
          <a:lstStyle/>
          <a:p>
            <a:r>
              <a:rPr lang="en-US" sz="3600" dirty="0"/>
              <a:t>Directed </a:t>
            </a:r>
            <a:r>
              <a:rPr lang="en-US" sz="3600" dirty="0" smtClean="0"/>
              <a:t>Cycle</a:t>
            </a:r>
            <a:endParaRPr lang="en-US" sz="3600" dirty="0"/>
          </a:p>
        </p:txBody>
      </p:sp>
      <p:grpSp>
        <p:nvGrpSpPr>
          <p:cNvPr id="401452" name="Group 44"/>
          <p:cNvGrpSpPr>
            <a:grpSpLocks/>
          </p:cNvGrpSpPr>
          <p:nvPr/>
        </p:nvGrpSpPr>
        <p:grpSpPr bwMode="auto">
          <a:xfrm>
            <a:off x="749300" y="1295400"/>
            <a:ext cx="7480300" cy="1557338"/>
            <a:chOff x="192" y="816"/>
            <a:chExt cx="4712" cy="981"/>
          </a:xfrm>
        </p:grpSpPr>
        <p:grpSp>
          <p:nvGrpSpPr>
            <p:cNvPr id="401451" name="Group 43"/>
            <p:cNvGrpSpPr>
              <a:grpSpLocks/>
            </p:cNvGrpSpPr>
            <p:nvPr/>
          </p:nvGrpSpPr>
          <p:grpSpPr bwMode="auto">
            <a:xfrm>
              <a:off x="240" y="816"/>
              <a:ext cx="4560" cy="634"/>
              <a:chOff x="240" y="816"/>
              <a:chExt cx="4560" cy="634"/>
            </a:xfrm>
          </p:grpSpPr>
          <p:grpSp>
            <p:nvGrpSpPr>
              <p:cNvPr id="401450" name="Group 42"/>
              <p:cNvGrpSpPr>
                <a:grpSpLocks/>
              </p:cNvGrpSpPr>
              <p:nvPr/>
            </p:nvGrpSpPr>
            <p:grpSpPr bwMode="auto">
              <a:xfrm>
                <a:off x="240" y="1192"/>
                <a:ext cx="4560" cy="192"/>
                <a:chOff x="240" y="1192"/>
                <a:chExt cx="4560" cy="192"/>
              </a:xfrm>
            </p:grpSpPr>
            <p:sp>
              <p:nvSpPr>
                <p:cNvPr id="401434" name="Oval 26"/>
                <p:cNvSpPr>
                  <a:spLocks noChangeArrowheads="1"/>
                </p:cNvSpPr>
                <p:nvPr/>
              </p:nvSpPr>
              <p:spPr bwMode="auto">
                <a:xfrm>
                  <a:off x="240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435" name="Oval 27"/>
                <p:cNvSpPr>
                  <a:spLocks noChangeArrowheads="1"/>
                </p:cNvSpPr>
                <p:nvPr/>
              </p:nvSpPr>
              <p:spPr bwMode="auto">
                <a:xfrm>
                  <a:off x="1104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401436" name="AutoShape 28"/>
                <p:cNvCxnSpPr>
                  <a:cxnSpLocks noChangeShapeType="1"/>
                  <a:stCxn id="401434" idx="6"/>
                  <a:endCxn id="401435" idx="2"/>
                </p:cNvCxnSpPr>
                <p:nvPr/>
              </p:nvCxnSpPr>
              <p:spPr bwMode="auto">
                <a:xfrm>
                  <a:off x="432" y="1288"/>
                  <a:ext cx="672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</p:cxnSp>
            <p:sp>
              <p:nvSpPr>
                <p:cNvPr id="401437" name="Oval 29"/>
                <p:cNvSpPr>
                  <a:spLocks noChangeArrowheads="1"/>
                </p:cNvSpPr>
                <p:nvPr/>
              </p:nvSpPr>
              <p:spPr bwMode="auto">
                <a:xfrm>
                  <a:off x="2064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401438" name="AutoShape 30"/>
                <p:cNvCxnSpPr>
                  <a:cxnSpLocks noChangeShapeType="1"/>
                  <a:stCxn id="401435" idx="6"/>
                  <a:endCxn id="401437" idx="2"/>
                </p:cNvCxnSpPr>
                <p:nvPr/>
              </p:nvCxnSpPr>
              <p:spPr bwMode="auto">
                <a:xfrm>
                  <a:off x="1296" y="1288"/>
                  <a:ext cx="768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</p:cxnSp>
            <p:sp>
              <p:nvSpPr>
                <p:cNvPr id="401439" name="Oval 31"/>
                <p:cNvSpPr>
                  <a:spLocks noChangeArrowheads="1"/>
                </p:cNvSpPr>
                <p:nvPr/>
              </p:nvSpPr>
              <p:spPr bwMode="auto">
                <a:xfrm>
                  <a:off x="3696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440" name="Oval 32"/>
                <p:cNvSpPr>
                  <a:spLocks noChangeArrowheads="1"/>
                </p:cNvSpPr>
                <p:nvPr/>
              </p:nvSpPr>
              <p:spPr bwMode="auto">
                <a:xfrm>
                  <a:off x="4608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401441" name="AutoShape 33"/>
                <p:cNvCxnSpPr>
                  <a:cxnSpLocks noChangeShapeType="1"/>
                  <a:stCxn id="401439" idx="6"/>
                  <a:endCxn id="401440" idx="2"/>
                </p:cNvCxnSpPr>
                <p:nvPr/>
              </p:nvCxnSpPr>
              <p:spPr bwMode="auto">
                <a:xfrm>
                  <a:off x="3888" y="1288"/>
                  <a:ext cx="720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</p:cxnSp>
            <p:sp>
              <p:nvSpPr>
                <p:cNvPr id="401442" name="Line 34"/>
                <p:cNvSpPr>
                  <a:spLocks noChangeShapeType="1"/>
                </p:cNvSpPr>
                <p:nvPr/>
              </p:nvSpPr>
              <p:spPr bwMode="auto">
                <a:xfrm>
                  <a:off x="2256" y="128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443" name="Line 35"/>
                <p:cNvSpPr>
                  <a:spLocks noChangeShapeType="1"/>
                </p:cNvSpPr>
                <p:nvPr/>
              </p:nvSpPr>
              <p:spPr bwMode="auto">
                <a:xfrm>
                  <a:off x="3312" y="128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1444" name="Text Box 36"/>
              <p:cNvSpPr txBox="1">
                <a:spLocks noChangeArrowheads="1"/>
              </p:cNvSpPr>
              <p:nvPr/>
            </p:nvSpPr>
            <p:spPr bwMode="auto">
              <a:xfrm>
                <a:off x="2688" y="816"/>
                <a:ext cx="440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6000"/>
                  <a:t>…</a:t>
                </a:r>
              </a:p>
            </p:txBody>
          </p:sp>
        </p:grpSp>
        <p:sp>
          <p:nvSpPr>
            <p:cNvPr id="401445" name="Text Box 37"/>
            <p:cNvSpPr txBox="1">
              <a:spLocks noChangeArrowheads="1"/>
            </p:cNvSpPr>
            <p:nvPr/>
          </p:nvSpPr>
          <p:spPr bwMode="auto">
            <a:xfrm>
              <a:off x="192" y="1384"/>
              <a:ext cx="3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01446" name="Text Box 38"/>
            <p:cNvSpPr txBox="1">
              <a:spLocks noChangeArrowheads="1"/>
            </p:cNvSpPr>
            <p:nvPr/>
          </p:nvSpPr>
          <p:spPr bwMode="auto">
            <a:xfrm>
              <a:off x="1008" y="1432"/>
              <a:ext cx="3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1</a:t>
              </a:r>
            </a:p>
          </p:txBody>
        </p:sp>
        <p:sp>
          <p:nvSpPr>
            <p:cNvPr id="401447" name="Text Box 39"/>
            <p:cNvSpPr txBox="1">
              <a:spLocks noChangeArrowheads="1"/>
            </p:cNvSpPr>
            <p:nvPr/>
          </p:nvSpPr>
          <p:spPr bwMode="auto">
            <a:xfrm>
              <a:off x="2016" y="1432"/>
              <a:ext cx="3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2</a:t>
              </a:r>
            </a:p>
          </p:txBody>
        </p:sp>
        <p:sp>
          <p:nvSpPr>
            <p:cNvPr id="401448" name="Text Box 40"/>
            <p:cNvSpPr txBox="1">
              <a:spLocks noChangeArrowheads="1"/>
            </p:cNvSpPr>
            <p:nvPr/>
          </p:nvSpPr>
          <p:spPr bwMode="auto">
            <a:xfrm>
              <a:off x="3648" y="1432"/>
              <a:ext cx="47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n-1</a:t>
              </a:r>
            </a:p>
          </p:txBody>
        </p:sp>
        <p:sp>
          <p:nvSpPr>
            <p:cNvPr id="401449" name="Text Box 41"/>
            <p:cNvSpPr txBox="1">
              <a:spLocks noChangeArrowheads="1"/>
            </p:cNvSpPr>
            <p:nvPr/>
          </p:nvSpPr>
          <p:spPr bwMode="auto">
            <a:xfrm>
              <a:off x="4560" y="1432"/>
              <a:ext cx="3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>
                  <a:solidFill>
                    <a:schemeClr val="accent2"/>
                  </a:solidFill>
                </a:rPr>
                <a:t>0</a:t>
              </a:r>
            </a:p>
          </p:txBody>
        </p:sp>
      </p:grpSp>
      <p:graphicFrame>
        <p:nvGraphicFramePr>
          <p:cNvPr id="401412" name="Object 4"/>
          <p:cNvGraphicFramePr>
            <a:graphicFrameLocks noChangeAspect="1"/>
          </p:cNvGraphicFramePr>
          <p:nvPr/>
        </p:nvGraphicFramePr>
        <p:xfrm>
          <a:off x="4178300" y="3276600"/>
          <a:ext cx="914400" cy="236537"/>
        </p:xfrm>
        <a:graphic>
          <a:graphicData uri="http://schemas.openxmlformats.org/presentationml/2006/ole">
            <p:oleObj spid="_x0000_s401412" name="Equation" r:id="rId4" imgW="914400" imgH="198720" progId="Equation.DSMT4">
              <p:embed/>
            </p:oleObj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2727325" y="4445000"/>
            <a:ext cx="777875" cy="579437"/>
            <a:chOff x="2727325" y="4445000"/>
            <a:chExt cx="777875" cy="579437"/>
          </a:xfrm>
        </p:grpSpPr>
        <p:sp>
          <p:nvSpPr>
            <p:cNvPr id="401454" name="Oval 46"/>
            <p:cNvSpPr>
              <a:spLocks noChangeArrowheads="1"/>
            </p:cNvSpPr>
            <p:nvPr/>
          </p:nvSpPr>
          <p:spPr bwMode="auto">
            <a:xfrm>
              <a:off x="3200400" y="4648200"/>
              <a:ext cx="304800" cy="304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7" name="Text Box 49"/>
            <p:cNvSpPr txBox="1">
              <a:spLocks noChangeArrowheads="1"/>
            </p:cNvSpPr>
            <p:nvPr/>
          </p:nvSpPr>
          <p:spPr bwMode="auto">
            <a:xfrm>
              <a:off x="2727325" y="4445000"/>
              <a:ext cx="546100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>
                  <a:solidFill>
                    <a:schemeClr val="accent2"/>
                  </a:solidFill>
                </a:rPr>
                <a:t>0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410200" y="3230563"/>
            <a:ext cx="762000" cy="579437"/>
            <a:chOff x="5410200" y="3230563"/>
            <a:chExt cx="762000" cy="579437"/>
          </a:xfrm>
        </p:grpSpPr>
        <p:sp>
          <p:nvSpPr>
            <p:cNvPr id="401455" name="Oval 47"/>
            <p:cNvSpPr>
              <a:spLocks noChangeArrowheads="1"/>
            </p:cNvSpPr>
            <p:nvPr/>
          </p:nvSpPr>
          <p:spPr bwMode="auto">
            <a:xfrm>
              <a:off x="5410200" y="3505200"/>
              <a:ext cx="304800" cy="304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8" name="Text Box 50"/>
            <p:cNvSpPr txBox="1">
              <a:spLocks noChangeArrowheads="1"/>
            </p:cNvSpPr>
            <p:nvPr/>
          </p:nvSpPr>
          <p:spPr bwMode="auto">
            <a:xfrm>
              <a:off x="5715000" y="3230563"/>
              <a:ext cx="457200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i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10200" y="4343400"/>
            <a:ext cx="990601" cy="579437"/>
            <a:chOff x="5410200" y="4343400"/>
            <a:chExt cx="990601" cy="579437"/>
          </a:xfrm>
        </p:grpSpPr>
        <p:sp>
          <p:nvSpPr>
            <p:cNvPr id="401456" name="Oval 48"/>
            <p:cNvSpPr>
              <a:spLocks noChangeArrowheads="1"/>
            </p:cNvSpPr>
            <p:nvPr/>
          </p:nvSpPr>
          <p:spPr bwMode="auto">
            <a:xfrm>
              <a:off x="5410200" y="4419600"/>
              <a:ext cx="304800" cy="304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9" name="Text Box 51"/>
            <p:cNvSpPr txBox="1">
              <a:spLocks noChangeArrowheads="1"/>
            </p:cNvSpPr>
            <p:nvPr/>
          </p:nvSpPr>
          <p:spPr bwMode="auto">
            <a:xfrm>
              <a:off x="5694363" y="4343400"/>
              <a:ext cx="706438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i+1</a:t>
              </a:r>
            </a:p>
          </p:txBody>
        </p:sp>
      </p:grpSp>
      <p:sp>
        <p:nvSpPr>
          <p:cNvPr id="401460" name="Freeform 52"/>
          <p:cNvSpPr>
            <a:spLocks/>
          </p:cNvSpPr>
          <p:nvPr/>
        </p:nvSpPr>
        <p:spPr bwMode="auto">
          <a:xfrm>
            <a:off x="3429000" y="3568700"/>
            <a:ext cx="1981200" cy="1079500"/>
          </a:xfrm>
          <a:custGeom>
            <a:avLst/>
            <a:gdLst/>
            <a:ahLst/>
            <a:cxnLst>
              <a:cxn ang="0">
                <a:pos x="0" y="680"/>
              </a:cxn>
              <a:cxn ang="0">
                <a:pos x="144" y="392"/>
              </a:cxn>
              <a:cxn ang="0">
                <a:pos x="288" y="104"/>
              </a:cxn>
              <a:cxn ang="0">
                <a:pos x="480" y="56"/>
              </a:cxn>
              <a:cxn ang="0">
                <a:pos x="768" y="8"/>
              </a:cxn>
              <a:cxn ang="0">
                <a:pos x="1008" y="8"/>
              </a:cxn>
              <a:cxn ang="0">
                <a:pos x="1248" y="56"/>
              </a:cxn>
            </a:cxnLst>
            <a:rect l="0" t="0" r="r" b="b"/>
            <a:pathLst>
              <a:path w="1248" h="680">
                <a:moveTo>
                  <a:pt x="0" y="680"/>
                </a:moveTo>
                <a:cubicBezTo>
                  <a:pt x="48" y="584"/>
                  <a:pt x="96" y="488"/>
                  <a:pt x="144" y="392"/>
                </a:cubicBezTo>
                <a:cubicBezTo>
                  <a:pt x="192" y="296"/>
                  <a:pt x="232" y="160"/>
                  <a:pt x="288" y="104"/>
                </a:cubicBezTo>
                <a:cubicBezTo>
                  <a:pt x="344" y="48"/>
                  <a:pt x="400" y="72"/>
                  <a:pt x="480" y="56"/>
                </a:cubicBezTo>
                <a:cubicBezTo>
                  <a:pt x="560" y="40"/>
                  <a:pt x="680" y="16"/>
                  <a:pt x="768" y="8"/>
                </a:cubicBezTo>
                <a:cubicBezTo>
                  <a:pt x="856" y="0"/>
                  <a:pt x="928" y="0"/>
                  <a:pt x="1008" y="8"/>
                </a:cubicBezTo>
                <a:cubicBezTo>
                  <a:pt x="1088" y="16"/>
                  <a:pt x="1208" y="48"/>
                  <a:pt x="1248" y="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401461" name="AutoShape 53"/>
          <p:cNvCxnSpPr>
            <a:cxnSpLocks noChangeShapeType="1"/>
            <a:stCxn id="401455" idx="4"/>
            <a:endCxn id="401456" idx="0"/>
          </p:cNvCxnSpPr>
          <p:nvPr/>
        </p:nvCxnSpPr>
        <p:spPr bwMode="auto">
          <a:xfrm>
            <a:off x="5562600" y="3810000"/>
            <a:ext cx="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1463" name="Freeform 55"/>
          <p:cNvSpPr>
            <a:spLocks/>
          </p:cNvSpPr>
          <p:nvPr/>
        </p:nvSpPr>
        <p:spPr bwMode="auto">
          <a:xfrm>
            <a:off x="3352800" y="4724400"/>
            <a:ext cx="2260600" cy="1117600"/>
          </a:xfrm>
          <a:custGeom>
            <a:avLst/>
            <a:gdLst/>
            <a:ahLst/>
            <a:cxnLst>
              <a:cxn ang="0">
                <a:pos x="1392" y="0"/>
              </a:cxn>
              <a:cxn ang="0">
                <a:pos x="1392" y="144"/>
              </a:cxn>
              <a:cxn ang="0">
                <a:pos x="1200" y="480"/>
              </a:cxn>
              <a:cxn ang="0">
                <a:pos x="720" y="672"/>
              </a:cxn>
              <a:cxn ang="0">
                <a:pos x="288" y="672"/>
              </a:cxn>
              <a:cxn ang="0">
                <a:pos x="48" y="528"/>
              </a:cxn>
              <a:cxn ang="0">
                <a:pos x="0" y="144"/>
              </a:cxn>
            </a:cxnLst>
            <a:rect l="0" t="0" r="r" b="b"/>
            <a:pathLst>
              <a:path w="1424" h="704">
                <a:moveTo>
                  <a:pt x="1392" y="0"/>
                </a:moveTo>
                <a:cubicBezTo>
                  <a:pt x="1408" y="32"/>
                  <a:pt x="1424" y="64"/>
                  <a:pt x="1392" y="144"/>
                </a:cubicBezTo>
                <a:cubicBezTo>
                  <a:pt x="1360" y="224"/>
                  <a:pt x="1312" y="392"/>
                  <a:pt x="1200" y="480"/>
                </a:cubicBezTo>
                <a:cubicBezTo>
                  <a:pt x="1088" y="568"/>
                  <a:pt x="872" y="640"/>
                  <a:pt x="720" y="672"/>
                </a:cubicBezTo>
                <a:cubicBezTo>
                  <a:pt x="568" y="704"/>
                  <a:pt x="400" y="696"/>
                  <a:pt x="288" y="672"/>
                </a:cubicBezTo>
                <a:cubicBezTo>
                  <a:pt x="176" y="648"/>
                  <a:pt x="96" y="616"/>
                  <a:pt x="48" y="528"/>
                </a:cubicBezTo>
                <a:cubicBezTo>
                  <a:pt x="0" y="440"/>
                  <a:pt x="0" y="292"/>
                  <a:pt x="0" y="14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5M.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0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0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40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60" grpId="0" animBg="1"/>
      <p:bldP spid="4014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3124200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smtClean="0">
                <a:solidFill>
                  <a:srgbClr val="008000"/>
                </a:solidFill>
              </a:rPr>
              <a:t>asymmetry</a:t>
            </a:r>
            <a:r>
              <a:rPr lang="en-US" dirty="0" smtClean="0"/>
              <a:t>: if there is a </a:t>
            </a:r>
          </a:p>
          <a:p>
            <a:r>
              <a:rPr lang="en-US" dirty="0" smtClean="0"/>
              <a:t>path from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pPr algn="ctr"/>
            <a:r>
              <a:rPr lang="en-US" dirty="0" smtClean="0"/>
              <a:t>graph has </a:t>
            </a:r>
            <a:r>
              <a:rPr lang="en-US" dirty="0" smtClean="0">
                <a:solidFill>
                  <a:srgbClr val="FF0000"/>
                </a:solidFill>
              </a:rPr>
              <a:t>no cycle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3600" dirty="0" smtClean="0"/>
              <a:t>Graph of Strict Partial Order</a:t>
            </a:r>
            <a:endParaRPr lang="en-US" sz="36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47800" y="4191001"/>
            <a:ext cx="6497291" cy="1150440"/>
            <a:chOff x="1447800" y="4191001"/>
            <a:chExt cx="6497291" cy="1150440"/>
          </a:xfrm>
        </p:grpSpPr>
        <p:sp>
          <p:nvSpPr>
            <p:cNvPr id="6" name="Left Brace 5"/>
            <p:cNvSpPr/>
            <p:nvPr/>
          </p:nvSpPr>
          <p:spPr bwMode="auto">
            <a:xfrm rot="16200000">
              <a:off x="4419600" y="1981201"/>
              <a:ext cx="304800" cy="4724400"/>
            </a:xfrm>
            <a:prstGeom prst="leftBrace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47800" y="4572000"/>
              <a:ext cx="6497291" cy="769441"/>
            </a:xfrm>
            <a:prstGeom prst="rect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a </a:t>
              </a:r>
              <a:r>
                <a:rPr lang="en-US" sz="4400" dirty="0" smtClean="0">
                  <a:solidFill>
                    <a:schemeClr val="accent5">
                      <a:lumMod val="50000"/>
                    </a:schemeClr>
                  </a:solidFill>
                </a:rPr>
                <a:t>d</a:t>
              </a:r>
              <a:r>
                <a:rPr lang="en-US" sz="4400" dirty="0" smtClean="0"/>
                <a:t>irected </a:t>
              </a:r>
              <a:r>
                <a:rPr lang="en-US" sz="4400" dirty="0" smtClean="0">
                  <a:solidFill>
                    <a:schemeClr val="accent5">
                      <a:lumMod val="50000"/>
                    </a:schemeClr>
                  </a:solidFill>
                </a:rPr>
                <a:t>a</a:t>
              </a:r>
              <a:r>
                <a:rPr lang="en-US" sz="4400" dirty="0" smtClean="0"/>
                <a:t>cyclic </a:t>
              </a:r>
              <a:r>
                <a:rPr lang="en-US" sz="4400" dirty="0" smtClean="0">
                  <a:solidFill>
                    <a:schemeClr val="accent5">
                      <a:lumMod val="50000"/>
                    </a:schemeClr>
                  </a:solidFill>
                </a:rPr>
                <a:t>g</a:t>
              </a:r>
              <a:r>
                <a:rPr lang="en-US" sz="4400" dirty="0" smtClean="0"/>
                <a:t>raph</a:t>
              </a:r>
              <a:endParaRPr lang="en-US" sz="4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581400" y="5410200"/>
            <a:ext cx="18245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DAG</a:t>
            </a:r>
            <a:endParaRPr lang="en-US" sz="6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2287250"/>
            <a:ext cx="763061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000" kern="0" dirty="0" smtClean="0">
                <a:solidFill>
                  <a:srgbClr val="000000"/>
                </a:solidFill>
                <a:latin typeface="Comic Sans MS"/>
              </a:rPr>
              <a:t>                            then there is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000" kern="0" dirty="0" smtClean="0">
                <a:solidFill>
                  <a:srgbClr val="FF0000"/>
                </a:solidFill>
                <a:latin typeface="Comic Sans MS"/>
              </a:rPr>
              <a:t>none</a:t>
            </a:r>
            <a:r>
              <a:rPr lang="en-US" sz="4000" kern="0" dirty="0" smtClean="0">
                <a:solidFill>
                  <a:srgbClr val="000000"/>
                </a:solidFill>
                <a:latin typeface="Comic Sans MS"/>
              </a:rPr>
              <a:t> from </a:t>
            </a:r>
            <a:r>
              <a:rPr lang="en-US" sz="4000" kern="0" dirty="0" smtClean="0">
                <a:solidFill>
                  <a:srgbClr val="E2E2FF">
                    <a:lumMod val="50000"/>
                  </a:srgbClr>
                </a:solidFill>
                <a:latin typeface="Comic Sans MS"/>
              </a:rPr>
              <a:t>b</a:t>
            </a:r>
            <a:r>
              <a:rPr lang="en-US" sz="4000" kern="0" dirty="0" smtClean="0">
                <a:solidFill>
                  <a:srgbClr val="000000"/>
                </a:solidFill>
                <a:latin typeface="Comic Sans MS"/>
              </a:rPr>
              <a:t> to </a:t>
            </a:r>
            <a:r>
              <a:rPr lang="en-US" sz="4000" kern="0" dirty="0" smtClean="0">
                <a:solidFill>
                  <a:srgbClr val="E2E2FF">
                    <a:lumMod val="50000"/>
                  </a:srgbClr>
                </a:solidFill>
                <a:latin typeface="Comic Sans MS"/>
              </a:rPr>
              <a:t>a</a:t>
            </a:r>
            <a:endParaRPr lang="en-US" sz="4000" kern="0" dirty="0" smtClean="0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 bwMode="auto">
          <a:xfrm>
            <a:off x="8390775" y="6553200"/>
            <a:ext cx="75323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5M.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7970" y="6553200"/>
            <a:ext cx="716036" cy="246221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B5B77044-B6D2-4171-A09C-C512413DA1D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14325"/>
            <a:ext cx="6781800" cy="981075"/>
          </a:xfrm>
        </p:spPr>
        <p:txBody>
          <a:bodyPr/>
          <a:lstStyle/>
          <a:p>
            <a:r>
              <a:rPr lang="en-US" smtClean="0"/>
              <a:t>Digraphs</a:t>
            </a:r>
            <a:endParaRPr lang="en-US" dirty="0"/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686800" cy="3962400"/>
          </a:xfrm>
          <a:noFill/>
          <a:ln/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5400" dirty="0"/>
              <a:t>a set,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V</a:t>
            </a:r>
            <a:r>
              <a:rPr lang="en-US" sz="5400" dirty="0"/>
              <a:t>, of vertices</a:t>
            </a:r>
          </a:p>
          <a:p>
            <a:pPr>
              <a:buFont typeface="Arial" pitchFamily="34" charset="0"/>
              <a:buChar char="•"/>
            </a:pPr>
            <a:r>
              <a:rPr lang="en-US" sz="5400" dirty="0"/>
              <a:t>a set,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E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⊆</a:t>
            </a:r>
            <a:r>
              <a:rPr lang="en-US" sz="5400" dirty="0" smtClean="0"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sym typeface="Euclid Symbol" pitchFamily="18" charset="2"/>
              </a:rPr>
              <a:t>V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×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sym typeface="Euclid Symbol" pitchFamily="18" charset="2"/>
              </a:rPr>
              <a:t>V</a:t>
            </a:r>
            <a:endParaRPr lang="en-US" sz="5400" dirty="0">
              <a:solidFill>
                <a:schemeClr val="accent5">
                  <a:lumMod val="50000"/>
                </a:schemeClr>
              </a:solidFill>
              <a:sym typeface="Euclid Symbol" pitchFamily="18" charset="2"/>
            </a:endParaRPr>
          </a:p>
          <a:p>
            <a:pPr>
              <a:buFontTx/>
              <a:buNone/>
            </a:pPr>
            <a:r>
              <a:rPr lang="en-US" sz="5400" dirty="0" smtClean="0"/>
              <a:t>  of </a:t>
            </a:r>
            <a:r>
              <a:rPr lang="en-US" sz="5400" dirty="0"/>
              <a:t>directed </a:t>
            </a:r>
            <a:r>
              <a:rPr lang="en-US" sz="5400" dirty="0" smtClean="0"/>
              <a:t>edges</a:t>
            </a:r>
            <a:endParaRPr lang="en-US" sz="5400" dirty="0"/>
          </a:p>
          <a:p>
            <a:pPr>
              <a:buFontTx/>
              <a:buNone/>
            </a:pP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sz="5400" dirty="0" err="1">
                <a:solidFill>
                  <a:schemeClr val="accent5">
                    <a:lumMod val="50000"/>
                  </a:schemeClr>
                </a:solidFill>
              </a:rPr>
              <a:t>v,w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5400" b="1" dirty="0" smtClean="0">
                <a:solidFill>
                  <a:schemeClr val="accent5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sym typeface="Euclid Symbol" pitchFamily="18" charset="2"/>
              </a:rPr>
              <a:t> E</a:t>
            </a:r>
            <a:endParaRPr lang="en-US" sz="5400" dirty="0">
              <a:solidFill>
                <a:schemeClr val="accent5">
                  <a:lumMod val="50000"/>
                </a:schemeClr>
              </a:solidFill>
              <a:sym typeface="Euclid Symbol" pitchFamily="18" charset="2"/>
            </a:endParaRPr>
          </a:p>
        </p:txBody>
      </p:sp>
      <p:graphicFrame>
        <p:nvGraphicFramePr>
          <p:cNvPr id="399364" name="Object 4"/>
          <p:cNvGraphicFramePr>
            <a:graphicFrameLocks noChangeAspect="1"/>
          </p:cNvGraphicFramePr>
          <p:nvPr/>
        </p:nvGraphicFramePr>
        <p:xfrm>
          <a:off x="3263900" y="3276600"/>
          <a:ext cx="914400" cy="236538"/>
        </p:xfrm>
        <a:graphic>
          <a:graphicData uri="http://schemas.openxmlformats.org/presentationml/2006/ole">
            <p:oleObj spid="_x0000_s399364" name="Equation" r:id="rId4" imgW="914400" imgH="198720" progId="Equation.DSMT4">
              <p:embed/>
            </p:oleObj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4493476" y="5410200"/>
            <a:ext cx="3197056" cy="838200"/>
            <a:chOff x="4493476" y="5410200"/>
            <a:chExt cx="3197056" cy="838200"/>
          </a:xfrm>
        </p:grpSpPr>
        <p:grpSp>
          <p:nvGrpSpPr>
            <p:cNvPr id="399373" name="Group 13"/>
            <p:cNvGrpSpPr>
              <a:grpSpLocks/>
            </p:cNvGrpSpPr>
            <p:nvPr/>
          </p:nvGrpSpPr>
          <p:grpSpPr bwMode="auto">
            <a:xfrm>
              <a:off x="4950676" y="5692914"/>
              <a:ext cx="2133600" cy="304800"/>
              <a:chOff x="3792" y="3456"/>
              <a:chExt cx="1344" cy="192"/>
            </a:xfrm>
          </p:grpSpPr>
          <p:sp>
            <p:nvSpPr>
              <p:cNvPr id="399369" name="Oval 9"/>
              <p:cNvSpPr>
                <a:spLocks noChangeArrowheads="1"/>
              </p:cNvSpPr>
              <p:nvPr/>
            </p:nvSpPr>
            <p:spPr bwMode="auto">
              <a:xfrm>
                <a:off x="3792" y="3456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 sz="4000"/>
              </a:p>
            </p:txBody>
          </p:sp>
          <p:sp>
            <p:nvSpPr>
              <p:cNvPr id="399370" name="Oval 10"/>
              <p:cNvSpPr>
                <a:spLocks noChangeArrowheads="1"/>
              </p:cNvSpPr>
              <p:nvPr/>
            </p:nvSpPr>
            <p:spPr bwMode="auto">
              <a:xfrm>
                <a:off x="4944" y="3456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 sz="4000"/>
              </a:p>
            </p:txBody>
          </p:sp>
          <p:cxnSp>
            <p:nvCxnSpPr>
              <p:cNvPr id="399371" name="AutoShape 11"/>
              <p:cNvCxnSpPr>
                <a:cxnSpLocks noChangeShapeType="1"/>
                <a:stCxn id="399369" idx="6"/>
                <a:endCxn id="399370" idx="2"/>
              </p:cNvCxnSpPr>
              <p:nvPr/>
            </p:nvCxnSpPr>
            <p:spPr bwMode="auto">
              <a:xfrm>
                <a:off x="3984" y="3552"/>
                <a:ext cx="960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</p:cxnSp>
        </p:grpSp>
        <p:sp>
          <p:nvSpPr>
            <p:cNvPr id="10" name="TextBox 9"/>
            <p:cNvSpPr txBox="1"/>
            <p:nvPr/>
          </p:nvSpPr>
          <p:spPr>
            <a:xfrm>
              <a:off x="4493476" y="5410200"/>
              <a:ext cx="4844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accent1">
                      <a:lumMod val="50000"/>
                    </a:schemeClr>
                  </a:solidFill>
                </a:rPr>
                <a:t>v</a:t>
              </a:r>
              <a:endParaRPr lang="en-US" sz="4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84276" y="5417403"/>
              <a:ext cx="6062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accent1">
                      <a:lumMod val="50000"/>
                    </a:schemeClr>
                  </a:solidFill>
                </a:rPr>
                <a:t>w</a:t>
              </a:r>
              <a:endParaRPr lang="en-US" sz="4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810000" y="4486870"/>
            <a:ext cx="4860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5400" kern="0" dirty="0" smtClean="0">
                <a:solidFill>
                  <a:srgbClr val="000000"/>
                </a:solidFill>
                <a:latin typeface="Comic Sans MS"/>
                <a:sym typeface="Euclid Symbol" pitchFamily="18" charset="2"/>
              </a:rPr>
              <a:t>notation: </a:t>
            </a:r>
            <a:r>
              <a:rPr lang="en-US" sz="5400" kern="0" dirty="0" err="1" smtClean="0">
                <a:solidFill>
                  <a:srgbClr val="E2E2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v</a:t>
            </a:r>
            <a:r>
              <a:rPr lang="en-US" sz="5400" b="1" kern="0" dirty="0" err="1" smtClean="0">
                <a:solidFill>
                  <a:srgbClr val="E2E2FF">
                    <a:lumMod val="50000"/>
                  </a:srgb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→</a:t>
            </a:r>
            <a:r>
              <a:rPr lang="en-US" sz="5400" kern="0" dirty="0" err="1" smtClean="0">
                <a:solidFill>
                  <a:srgbClr val="E2E2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w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3600" dirty="0" smtClean="0"/>
              <a:t>Graph of Strict Partial Order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524000"/>
            <a:ext cx="80441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strict </a:t>
            </a:r>
            <a:r>
              <a:rPr lang="en-US" sz="4800" dirty="0" err="1" smtClean="0"/>
              <a:t>p.o</a:t>
            </a:r>
            <a:r>
              <a:rPr lang="en-US" sz="4800" dirty="0" smtClean="0"/>
              <a:t>. implies DAG, </a:t>
            </a:r>
            <a:r>
              <a:rPr lang="en-US" sz="4800" dirty="0" smtClean="0">
                <a:solidFill>
                  <a:srgbClr val="7030A0"/>
                </a:solidFill>
              </a:rPr>
              <a:t>but</a:t>
            </a:r>
          </a:p>
          <a:p>
            <a:r>
              <a:rPr lang="en-US" sz="4800" dirty="0" smtClean="0"/>
              <a:t>not every DAG is strict </a:t>
            </a:r>
            <a:r>
              <a:rPr lang="en-US" sz="4800" dirty="0" err="1" smtClean="0"/>
              <a:t>p.o</a:t>
            </a:r>
            <a:r>
              <a:rPr lang="en-US" sz="4800" dirty="0" smtClean="0"/>
              <a:t>.</a:t>
            </a:r>
            <a:endParaRPr lang="en-US" sz="4800" dirty="0"/>
          </a:p>
        </p:txBody>
      </p:sp>
      <p:sp>
        <p:nvSpPr>
          <p:cNvPr id="33" name="TextBox 32"/>
          <p:cNvSpPr txBox="1"/>
          <p:nvPr/>
        </p:nvSpPr>
        <p:spPr>
          <a:xfrm>
            <a:off x="4267200" y="3429000"/>
            <a:ext cx="37721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not </a:t>
            </a:r>
            <a:r>
              <a:rPr lang="en-US" sz="4400" dirty="0" smtClean="0"/>
              <a:t>transitive</a:t>
            </a:r>
            <a:endParaRPr lang="en-US" sz="4400" dirty="0"/>
          </a:p>
        </p:txBody>
      </p:sp>
      <p:sp>
        <p:nvSpPr>
          <p:cNvPr id="72" name="TextBox 71"/>
          <p:cNvSpPr txBox="1"/>
          <p:nvPr/>
        </p:nvSpPr>
        <p:spPr>
          <a:xfrm>
            <a:off x="4343400" y="4572000"/>
            <a:ext cx="336181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also need</a:t>
            </a:r>
          </a:p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these edges</a:t>
            </a:r>
            <a:endParaRPr lang="en-US" sz="4400" dirty="0"/>
          </a:p>
        </p:txBody>
      </p:sp>
      <p:sp>
        <p:nvSpPr>
          <p:cNvPr id="34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5M.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44" name="Straight Connector 43"/>
          <p:cNvCxnSpPr/>
          <p:nvPr/>
        </p:nvCxnSpPr>
        <p:spPr bwMode="auto">
          <a:xfrm rot="16200000" flipH="1">
            <a:off x="1563695" y="4295934"/>
            <a:ext cx="1733433" cy="60223"/>
          </a:xfrm>
          <a:prstGeom prst="line">
            <a:avLst/>
          </a:prstGeom>
          <a:noFill/>
          <a:ln w="63500" cap="flat" cmpd="sng" algn="ctr">
            <a:solidFill>
              <a:srgbClr val="E1F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pSp>
        <p:nvGrpSpPr>
          <p:cNvPr id="74" name="Group 73"/>
          <p:cNvGrpSpPr/>
          <p:nvPr/>
        </p:nvGrpSpPr>
        <p:grpSpPr>
          <a:xfrm>
            <a:off x="894735" y="3368636"/>
            <a:ext cx="3011129" cy="2591326"/>
            <a:chOff x="894735" y="3368636"/>
            <a:chExt cx="3011129" cy="2591326"/>
          </a:xfrm>
        </p:grpSpPr>
        <p:cxnSp>
          <p:nvCxnSpPr>
            <p:cNvPr id="45" name="Straight Connector 44"/>
            <p:cNvCxnSpPr>
              <a:stCxn id="46" idx="3"/>
              <a:endCxn id="49" idx="7"/>
            </p:cNvCxnSpPr>
            <p:nvPr/>
          </p:nvCxnSpPr>
          <p:spPr bwMode="auto">
            <a:xfrm rot="5400000">
              <a:off x="1601591" y="3639955"/>
              <a:ext cx="934970" cy="577280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46" name="Oval 45"/>
            <p:cNvSpPr/>
            <p:nvPr/>
          </p:nvSpPr>
          <p:spPr bwMode="auto">
            <a:xfrm>
              <a:off x="2340077" y="3368636"/>
              <a:ext cx="120445" cy="10834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3002526" y="4380215"/>
              <a:ext cx="120445" cy="10834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48" name="Straight Arrow Connector 47"/>
            <p:cNvCxnSpPr>
              <a:stCxn id="46" idx="5"/>
              <a:endCxn id="47" idx="0"/>
            </p:cNvCxnSpPr>
            <p:nvPr/>
          </p:nvCxnSpPr>
          <p:spPr bwMode="auto">
            <a:xfrm rot="16200000" flipH="1">
              <a:off x="2293265" y="3610730"/>
              <a:ext cx="919104" cy="619864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49" name="Oval 48"/>
            <p:cNvSpPr/>
            <p:nvPr/>
          </p:nvSpPr>
          <p:spPr bwMode="auto">
            <a:xfrm>
              <a:off x="1677629" y="4380215"/>
              <a:ext cx="120445" cy="10834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2340077" y="4759403"/>
              <a:ext cx="120445" cy="10834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3785419" y="5851622"/>
              <a:ext cx="120445" cy="10834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52" name="Straight Arrow Connector 51"/>
            <p:cNvCxnSpPr>
              <a:stCxn id="50" idx="5"/>
              <a:endCxn id="51" idx="2"/>
            </p:cNvCxnSpPr>
            <p:nvPr/>
          </p:nvCxnSpPr>
          <p:spPr bwMode="auto">
            <a:xfrm rot="16200000" flipH="1">
              <a:off x="2587194" y="4707567"/>
              <a:ext cx="1053915" cy="1342535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53" name="Straight Arrow Connector 52"/>
            <p:cNvCxnSpPr>
              <a:stCxn id="47" idx="3"/>
              <a:endCxn id="50" idx="7"/>
            </p:cNvCxnSpPr>
            <p:nvPr/>
          </p:nvCxnSpPr>
          <p:spPr bwMode="auto">
            <a:xfrm rot="5400000">
              <a:off x="2580234" y="4335339"/>
              <a:ext cx="302580" cy="577280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54" name="Straight Arrow Connector 53"/>
            <p:cNvCxnSpPr>
              <a:stCxn id="49" idx="5"/>
              <a:endCxn id="50" idx="1"/>
            </p:cNvCxnSpPr>
            <p:nvPr/>
          </p:nvCxnSpPr>
          <p:spPr bwMode="auto">
            <a:xfrm rot="16200000" flipH="1">
              <a:off x="1917786" y="4335339"/>
              <a:ext cx="302580" cy="577280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56" name="Oval 55"/>
            <p:cNvSpPr/>
            <p:nvPr/>
          </p:nvSpPr>
          <p:spPr bwMode="auto">
            <a:xfrm>
              <a:off x="894735" y="5851622"/>
              <a:ext cx="120445" cy="10834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58" name="Straight Arrow Connector 57"/>
            <p:cNvCxnSpPr>
              <a:stCxn id="49" idx="3"/>
              <a:endCxn id="56" idx="7"/>
            </p:cNvCxnSpPr>
            <p:nvPr/>
          </p:nvCxnSpPr>
          <p:spPr bwMode="auto">
            <a:xfrm rot="5400000">
              <a:off x="649005" y="4821226"/>
              <a:ext cx="1394800" cy="697725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69" name="Group 68"/>
          <p:cNvGrpSpPr/>
          <p:nvPr/>
        </p:nvGrpSpPr>
        <p:grpSpPr>
          <a:xfrm>
            <a:off x="912374" y="3422805"/>
            <a:ext cx="2933268" cy="2482987"/>
            <a:chOff x="912374" y="3422805"/>
            <a:chExt cx="2933268" cy="2482987"/>
          </a:xfrm>
        </p:grpSpPr>
        <p:cxnSp>
          <p:nvCxnSpPr>
            <p:cNvPr id="41" name="Curved Connector 45"/>
            <p:cNvCxnSpPr>
              <a:stCxn id="49" idx="4"/>
              <a:endCxn id="51" idx="2"/>
            </p:cNvCxnSpPr>
            <p:nvPr/>
          </p:nvCxnSpPr>
          <p:spPr bwMode="auto">
            <a:xfrm rot="16200000" flipH="1">
              <a:off x="2053016" y="4173389"/>
              <a:ext cx="1417238" cy="2047568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2" name="Curved Connector 43"/>
            <p:cNvCxnSpPr>
              <a:stCxn id="46" idx="6"/>
              <a:endCxn id="51" idx="0"/>
            </p:cNvCxnSpPr>
            <p:nvPr/>
          </p:nvCxnSpPr>
          <p:spPr bwMode="auto">
            <a:xfrm>
              <a:off x="2460523" y="3422806"/>
              <a:ext cx="1385119" cy="2428816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3" name="Straight Arrow Connector 42"/>
            <p:cNvCxnSpPr>
              <a:stCxn id="47" idx="5"/>
              <a:endCxn id="51" idx="1"/>
            </p:cNvCxnSpPr>
            <p:nvPr/>
          </p:nvCxnSpPr>
          <p:spPr bwMode="auto">
            <a:xfrm rot="16200000" flipH="1">
              <a:off x="2756795" y="4821226"/>
              <a:ext cx="1394800" cy="697725"/>
            </a:xfrm>
            <a:prstGeom prst="straightConnector1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59" name="Straight Connector 58"/>
            <p:cNvCxnSpPr>
              <a:stCxn id="46" idx="4"/>
              <a:endCxn id="50" idx="0"/>
            </p:cNvCxnSpPr>
            <p:nvPr/>
          </p:nvCxnSpPr>
          <p:spPr bwMode="auto">
            <a:xfrm rot="5400000">
              <a:off x="1759087" y="4118126"/>
              <a:ext cx="1282427" cy="1255"/>
            </a:xfrm>
            <a:prstGeom prst="line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61" name="Shape 60"/>
            <p:cNvCxnSpPr>
              <a:stCxn id="46" idx="2"/>
              <a:endCxn id="56" idx="1"/>
            </p:cNvCxnSpPr>
            <p:nvPr/>
          </p:nvCxnSpPr>
          <p:spPr bwMode="auto">
            <a:xfrm rot="10800000" flipV="1">
              <a:off x="912374" y="3422805"/>
              <a:ext cx="1427704" cy="2444682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7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3600" dirty="0" smtClean="0"/>
              <a:t>Strict P.O. from a DAG</a:t>
            </a:r>
            <a:endParaRPr lang="en-US" sz="3600" dirty="0"/>
          </a:p>
        </p:txBody>
      </p:sp>
      <p:sp>
        <p:nvSpPr>
          <p:cNvPr id="34" name="TextBox 33"/>
          <p:cNvSpPr txBox="1"/>
          <p:nvPr/>
        </p:nvSpPr>
        <p:spPr>
          <a:xfrm>
            <a:off x="533401" y="1482566"/>
            <a:ext cx="830579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but from any DAG, get a strict </a:t>
            </a:r>
            <a:r>
              <a:rPr lang="en-US" sz="4000" dirty="0" err="1" smtClean="0"/>
              <a:t>p.o</a:t>
            </a:r>
            <a:r>
              <a:rPr lang="en-US" sz="4000" dirty="0" smtClean="0"/>
              <a:t>. by adding “transitive” edges:</a:t>
            </a:r>
          </a:p>
          <a:p>
            <a:pPr>
              <a:spcBef>
                <a:spcPts val="1200"/>
              </a:spcBef>
            </a:pPr>
            <a:r>
              <a:rPr lang="en-US" sz="4000" dirty="0" smtClean="0"/>
              <a:t>if there is a </a:t>
            </a:r>
            <a:r>
              <a:rPr lang="en-US" sz="4000" dirty="0" smtClean="0">
                <a:solidFill>
                  <a:srgbClr val="008000"/>
                </a:solidFill>
              </a:rPr>
              <a:t>path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4000" dirty="0" smtClean="0"/>
              <a:t>in the DAG,</a:t>
            </a:r>
          </a:p>
          <a:p>
            <a:r>
              <a:rPr lang="en-US" sz="4000" dirty="0" smtClean="0"/>
              <a:t>add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edge</a:t>
            </a:r>
            <a:r>
              <a:rPr lang="en-US" sz="4000" dirty="0" smtClean="0"/>
              <a:t> from start to end:</a:t>
            </a:r>
            <a:endParaRPr lang="en-US" sz="4000" dirty="0"/>
          </a:p>
        </p:txBody>
      </p:sp>
      <p:grpSp>
        <p:nvGrpSpPr>
          <p:cNvPr id="76" name="Group 75"/>
          <p:cNvGrpSpPr/>
          <p:nvPr/>
        </p:nvGrpSpPr>
        <p:grpSpPr>
          <a:xfrm>
            <a:off x="2514600" y="4316541"/>
            <a:ext cx="3540681" cy="1779459"/>
            <a:chOff x="2514600" y="4199692"/>
            <a:chExt cx="3540681" cy="1779459"/>
          </a:xfrm>
        </p:grpSpPr>
        <p:sp>
          <p:nvSpPr>
            <p:cNvPr id="43" name="Oval 42"/>
            <p:cNvSpPr/>
            <p:nvPr/>
          </p:nvSpPr>
          <p:spPr bwMode="auto">
            <a:xfrm rot="17292182">
              <a:off x="5755167" y="4702120"/>
              <a:ext cx="152400" cy="155889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2514600" y="4199692"/>
              <a:ext cx="3540681" cy="1779459"/>
              <a:chOff x="2514600" y="4240341"/>
              <a:chExt cx="3540681" cy="1779459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2514600" y="4240341"/>
                <a:ext cx="3540681" cy="1779459"/>
                <a:chOff x="2514600" y="4240341"/>
                <a:chExt cx="3540681" cy="1779459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3524527" y="5421636"/>
                  <a:ext cx="434734" cy="598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2514600" y="4267200"/>
                  <a:ext cx="394660" cy="598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grpSp>
              <p:nvGrpSpPr>
                <p:cNvPr id="73" name="Group 72"/>
                <p:cNvGrpSpPr/>
                <p:nvPr/>
              </p:nvGrpSpPr>
              <p:grpSpPr>
                <a:xfrm>
                  <a:off x="2947648" y="4240341"/>
                  <a:ext cx="3107633" cy="1329349"/>
                  <a:chOff x="2947648" y="4240341"/>
                  <a:chExt cx="3107633" cy="1329349"/>
                </a:xfrm>
              </p:grpSpPr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5630165" y="4240341"/>
                    <a:ext cx="42511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d</a:t>
                    </a:r>
                    <a:endParaRPr lang="en-US" dirty="0"/>
                  </a:p>
                </p:txBody>
              </p:sp>
              <p:cxnSp>
                <p:nvCxnSpPr>
                  <p:cNvPr id="37" name="Straight Connector 36"/>
                  <p:cNvCxnSpPr>
                    <a:stCxn id="38" idx="3"/>
                    <a:endCxn id="41" idx="7"/>
                  </p:cNvCxnSpPr>
                  <p:nvPr/>
                </p:nvCxnSpPr>
                <p:spPr bwMode="auto">
                  <a:xfrm rot="1092182">
                    <a:off x="2970091" y="4825613"/>
                    <a:ext cx="980995" cy="425636"/>
                  </a:xfrm>
                  <a:prstGeom prst="line">
                    <a:avLst/>
                  </a:prstGeom>
                  <a:noFill/>
                  <a:ln w="31750" cap="flat" cmpd="sng" algn="ctr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stealth" w="lg" len="lg"/>
                  </a:ln>
                  <a:effectLst/>
                </p:spPr>
              </p:cxnSp>
              <p:sp>
                <p:nvSpPr>
                  <p:cNvPr id="38" name="Oval 37"/>
                  <p:cNvSpPr/>
                  <p:nvPr/>
                </p:nvSpPr>
                <p:spPr bwMode="auto">
                  <a:xfrm rot="17292182">
                    <a:off x="2949393" y="4536692"/>
                    <a:ext cx="152400" cy="15588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lg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endParaRPr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 bwMode="auto">
                  <a:xfrm rot="17292182">
                    <a:off x="4898341" y="5097374"/>
                    <a:ext cx="152400" cy="15588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lg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44" name="Straight Arrow Connector 43"/>
                  <p:cNvCxnSpPr>
                    <a:stCxn id="42" idx="5"/>
                    <a:endCxn id="43" idx="2"/>
                  </p:cNvCxnSpPr>
                  <p:nvPr/>
                </p:nvCxnSpPr>
                <p:spPr bwMode="auto">
                  <a:xfrm flipV="1">
                    <a:off x="5043730" y="4893100"/>
                    <a:ext cx="763834" cy="248250"/>
                  </a:xfrm>
                  <a:prstGeom prst="straightConnector1">
                    <a:avLst/>
                  </a:prstGeom>
                  <a:noFill/>
                  <a:ln w="31750" cap="flat" cmpd="sng" algn="ctr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stealth" w="lg" len="lg"/>
                  </a:ln>
                  <a:effectLst/>
                </p:spPr>
              </p:cxnSp>
              <p:cxnSp>
                <p:nvCxnSpPr>
                  <p:cNvPr id="46" name="Straight Arrow Connector 45"/>
                  <p:cNvCxnSpPr>
                    <a:stCxn id="41" idx="5"/>
                    <a:endCxn id="42" idx="1"/>
                  </p:cNvCxnSpPr>
                  <p:nvPr/>
                </p:nvCxnSpPr>
                <p:spPr bwMode="auto">
                  <a:xfrm rot="11892182" flipH="1">
                    <a:off x="4022509" y="5067854"/>
                    <a:ext cx="825105" cy="501836"/>
                  </a:xfrm>
                  <a:prstGeom prst="straightConnector1">
                    <a:avLst/>
                  </a:prstGeom>
                  <a:noFill/>
                  <a:ln w="31750" cap="flat" cmpd="sng" algn="ctr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stealth" w="lg" len="lg"/>
                  </a:ln>
                  <a:effectLst/>
                </p:spPr>
              </p:cxnSp>
            </p:grpSp>
            <p:sp>
              <p:nvSpPr>
                <p:cNvPr id="41" name="Oval 40"/>
                <p:cNvSpPr/>
                <p:nvPr/>
              </p:nvSpPr>
              <p:spPr bwMode="auto">
                <a:xfrm rot="17292182">
                  <a:off x="3819383" y="5394986"/>
                  <a:ext cx="152400" cy="155889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4953000" y="5094674"/>
                <a:ext cx="3962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</p:grpSp>
      <p:cxnSp>
        <p:nvCxnSpPr>
          <p:cNvPr id="59" name="Shape 34"/>
          <p:cNvCxnSpPr/>
          <p:nvPr/>
        </p:nvCxnSpPr>
        <p:spPr bwMode="auto">
          <a:xfrm>
            <a:off x="3099637" y="4715185"/>
            <a:ext cx="2657686" cy="157380"/>
          </a:xfrm>
          <a:prstGeom prst="curvedConnector3">
            <a:avLst>
              <a:gd name="adj1" fmla="val 50000"/>
            </a:avLst>
          </a:prstGeom>
          <a:noFill/>
          <a:ln w="4445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stealth" w="lg" len="lg"/>
          </a:ln>
          <a:effectLst/>
        </p:spPr>
      </p:cxnSp>
      <p:sp>
        <p:nvSpPr>
          <p:cNvPr id="21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5M.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Positive Path </a:t>
            </a:r>
            <a:r>
              <a:rPr lang="en-US" sz="3600" dirty="0"/>
              <a:t>R</a:t>
            </a:r>
            <a:r>
              <a:rPr lang="en-US" sz="3600" dirty="0" smtClean="0"/>
              <a:t>elation</a:t>
            </a:r>
            <a:endParaRPr lang="en-US" sz="3600" dirty="0"/>
          </a:p>
        </p:txBody>
      </p:sp>
      <p:sp>
        <p:nvSpPr>
          <p:cNvPr id="550915" name="Text Box 3"/>
          <p:cNvSpPr txBox="1">
            <a:spLocks noChangeArrowheads="1"/>
          </p:cNvSpPr>
          <p:nvPr/>
        </p:nvSpPr>
        <p:spPr bwMode="auto">
          <a:xfrm>
            <a:off x="2590800" y="2260937"/>
            <a:ext cx="3886200" cy="1015663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>
              <a:spcBef>
                <a:spcPct val="20000"/>
              </a:spcBef>
            </a:pPr>
            <a:r>
              <a:rPr lang="en-US" sz="6000" dirty="0" err="1">
                <a:solidFill>
                  <a:srgbClr val="008000"/>
                </a:solidFill>
              </a:rPr>
              <a:t>a</a:t>
            </a:r>
            <a:r>
              <a:rPr lang="en-US" sz="6000" dirty="0" err="1">
                <a:solidFill>
                  <a:srgbClr val="0033CC"/>
                </a:solidFill>
              </a:rPr>
              <a:t>R</a:t>
            </a:r>
            <a:r>
              <a:rPr lang="en-US" sz="6000" b="1" baseline="30000" dirty="0" err="1">
                <a:solidFill>
                  <a:srgbClr val="0033CC"/>
                </a:solidFill>
              </a:rPr>
              <a:t>+</a:t>
            </a:r>
            <a:r>
              <a:rPr lang="en-US" sz="6000" dirty="0" err="1">
                <a:solidFill>
                  <a:srgbClr val="008000"/>
                </a:solidFill>
              </a:rPr>
              <a:t>b</a:t>
            </a:r>
            <a:r>
              <a:rPr lang="en-US" sz="6000" dirty="0"/>
              <a:t>  </a:t>
            </a:r>
            <a:r>
              <a:rPr lang="en-US" sz="6000" dirty="0" err="1" smtClean="0"/>
              <a:t>iff</a:t>
            </a:r>
            <a:r>
              <a:rPr lang="en-US" sz="6000" dirty="0" smtClean="0"/>
              <a:t>  </a:t>
            </a:r>
            <a:r>
              <a:rPr lang="en-US" sz="4800" dirty="0" smtClean="0"/>
              <a:t>  </a:t>
            </a:r>
            <a:endParaRPr lang="en-US" sz="4800" dirty="0"/>
          </a:p>
        </p:txBody>
      </p:sp>
      <p:sp>
        <p:nvSpPr>
          <p:cNvPr id="550917" name="Text Box 5"/>
          <p:cNvSpPr txBox="1">
            <a:spLocks noChangeArrowheads="1"/>
          </p:cNvSpPr>
          <p:nvPr/>
        </p:nvSpPr>
        <p:spPr bwMode="auto">
          <a:xfrm>
            <a:off x="533400" y="3128962"/>
            <a:ext cx="8001000" cy="127419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sz="4800" dirty="0" smtClean="0"/>
              <a:t>there is a nonzero directed path from </a:t>
            </a:r>
            <a:r>
              <a:rPr lang="en-US" sz="4800" dirty="0" smtClean="0">
                <a:solidFill>
                  <a:srgbClr val="008000"/>
                </a:solidFill>
              </a:rPr>
              <a:t>a</a:t>
            </a:r>
            <a:r>
              <a:rPr lang="en-US" sz="4800" dirty="0" smtClean="0"/>
              <a:t> to </a:t>
            </a:r>
            <a:r>
              <a:rPr lang="en-US" sz="4800" dirty="0" smtClean="0">
                <a:solidFill>
                  <a:srgbClr val="008000"/>
                </a:solidFill>
              </a:rPr>
              <a:t>b</a:t>
            </a:r>
            <a:endParaRPr lang="en-US" sz="4800" dirty="0">
              <a:solidFill>
                <a:srgbClr val="00800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" y="2286000"/>
            <a:ext cx="8077200" cy="2286000"/>
          </a:xfrm>
          <a:prstGeom prst="rect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35424" y="1371600"/>
            <a:ext cx="6008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relation 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R </a:t>
            </a:r>
            <a:r>
              <a:rPr lang="en-US" sz="4800" dirty="0" smtClean="0"/>
              <a:t>on a set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 V</a:t>
            </a:r>
            <a:endParaRPr lang="en-US" sz="4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066800" y="4800600"/>
            <a:ext cx="6858000" cy="1200329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>
              <a:spcBef>
                <a:spcPct val="20000"/>
              </a:spcBef>
            </a:pPr>
            <a:r>
              <a:rPr lang="en-US" sz="7200" dirty="0" smtClean="0">
                <a:solidFill>
                  <a:srgbClr val="008000"/>
                </a:solidFill>
              </a:rPr>
              <a:t>a</a:t>
            </a:r>
            <a:r>
              <a:rPr lang="en-US" sz="7200" dirty="0" smtClean="0">
                <a:solidFill>
                  <a:srgbClr val="0033CC"/>
                </a:solidFill>
              </a:rPr>
              <a:t>R</a:t>
            </a:r>
            <a:r>
              <a:rPr lang="en-US" sz="7200" dirty="0" smtClean="0">
                <a:solidFill>
                  <a:srgbClr val="008000"/>
                </a:solidFill>
              </a:rPr>
              <a:t>v</a:t>
            </a:r>
            <a:r>
              <a:rPr lang="en-US" sz="7200" baseline="-25000" dirty="0" smtClean="0">
                <a:solidFill>
                  <a:srgbClr val="008000"/>
                </a:solidFill>
              </a:rPr>
              <a:t>1</a:t>
            </a:r>
            <a:r>
              <a:rPr lang="en-US" sz="7200" dirty="0" smtClean="0">
                <a:solidFill>
                  <a:srgbClr val="0033CC"/>
                </a:solidFill>
              </a:rPr>
              <a:t>R</a:t>
            </a:r>
            <a:r>
              <a:rPr lang="en-US" sz="7200" dirty="0" smtClean="0">
                <a:solidFill>
                  <a:srgbClr val="008000"/>
                </a:solidFill>
              </a:rPr>
              <a:t>v</a:t>
            </a:r>
            <a:r>
              <a:rPr lang="en-US" sz="7200" baseline="-25000" dirty="0" smtClean="0">
                <a:solidFill>
                  <a:srgbClr val="008000"/>
                </a:solidFill>
              </a:rPr>
              <a:t>2</a:t>
            </a:r>
            <a:r>
              <a:rPr lang="en-US" sz="7200" dirty="0" smtClean="0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en-US" sz="7200" dirty="0" smtClean="0">
                <a:sym typeface="Euclid Extra"/>
              </a:rPr>
              <a:t></a:t>
            </a:r>
            <a:r>
              <a:rPr lang="en-US" sz="7200" dirty="0" smtClean="0">
                <a:solidFill>
                  <a:srgbClr val="0033CC"/>
                </a:solidFill>
              </a:rPr>
              <a:t>R</a:t>
            </a:r>
            <a:r>
              <a:rPr lang="en-US" sz="7200" dirty="0" smtClean="0">
                <a:solidFill>
                  <a:srgbClr val="008000"/>
                </a:solidFill>
              </a:rPr>
              <a:t>b</a:t>
            </a:r>
            <a:endParaRPr lang="en-US" sz="7200" dirty="0"/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 bwMode="auto">
          <a:xfrm>
            <a:off x="8369435" y="6553200"/>
            <a:ext cx="7745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5M.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5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/>
      <p:bldP spid="550917" grpId="0"/>
      <p:bldP spid="10" grpId="0" animBg="1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696200" cy="1066800"/>
          </a:xfrm>
        </p:spPr>
        <p:txBody>
          <a:bodyPr/>
          <a:lstStyle/>
          <a:p>
            <a:pPr algn="ctr"/>
            <a:r>
              <a:rPr lang="en-US" sz="3600" dirty="0" err="1">
                <a:solidFill>
                  <a:schemeClr val="tx1"/>
                </a:solidFill>
              </a:rPr>
              <a:t>DAG's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sym typeface="Euclid Symbol"/>
              </a:rPr>
              <a:t>&amp;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Partial Orders</a:t>
            </a:r>
          </a:p>
        </p:txBody>
      </p:sp>
      <p:sp>
        <p:nvSpPr>
          <p:cNvPr id="555011" name="Text Box 3"/>
          <p:cNvSpPr txBox="1">
            <a:spLocks noChangeArrowheads="1"/>
          </p:cNvSpPr>
          <p:nvPr/>
        </p:nvSpPr>
        <p:spPr bwMode="auto">
          <a:xfrm>
            <a:off x="0" y="1447800"/>
            <a:ext cx="9029700" cy="3687163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marL="742950" indent="-285750">
              <a:spcBef>
                <a:spcPct val="20000"/>
              </a:spcBef>
            </a:pPr>
            <a:r>
              <a:rPr lang="en-US" sz="4000" i="1" dirty="0"/>
              <a:t>Theorem:</a:t>
            </a:r>
          </a:p>
          <a:p>
            <a:pPr marL="742950" indent="-285750">
              <a:spcBef>
                <a:spcPct val="20000"/>
              </a:spcBef>
              <a:buFontTx/>
              <a:buChar char="•"/>
            </a:pPr>
            <a:r>
              <a:rPr lang="en-US" sz="4400" dirty="0" smtClean="0"/>
              <a:t>The </a:t>
            </a:r>
            <a:r>
              <a:rPr lang="en-US" sz="4400" dirty="0"/>
              <a:t>graph of a strict partial order is a DAG.</a:t>
            </a:r>
          </a:p>
          <a:p>
            <a:pPr marL="742950" indent="-285750">
              <a:spcBef>
                <a:spcPct val="20000"/>
              </a:spcBef>
              <a:buFontTx/>
              <a:buChar char="•"/>
            </a:pPr>
            <a:r>
              <a:rPr lang="en-US" sz="4400" dirty="0" smtClean="0"/>
              <a:t>The positive path relation of a DAG is a strict partial order.</a:t>
            </a:r>
            <a:endParaRPr lang="en-US" sz="44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5M.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urved Connector 45"/>
          <p:cNvCxnSpPr>
            <a:stCxn id="20" idx="4"/>
            <a:endCxn id="23" idx="2"/>
          </p:cNvCxnSpPr>
          <p:nvPr/>
        </p:nvCxnSpPr>
        <p:spPr bwMode="auto">
          <a:xfrm rot="16200000" flipH="1">
            <a:off x="2432194" y="3054206"/>
            <a:ext cx="1993612" cy="2590800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8" name="Curved Connector 43"/>
          <p:cNvCxnSpPr>
            <a:stCxn id="11" idx="6"/>
            <a:endCxn id="23" idx="0"/>
          </p:cNvCxnSpPr>
          <p:nvPr/>
        </p:nvCxnSpPr>
        <p:spPr bwMode="auto">
          <a:xfrm>
            <a:off x="3048000" y="1853625"/>
            <a:ext cx="1752600" cy="3416587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9" name="Straight Arrow Connector 38"/>
          <p:cNvCxnSpPr>
            <a:stCxn id="15" idx="5"/>
            <a:endCxn id="23" idx="1"/>
          </p:cNvCxnSpPr>
          <p:nvPr/>
        </p:nvCxnSpPr>
        <p:spPr bwMode="auto">
          <a:xfrm rot="16200000" flipH="1">
            <a:off x="3324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rot="16200000" flipH="1">
            <a:off x="1790701" y="3086101"/>
            <a:ext cx="2438400" cy="76200"/>
          </a:xfrm>
          <a:prstGeom prst="line">
            <a:avLst/>
          </a:prstGeom>
          <a:noFill/>
          <a:ln w="63500" cap="flat" cmpd="sng" algn="ctr">
            <a:solidFill>
              <a:srgbClr val="E1F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3600" dirty="0" smtClean="0"/>
              <a:t>Graph of Strict Partial Order</a:t>
            </a:r>
            <a:endParaRPr lang="en-US" sz="3600" dirty="0"/>
          </a:p>
        </p:txBody>
      </p:sp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1895095" y="2199894"/>
            <a:ext cx="1315211" cy="7304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2895600" y="1777425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7338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771395" y="2161794"/>
            <a:ext cx="1292893" cy="7843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7244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133776" y="3755788"/>
            <a:ext cx="1482530" cy="1698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1780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3398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10668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8" name="Straight Arrow Connector 27"/>
          <p:cNvCxnSpPr>
            <a:stCxn id="20" idx="3"/>
            <a:endCxn id="27" idx="7"/>
          </p:cNvCxnSpPr>
          <p:nvPr/>
        </p:nvCxnSpPr>
        <p:spPr bwMode="auto">
          <a:xfrm rot="5400000">
            <a:off x="657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0" name="Straight Connector 39"/>
          <p:cNvCxnSpPr>
            <a:stCxn id="11" idx="4"/>
            <a:endCxn id="22" idx="0"/>
          </p:cNvCxnSpPr>
          <p:nvPr/>
        </p:nvCxnSpPr>
        <p:spPr bwMode="auto">
          <a:xfrm rot="5400000">
            <a:off x="2069813" y="2831812"/>
            <a:ext cx="1803975" cy="1588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4" name="Shape 43"/>
          <p:cNvCxnSpPr>
            <a:stCxn id="11" idx="2"/>
            <a:endCxn id="27" idx="1"/>
          </p:cNvCxnSpPr>
          <p:nvPr/>
        </p:nvCxnSpPr>
        <p:spPr bwMode="auto">
          <a:xfrm rot="10800000" flipV="1">
            <a:off x="1089118" y="1853624"/>
            <a:ext cx="1806482" cy="3438905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743200" y="1219200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698866" y="286905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98188" y="2844225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600" y="4977825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90800" y="37586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940944" y="5029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00600" y="1290697"/>
            <a:ext cx="3581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</a:t>
            </a:r>
            <a:r>
              <a:rPr lang="en-US" i="1" dirty="0" smtClean="0"/>
              <a:t>smallest </a:t>
            </a:r>
            <a:r>
              <a:rPr lang="en-US" dirty="0" smtClean="0"/>
              <a:t>DAG whose paths define this partial order?</a:t>
            </a:r>
            <a:endParaRPr lang="en-US" dirty="0"/>
          </a:p>
        </p:txBody>
      </p:sp>
      <p:sp>
        <p:nvSpPr>
          <p:cNvPr id="78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5M.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7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7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7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 bwMode="auto">
          <a:xfrm rot="16200000" flipH="1">
            <a:off x="1790701" y="3086101"/>
            <a:ext cx="2438400" cy="76200"/>
          </a:xfrm>
          <a:prstGeom prst="line">
            <a:avLst/>
          </a:prstGeom>
          <a:noFill/>
          <a:ln w="63500" cap="flat" cmpd="sng" algn="ctr">
            <a:solidFill>
              <a:srgbClr val="E1F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Covering Edges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895600" y="1777425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7338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7244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0668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1895095" y="2199894"/>
            <a:ext cx="1315211" cy="7304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771395" y="2161794"/>
            <a:ext cx="1292893" cy="7843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133776" y="3755788"/>
            <a:ext cx="1482530" cy="1698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1780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3398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8" name="Straight Arrow Connector 27"/>
          <p:cNvCxnSpPr>
            <a:stCxn id="20" idx="3"/>
            <a:endCxn id="27" idx="7"/>
          </p:cNvCxnSpPr>
          <p:nvPr/>
        </p:nvCxnSpPr>
        <p:spPr bwMode="auto">
          <a:xfrm rot="5400000">
            <a:off x="657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743200" y="1219200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698866" y="286905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98188" y="2844225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600" y="4977825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90800" y="37586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940944" y="5029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0" name="Slide Number Placeholder 3"/>
          <p:cNvSpPr txBox="1">
            <a:spLocks/>
          </p:cNvSpPr>
          <p:nvPr/>
        </p:nvSpPr>
        <p:spPr bwMode="auto">
          <a:xfrm>
            <a:off x="8369435" y="6553200"/>
            <a:ext cx="7745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5M.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089118" y="1600200"/>
            <a:ext cx="6926338" cy="3746212"/>
            <a:chOff x="1089118" y="1600200"/>
            <a:chExt cx="6926338" cy="3746212"/>
          </a:xfrm>
        </p:grpSpPr>
        <p:cxnSp>
          <p:nvCxnSpPr>
            <p:cNvPr id="46" name="Curved Connector 45"/>
            <p:cNvCxnSpPr>
              <a:stCxn id="20" idx="4"/>
              <a:endCxn id="23" idx="2"/>
            </p:cNvCxnSpPr>
            <p:nvPr/>
          </p:nvCxnSpPr>
          <p:spPr bwMode="auto">
            <a:xfrm rot="16200000" flipH="1">
              <a:off x="2432194" y="3054206"/>
              <a:ext cx="1993612" cy="2590800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18" name="Curved Connector 43"/>
            <p:cNvCxnSpPr>
              <a:stCxn id="11" idx="6"/>
              <a:endCxn id="23" idx="0"/>
            </p:cNvCxnSpPr>
            <p:nvPr/>
          </p:nvCxnSpPr>
          <p:spPr bwMode="auto">
            <a:xfrm>
              <a:off x="3048000" y="1853625"/>
              <a:ext cx="1752600" cy="3416587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9" name="Straight Arrow Connector 38"/>
            <p:cNvCxnSpPr>
              <a:stCxn id="15" idx="5"/>
              <a:endCxn id="23" idx="1"/>
            </p:cNvCxnSpPr>
            <p:nvPr/>
          </p:nvCxnSpPr>
          <p:spPr bwMode="auto">
            <a:xfrm rot="16200000" flipH="1">
              <a:off x="3324276" y="3870088"/>
              <a:ext cx="1962048" cy="882836"/>
            </a:xfrm>
            <a:prstGeom prst="straightConnector1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0" name="Straight Connector 39"/>
            <p:cNvCxnSpPr>
              <a:stCxn id="11" idx="4"/>
              <a:endCxn id="22" idx="0"/>
            </p:cNvCxnSpPr>
            <p:nvPr/>
          </p:nvCxnSpPr>
          <p:spPr bwMode="auto">
            <a:xfrm rot="5400000">
              <a:off x="2069813" y="2831812"/>
              <a:ext cx="1803975" cy="1588"/>
            </a:xfrm>
            <a:prstGeom prst="line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4" name="Shape 43"/>
            <p:cNvCxnSpPr>
              <a:stCxn id="11" idx="2"/>
              <a:endCxn id="27" idx="1"/>
            </p:cNvCxnSpPr>
            <p:nvPr/>
          </p:nvCxnSpPr>
          <p:spPr bwMode="auto">
            <a:xfrm rot="10800000" flipV="1">
              <a:off x="1089118" y="1853624"/>
              <a:ext cx="1806482" cy="3438905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4419600" y="1600200"/>
              <a:ext cx="35958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1">
                      <a:lumMod val="50000"/>
                    </a:schemeClr>
                  </a:solidFill>
                </a:rPr>
                <a:t>unneeded edges</a:t>
              </a:r>
              <a:endParaRPr lang="en-US" sz="3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181600" y="2743200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covering edges</a:t>
            </a:r>
            <a:endParaRPr lang="en-US" sz="3600" dirty="0">
              <a:solidFill>
                <a:srgbClr val="FF00FF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3505200" y="3429000"/>
            <a:ext cx="5105401" cy="1569660"/>
            <a:chOff x="3170419" y="3200400"/>
            <a:chExt cx="5607571" cy="1569660"/>
          </a:xfrm>
        </p:grpSpPr>
        <p:sp>
          <p:nvSpPr>
            <p:cNvPr id="38" name="TextBox 37"/>
            <p:cNvSpPr txBox="1"/>
            <p:nvPr/>
          </p:nvSpPr>
          <p:spPr>
            <a:xfrm>
              <a:off x="4953000" y="3200400"/>
              <a:ext cx="3824990" cy="1569660"/>
            </a:xfrm>
            <a:prstGeom prst="rect">
              <a:avLst/>
            </a:prstGeom>
            <a:noFill/>
            <a:ln w="22225">
              <a:solidFill>
                <a:srgbClr val="FF00FF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e.g.</a:t>
              </a:r>
              <a:r>
                <a:rPr lang="en-US" dirty="0" smtClean="0">
                  <a:solidFill>
                    <a:srgbClr val="FF00FF"/>
                  </a:solidFill>
                </a:rPr>
                <a:t> any</a:t>
              </a:r>
              <a:r>
                <a:rPr lang="en-US" dirty="0" smtClean="0"/>
                <a:t> path from 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c</a:t>
              </a:r>
              <a:r>
                <a:rPr lang="en-US" dirty="0" smtClean="0"/>
                <a:t> to 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d</a:t>
              </a:r>
              <a:r>
                <a:rPr lang="en-US" dirty="0" smtClean="0"/>
                <a:t> must traverse </a:t>
              </a:r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c</a:t>
              </a:r>
              <a:r>
                <a:rPr lang="en-US" b="1" dirty="0" err="1" smtClean="0">
                  <a:solidFill>
                    <a:schemeClr val="accent1">
                      <a:lumMod val="50000"/>
                    </a:schemeClr>
                  </a:solidFill>
                  <a:latin typeface="Euclid Symbol" charset="2"/>
                  <a:cs typeface="Euclid Symbol" charset="2"/>
                  <a:sym typeface="Euclid Symbol"/>
                </a:rPr>
                <a:t>→</a:t>
              </a:r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d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48" name="Curved Connector 47"/>
            <p:cNvCxnSpPr>
              <a:stCxn id="38" idx="1"/>
            </p:cNvCxnSpPr>
            <p:nvPr/>
          </p:nvCxnSpPr>
          <p:spPr bwMode="auto">
            <a:xfrm rot="10800000">
              <a:off x="3170419" y="3352800"/>
              <a:ext cx="1782580" cy="632430"/>
            </a:xfrm>
            <a:prstGeom prst="curved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 w="lg" len="lg"/>
            </a:ln>
            <a:effectLst/>
          </p:spPr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7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752600"/>
            <a:ext cx="6096000" cy="3352800"/>
          </a:xfrm>
        </p:spPr>
        <p:txBody>
          <a:bodyPr/>
          <a:lstStyle/>
          <a:p>
            <a:pPr algn="ctr"/>
            <a:r>
              <a:rPr lang="en-US" sz="9600" dirty="0" smtClean="0"/>
              <a:t>Problems</a:t>
            </a:r>
          </a:p>
          <a:p>
            <a:pPr algn="ctr"/>
            <a:r>
              <a:rPr lang="en-US" sz="9600" dirty="0" smtClean="0"/>
              <a:t>1</a:t>
            </a:r>
            <a:r>
              <a:rPr lang="en-US" sz="9600" dirty="0" smtClean="0"/>
              <a:t> </a:t>
            </a:r>
            <a:r>
              <a:rPr lang="en-US" sz="9600" dirty="0" smtClean="0">
                <a:latin typeface="Euclid Symbol" charset="2"/>
                <a:cs typeface="Euclid Symbol" charset="2"/>
              </a:rPr>
              <a:t>-</a:t>
            </a:r>
            <a:r>
              <a:rPr lang="en-US" sz="9600" dirty="0" smtClean="0"/>
              <a:t> 3</a:t>
            </a:r>
            <a:endParaRPr lang="en-US" sz="9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22169" y="6553200"/>
            <a:ext cx="774208" cy="246221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D7F2FC53-1536-41A9-A9C1-2199CF803E3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Person’s Graph</a:t>
            </a:r>
          </a:p>
        </p:txBody>
      </p:sp>
      <p:sp>
        <p:nvSpPr>
          <p:cNvPr id="543747" name="Line 3"/>
          <p:cNvSpPr>
            <a:spLocks noChangeShapeType="1"/>
          </p:cNvSpPr>
          <p:nvPr/>
        </p:nvSpPr>
        <p:spPr bwMode="auto">
          <a:xfrm>
            <a:off x="2438400" y="1905000"/>
            <a:ext cx="0" cy="3810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48" name="Line 4"/>
          <p:cNvSpPr>
            <a:spLocks noChangeShapeType="1"/>
          </p:cNvSpPr>
          <p:nvPr/>
        </p:nvSpPr>
        <p:spPr bwMode="auto">
          <a:xfrm>
            <a:off x="1752600" y="5029200"/>
            <a:ext cx="533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49" name="Text Box 5"/>
          <p:cNvSpPr txBox="1">
            <a:spLocks noChangeArrowheads="1"/>
          </p:cNvSpPr>
          <p:nvPr/>
        </p:nvSpPr>
        <p:spPr bwMode="auto">
          <a:xfrm>
            <a:off x="4175125" y="4997450"/>
            <a:ext cx="45717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x</a:t>
            </a:r>
          </a:p>
        </p:txBody>
      </p:sp>
      <p:sp>
        <p:nvSpPr>
          <p:cNvPr id="543750" name="Text Box 6"/>
          <p:cNvSpPr txBox="1">
            <a:spLocks noChangeArrowheads="1"/>
          </p:cNvSpPr>
          <p:nvPr/>
        </p:nvSpPr>
        <p:spPr bwMode="auto">
          <a:xfrm>
            <a:off x="1822450" y="2940050"/>
            <a:ext cx="42511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y</a:t>
            </a:r>
          </a:p>
        </p:txBody>
      </p:sp>
      <p:sp>
        <p:nvSpPr>
          <p:cNvPr id="543751" name="Freeform 7"/>
          <p:cNvSpPr>
            <a:spLocks/>
          </p:cNvSpPr>
          <p:nvPr/>
        </p:nvSpPr>
        <p:spPr bwMode="auto">
          <a:xfrm>
            <a:off x="2413000" y="2514600"/>
            <a:ext cx="4292600" cy="1981200"/>
          </a:xfrm>
          <a:custGeom>
            <a:avLst/>
            <a:gdLst/>
            <a:ahLst/>
            <a:cxnLst>
              <a:cxn ang="0">
                <a:pos x="16" y="1232"/>
              </a:cxn>
              <a:cxn ang="0">
                <a:pos x="64" y="1136"/>
              </a:cxn>
              <a:cxn ang="0">
                <a:pos x="400" y="656"/>
              </a:cxn>
              <a:cxn ang="0">
                <a:pos x="928" y="992"/>
              </a:cxn>
              <a:cxn ang="0">
                <a:pos x="1504" y="656"/>
              </a:cxn>
              <a:cxn ang="0">
                <a:pos x="2032" y="944"/>
              </a:cxn>
              <a:cxn ang="0">
                <a:pos x="2752" y="32"/>
              </a:cxn>
              <a:cxn ang="0">
                <a:pos x="3040" y="752"/>
              </a:cxn>
            </a:cxnLst>
            <a:rect l="0" t="0" r="r" b="b"/>
            <a:pathLst>
              <a:path w="3040" h="1232">
                <a:moveTo>
                  <a:pt x="16" y="1232"/>
                </a:moveTo>
                <a:cubicBezTo>
                  <a:pt x="8" y="1232"/>
                  <a:pt x="0" y="1232"/>
                  <a:pt x="64" y="1136"/>
                </a:cubicBezTo>
                <a:cubicBezTo>
                  <a:pt x="128" y="1040"/>
                  <a:pt x="256" y="680"/>
                  <a:pt x="400" y="656"/>
                </a:cubicBezTo>
                <a:cubicBezTo>
                  <a:pt x="544" y="632"/>
                  <a:pt x="744" y="992"/>
                  <a:pt x="928" y="992"/>
                </a:cubicBezTo>
                <a:cubicBezTo>
                  <a:pt x="1112" y="992"/>
                  <a:pt x="1320" y="664"/>
                  <a:pt x="1504" y="656"/>
                </a:cubicBezTo>
                <a:cubicBezTo>
                  <a:pt x="1688" y="648"/>
                  <a:pt x="1824" y="1048"/>
                  <a:pt x="2032" y="944"/>
                </a:cubicBezTo>
                <a:cubicBezTo>
                  <a:pt x="2240" y="840"/>
                  <a:pt x="2584" y="64"/>
                  <a:pt x="2752" y="32"/>
                </a:cubicBezTo>
                <a:cubicBezTo>
                  <a:pt x="2920" y="0"/>
                  <a:pt x="2980" y="376"/>
                  <a:pt x="3040" y="752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52" name="Text Box 8"/>
          <p:cNvSpPr txBox="1">
            <a:spLocks noChangeArrowheads="1"/>
          </p:cNvSpPr>
          <p:nvPr/>
        </p:nvSpPr>
        <p:spPr bwMode="auto">
          <a:xfrm>
            <a:off x="3794125" y="2482850"/>
            <a:ext cx="177965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y = f(x)</a:t>
            </a: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5M.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Computer Scientist’s Graph</a:t>
            </a:r>
          </a:p>
        </p:txBody>
      </p:sp>
      <p:sp>
        <p:nvSpPr>
          <p:cNvPr id="544771" name="Oval 3"/>
          <p:cNvSpPr>
            <a:spLocks noChangeArrowheads="1"/>
          </p:cNvSpPr>
          <p:nvPr/>
        </p:nvSpPr>
        <p:spPr bwMode="auto">
          <a:xfrm>
            <a:off x="2895600" y="2133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2" name="Oval 4"/>
          <p:cNvSpPr>
            <a:spLocks noChangeArrowheads="1"/>
          </p:cNvSpPr>
          <p:nvPr/>
        </p:nvSpPr>
        <p:spPr bwMode="auto">
          <a:xfrm>
            <a:off x="4419600" y="2286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3" name="Oval 5"/>
          <p:cNvSpPr>
            <a:spLocks noChangeArrowheads="1"/>
          </p:cNvSpPr>
          <p:nvPr/>
        </p:nvSpPr>
        <p:spPr bwMode="auto">
          <a:xfrm>
            <a:off x="2819400" y="464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4" name="Oval 6"/>
          <p:cNvSpPr>
            <a:spLocks noChangeArrowheads="1"/>
          </p:cNvSpPr>
          <p:nvPr/>
        </p:nvSpPr>
        <p:spPr bwMode="auto">
          <a:xfrm>
            <a:off x="5943600" y="464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5" name="Oval 7"/>
          <p:cNvSpPr>
            <a:spLocks noChangeArrowheads="1"/>
          </p:cNvSpPr>
          <p:nvPr/>
        </p:nvSpPr>
        <p:spPr bwMode="auto">
          <a:xfrm>
            <a:off x="5867400" y="2514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6" name="Oval 8"/>
          <p:cNvSpPr>
            <a:spLocks noChangeArrowheads="1"/>
          </p:cNvSpPr>
          <p:nvPr/>
        </p:nvSpPr>
        <p:spPr bwMode="auto">
          <a:xfrm>
            <a:off x="4343400" y="5715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44777" name="AutoShape 9"/>
          <p:cNvCxnSpPr>
            <a:cxnSpLocks noChangeShapeType="1"/>
            <a:stCxn id="544773" idx="6"/>
            <a:endCxn id="544775" idx="3"/>
          </p:cNvCxnSpPr>
          <p:nvPr/>
        </p:nvCxnSpPr>
        <p:spPr bwMode="auto">
          <a:xfrm flipV="1">
            <a:off x="3048000" y="2709863"/>
            <a:ext cx="2852738" cy="20526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44778" name="AutoShape 10"/>
          <p:cNvCxnSpPr>
            <a:cxnSpLocks noChangeShapeType="1"/>
            <a:stCxn id="544773" idx="6"/>
            <a:endCxn id="544774" idx="2"/>
          </p:cNvCxnSpPr>
          <p:nvPr/>
        </p:nvCxnSpPr>
        <p:spPr bwMode="auto">
          <a:xfrm>
            <a:off x="3048000" y="4762500"/>
            <a:ext cx="2895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79" name="AutoShape 11"/>
          <p:cNvCxnSpPr>
            <a:cxnSpLocks noChangeShapeType="1"/>
            <a:stCxn id="544771" idx="5"/>
            <a:endCxn id="544772" idx="1"/>
          </p:cNvCxnSpPr>
          <p:nvPr/>
        </p:nvCxnSpPr>
        <p:spPr bwMode="auto">
          <a:xfrm flipV="1">
            <a:off x="3090863" y="2319338"/>
            <a:ext cx="1362075" cy="95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0" name="AutoShape 12"/>
          <p:cNvCxnSpPr>
            <a:cxnSpLocks noChangeShapeType="1"/>
            <a:stCxn id="544771" idx="4"/>
            <a:endCxn id="544776" idx="0"/>
          </p:cNvCxnSpPr>
          <p:nvPr/>
        </p:nvCxnSpPr>
        <p:spPr bwMode="auto">
          <a:xfrm>
            <a:off x="3009900" y="2362200"/>
            <a:ext cx="1447800" cy="3352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44781" name="AutoShape 13"/>
          <p:cNvCxnSpPr>
            <a:cxnSpLocks noChangeShapeType="1"/>
            <a:stCxn id="544776" idx="0"/>
            <a:endCxn id="544772" idx="4"/>
          </p:cNvCxnSpPr>
          <p:nvPr/>
        </p:nvCxnSpPr>
        <p:spPr bwMode="auto">
          <a:xfrm flipV="1">
            <a:off x="4457700" y="2514600"/>
            <a:ext cx="76200" cy="3200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2" name="AutoShape 14"/>
          <p:cNvCxnSpPr>
            <a:cxnSpLocks noChangeShapeType="1"/>
            <a:stCxn id="544776" idx="0"/>
            <a:endCxn id="544775" idx="3"/>
          </p:cNvCxnSpPr>
          <p:nvPr/>
        </p:nvCxnSpPr>
        <p:spPr bwMode="auto">
          <a:xfrm flipV="1">
            <a:off x="4457700" y="2709863"/>
            <a:ext cx="1443038" cy="30051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3" name="AutoShape 15"/>
          <p:cNvCxnSpPr>
            <a:cxnSpLocks noChangeShapeType="1"/>
            <a:stCxn id="544776" idx="7"/>
            <a:endCxn id="544774" idx="2"/>
          </p:cNvCxnSpPr>
          <p:nvPr/>
        </p:nvCxnSpPr>
        <p:spPr bwMode="auto">
          <a:xfrm flipV="1">
            <a:off x="4538663" y="4762500"/>
            <a:ext cx="1404937" cy="9858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544784" name="Text Box 16"/>
          <p:cNvSpPr txBox="1">
            <a:spLocks noChangeArrowheads="1"/>
          </p:cNvSpPr>
          <p:nvPr/>
        </p:nvSpPr>
        <p:spPr bwMode="auto">
          <a:xfrm>
            <a:off x="2346325" y="1797050"/>
            <a:ext cx="42030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544785" name="Text Box 17"/>
          <p:cNvSpPr txBox="1">
            <a:spLocks noChangeArrowheads="1"/>
          </p:cNvSpPr>
          <p:nvPr/>
        </p:nvSpPr>
        <p:spPr bwMode="auto">
          <a:xfrm>
            <a:off x="6172200" y="4343400"/>
            <a:ext cx="41870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f</a:t>
            </a:r>
          </a:p>
        </p:txBody>
      </p:sp>
      <p:sp>
        <p:nvSpPr>
          <p:cNvPr id="544786" name="Text Box 18"/>
          <p:cNvSpPr txBox="1">
            <a:spLocks noChangeArrowheads="1"/>
          </p:cNvSpPr>
          <p:nvPr/>
        </p:nvSpPr>
        <p:spPr bwMode="auto">
          <a:xfrm>
            <a:off x="4267200" y="5791200"/>
            <a:ext cx="43794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e</a:t>
            </a:r>
          </a:p>
        </p:txBody>
      </p:sp>
      <p:sp>
        <p:nvSpPr>
          <p:cNvPr id="544787" name="Text Box 19"/>
          <p:cNvSpPr txBox="1">
            <a:spLocks noChangeArrowheads="1"/>
          </p:cNvSpPr>
          <p:nvPr/>
        </p:nvSpPr>
        <p:spPr bwMode="auto">
          <a:xfrm>
            <a:off x="6096000" y="2209800"/>
            <a:ext cx="42191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c</a:t>
            </a:r>
          </a:p>
        </p:txBody>
      </p:sp>
      <p:sp>
        <p:nvSpPr>
          <p:cNvPr id="544788" name="Text Box 20"/>
          <p:cNvSpPr txBox="1">
            <a:spLocks noChangeArrowheads="1"/>
          </p:cNvSpPr>
          <p:nvPr/>
        </p:nvSpPr>
        <p:spPr bwMode="auto">
          <a:xfrm>
            <a:off x="2362200" y="4343400"/>
            <a:ext cx="45557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d</a:t>
            </a:r>
          </a:p>
        </p:txBody>
      </p:sp>
      <p:sp>
        <p:nvSpPr>
          <p:cNvPr id="544789" name="Text Box 21"/>
          <p:cNvSpPr txBox="1">
            <a:spLocks noChangeArrowheads="1"/>
          </p:cNvSpPr>
          <p:nvPr/>
        </p:nvSpPr>
        <p:spPr bwMode="auto">
          <a:xfrm>
            <a:off x="4343400" y="1524000"/>
            <a:ext cx="45878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b</a:t>
            </a:r>
          </a:p>
        </p:txBody>
      </p:sp>
      <p:sp>
        <p:nvSpPr>
          <p:cNvPr id="23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5M.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Oval 2"/>
          <p:cNvSpPr>
            <a:spLocks noChangeArrowheads="1"/>
          </p:cNvSpPr>
          <p:nvPr/>
        </p:nvSpPr>
        <p:spPr bwMode="auto">
          <a:xfrm>
            <a:off x="3695700" y="2133600"/>
            <a:ext cx="1752600" cy="3505200"/>
          </a:xfrm>
          <a:prstGeom prst="ellipse">
            <a:avLst/>
          </a:prstGeom>
          <a:solidFill>
            <a:srgbClr val="008000">
              <a:alpha val="17999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843" name="Oval 3"/>
          <p:cNvSpPr>
            <a:spLocks noChangeArrowheads="1"/>
          </p:cNvSpPr>
          <p:nvPr/>
        </p:nvSpPr>
        <p:spPr bwMode="auto">
          <a:xfrm>
            <a:off x="4533900" y="2438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844" name="Oval 4"/>
          <p:cNvSpPr>
            <a:spLocks noChangeArrowheads="1"/>
          </p:cNvSpPr>
          <p:nvPr/>
        </p:nvSpPr>
        <p:spPr bwMode="auto">
          <a:xfrm>
            <a:off x="4533900" y="3352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845" name="Oval 5"/>
          <p:cNvSpPr>
            <a:spLocks noChangeArrowheads="1"/>
          </p:cNvSpPr>
          <p:nvPr/>
        </p:nvSpPr>
        <p:spPr bwMode="auto">
          <a:xfrm>
            <a:off x="4533900" y="4267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846" name="Oval 6"/>
          <p:cNvSpPr>
            <a:spLocks noChangeArrowheads="1"/>
          </p:cNvSpPr>
          <p:nvPr/>
        </p:nvSpPr>
        <p:spPr bwMode="auto">
          <a:xfrm>
            <a:off x="4533900" y="5181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847" name="Text Box 7"/>
          <p:cNvSpPr txBox="1">
            <a:spLocks noChangeArrowheads="1"/>
          </p:cNvSpPr>
          <p:nvPr/>
        </p:nvSpPr>
        <p:spPr bwMode="auto">
          <a:xfrm>
            <a:off x="4305300" y="1524000"/>
            <a:ext cx="5229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8000"/>
                </a:solidFill>
              </a:rPr>
              <a:t>A</a:t>
            </a:r>
          </a:p>
        </p:txBody>
      </p:sp>
      <p:sp>
        <p:nvSpPr>
          <p:cNvPr id="547848" name="Text Box 8"/>
          <p:cNvSpPr txBox="1">
            <a:spLocks noChangeArrowheads="1"/>
          </p:cNvSpPr>
          <p:nvPr/>
        </p:nvSpPr>
        <p:spPr bwMode="auto">
          <a:xfrm>
            <a:off x="6096000" y="3429000"/>
            <a:ext cx="61908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0099"/>
                </a:solidFill>
              </a:rPr>
              <a:t>R</a:t>
            </a:r>
          </a:p>
        </p:txBody>
      </p:sp>
      <p:sp>
        <p:nvSpPr>
          <p:cNvPr id="5478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</a:t>
            </a:r>
            <a:r>
              <a:rPr lang="en-US">
                <a:solidFill>
                  <a:srgbClr val="000099"/>
                </a:solidFill>
              </a:rPr>
              <a:t> Paths</a:t>
            </a:r>
            <a:endParaRPr lang="en-US" sz="4400" b="0" baseline="30000">
              <a:solidFill>
                <a:srgbClr val="008000"/>
              </a:solidFill>
            </a:endParaRPr>
          </a:p>
        </p:txBody>
      </p:sp>
      <p:cxnSp>
        <p:nvCxnSpPr>
          <p:cNvPr id="547850" name="AutoShape 10"/>
          <p:cNvCxnSpPr>
            <a:cxnSpLocks noChangeShapeType="1"/>
          </p:cNvCxnSpPr>
          <p:nvPr/>
        </p:nvCxnSpPr>
        <p:spPr bwMode="auto">
          <a:xfrm rot="10800000" flipH="1">
            <a:off x="4572000" y="2514600"/>
            <a:ext cx="1588" cy="1828800"/>
          </a:xfrm>
          <a:prstGeom prst="curvedConnector3">
            <a:avLst>
              <a:gd name="adj1" fmla="val -79600000"/>
            </a:avLst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7851" name="AutoShape 11"/>
          <p:cNvCxnSpPr>
            <a:cxnSpLocks noChangeShapeType="1"/>
            <a:stCxn id="547843" idx="6"/>
            <a:endCxn id="547845" idx="6"/>
          </p:cNvCxnSpPr>
          <p:nvPr/>
        </p:nvCxnSpPr>
        <p:spPr bwMode="auto">
          <a:xfrm>
            <a:off x="4686300" y="2514600"/>
            <a:ext cx="1588" cy="1828800"/>
          </a:xfrm>
          <a:prstGeom prst="curvedConnector3">
            <a:avLst>
              <a:gd name="adj1" fmla="val 65000000"/>
            </a:avLst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7852" name="AutoShape 12"/>
          <p:cNvCxnSpPr>
            <a:cxnSpLocks noChangeShapeType="1"/>
            <a:stCxn id="547843" idx="6"/>
            <a:endCxn id="547844" idx="6"/>
          </p:cNvCxnSpPr>
          <p:nvPr/>
        </p:nvCxnSpPr>
        <p:spPr bwMode="auto">
          <a:xfrm>
            <a:off x="4686300" y="2514600"/>
            <a:ext cx="1588" cy="914400"/>
          </a:xfrm>
          <a:prstGeom prst="curvedConnector3">
            <a:avLst>
              <a:gd name="adj1" fmla="val 32900000"/>
            </a:avLst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7853" name="AutoShape 13"/>
          <p:cNvCxnSpPr>
            <a:cxnSpLocks noChangeShapeType="1"/>
            <a:stCxn id="547846" idx="4"/>
            <a:endCxn id="547846" idx="0"/>
          </p:cNvCxnSpPr>
          <p:nvPr/>
        </p:nvCxnSpPr>
        <p:spPr bwMode="auto">
          <a:xfrm rot="5400000" flipH="1" flipV="1">
            <a:off x="4534694" y="5257006"/>
            <a:ext cx="152400" cy="1588"/>
          </a:xfrm>
          <a:prstGeom prst="curvedConnector5">
            <a:avLst>
              <a:gd name="adj1" fmla="val -237505"/>
              <a:gd name="adj2" fmla="val 53700000"/>
              <a:gd name="adj3" fmla="val 321870"/>
            </a:avLst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5M.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and Graphs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345901" y="1371600"/>
            <a:ext cx="2246861" cy="2527827"/>
            <a:chOff x="3345901" y="1371600"/>
            <a:chExt cx="2246861" cy="2527827"/>
          </a:xfrm>
        </p:grpSpPr>
        <p:sp>
          <p:nvSpPr>
            <p:cNvPr id="545797" name="Oval 5"/>
            <p:cNvSpPr>
              <a:spLocks noChangeArrowheads="1"/>
            </p:cNvSpPr>
            <p:nvPr/>
          </p:nvSpPr>
          <p:spPr bwMode="auto">
            <a:xfrm>
              <a:off x="3710269" y="1930429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798" name="Oval 6"/>
            <p:cNvSpPr>
              <a:spLocks noChangeArrowheads="1"/>
            </p:cNvSpPr>
            <p:nvPr/>
          </p:nvSpPr>
          <p:spPr bwMode="auto">
            <a:xfrm>
              <a:off x="5072782" y="2000282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799" name="Oval 7"/>
            <p:cNvSpPr>
              <a:spLocks noChangeArrowheads="1"/>
            </p:cNvSpPr>
            <p:nvPr/>
          </p:nvSpPr>
          <p:spPr bwMode="auto">
            <a:xfrm>
              <a:off x="4939312" y="3467208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45800" name="AutoShape 8"/>
            <p:cNvCxnSpPr>
              <a:cxnSpLocks noChangeShapeType="1"/>
              <a:stCxn id="545797" idx="6"/>
              <a:endCxn id="545798" idx="2"/>
            </p:cNvCxnSpPr>
            <p:nvPr/>
          </p:nvCxnSpPr>
          <p:spPr bwMode="auto">
            <a:xfrm>
              <a:off x="3910475" y="2035210"/>
              <a:ext cx="1162307" cy="6985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45801" name="AutoShape 9"/>
            <p:cNvCxnSpPr>
              <a:cxnSpLocks noChangeShapeType="1"/>
              <a:stCxn id="545797" idx="5"/>
              <a:endCxn id="545799" idx="0"/>
            </p:cNvCxnSpPr>
            <p:nvPr/>
          </p:nvCxnSpPr>
          <p:spPr bwMode="auto">
            <a:xfrm rot="16200000" flipH="1">
              <a:off x="3781332" y="2209124"/>
              <a:ext cx="1357907" cy="115826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45802" name="AutoShape 10"/>
            <p:cNvCxnSpPr>
              <a:cxnSpLocks noChangeShapeType="1"/>
              <a:stCxn id="545799" idx="0"/>
              <a:endCxn id="545798" idx="4"/>
            </p:cNvCxnSpPr>
            <p:nvPr/>
          </p:nvCxnSpPr>
          <p:spPr bwMode="auto">
            <a:xfrm rot="5400000" flipH="1" flipV="1">
              <a:off x="4477468" y="2771791"/>
              <a:ext cx="1257365" cy="13347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545803" name="Text Box 11"/>
            <p:cNvSpPr txBox="1">
              <a:spLocks noChangeArrowheads="1"/>
            </p:cNvSpPr>
            <p:nvPr/>
          </p:nvSpPr>
          <p:spPr bwMode="auto">
            <a:xfrm>
              <a:off x="3345901" y="1371600"/>
              <a:ext cx="387899" cy="641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/>
                <a:t>a</a:t>
              </a:r>
            </a:p>
          </p:txBody>
        </p:sp>
        <p:sp>
          <p:nvSpPr>
            <p:cNvPr id="545804" name="Text Box 12"/>
            <p:cNvSpPr txBox="1">
              <a:spLocks noChangeArrowheads="1"/>
            </p:cNvSpPr>
            <p:nvPr/>
          </p:nvSpPr>
          <p:spPr bwMode="auto">
            <a:xfrm>
              <a:off x="5206253" y="3257647"/>
              <a:ext cx="386509" cy="641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/>
                <a:t>c</a:t>
              </a:r>
            </a:p>
          </p:txBody>
        </p:sp>
        <p:sp>
          <p:nvSpPr>
            <p:cNvPr id="545805" name="Text Box 13"/>
            <p:cNvSpPr txBox="1">
              <a:spLocks noChangeArrowheads="1"/>
            </p:cNvSpPr>
            <p:nvPr/>
          </p:nvSpPr>
          <p:spPr bwMode="auto">
            <a:xfrm>
              <a:off x="5149675" y="1415620"/>
              <a:ext cx="412925" cy="641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/>
                <a:t>b</a:t>
              </a:r>
            </a:p>
          </p:txBody>
        </p:sp>
        <p:sp>
          <p:nvSpPr>
            <p:cNvPr id="545806" name="Oval 14"/>
            <p:cNvSpPr>
              <a:spLocks noChangeArrowheads="1"/>
            </p:cNvSpPr>
            <p:nvPr/>
          </p:nvSpPr>
          <p:spPr bwMode="auto">
            <a:xfrm>
              <a:off x="3804810" y="3124200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807" name="Text Box 15"/>
            <p:cNvSpPr txBox="1">
              <a:spLocks noChangeArrowheads="1"/>
            </p:cNvSpPr>
            <p:nvPr/>
          </p:nvSpPr>
          <p:spPr bwMode="auto">
            <a:xfrm>
              <a:off x="3398465" y="2895600"/>
              <a:ext cx="411535" cy="641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/>
                <a:t>d</a:t>
              </a:r>
            </a:p>
          </p:txBody>
        </p:sp>
      </p:grpSp>
      <p:sp>
        <p:nvSpPr>
          <p:cNvPr id="545808" name="Text Box 16"/>
          <p:cNvSpPr txBox="1">
            <a:spLocks noChangeArrowheads="1"/>
          </p:cNvSpPr>
          <p:nvPr/>
        </p:nvSpPr>
        <p:spPr bwMode="auto">
          <a:xfrm>
            <a:off x="1104900" y="4114800"/>
            <a:ext cx="6781800" cy="1495794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0000CC"/>
                </a:solidFill>
              </a:rPr>
              <a:t>V</a:t>
            </a:r>
            <a:r>
              <a:rPr lang="en-US" sz="4800" dirty="0" smtClean="0"/>
              <a:t>=  {</a:t>
            </a:r>
            <a:r>
              <a:rPr lang="en-US" sz="4800" dirty="0" err="1">
                <a:solidFill>
                  <a:srgbClr val="0000CC"/>
                </a:solidFill>
              </a:rPr>
              <a:t>a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CC"/>
                </a:solidFill>
              </a:rPr>
              <a:t>b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CC"/>
                </a:solidFill>
              </a:rPr>
              <a:t>c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CC"/>
                </a:solidFill>
              </a:rPr>
              <a:t>d</a:t>
            </a:r>
            <a:r>
              <a:rPr lang="en-US" sz="4800" dirty="0"/>
              <a:t>}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</a:p>
          <a:p>
            <a:pPr marL="742950" indent="-285750"/>
            <a:r>
              <a:rPr lang="en-US" sz="4800" dirty="0">
                <a:solidFill>
                  <a:srgbClr val="0000CC"/>
                </a:solidFill>
              </a:rPr>
              <a:t>E</a:t>
            </a:r>
            <a:r>
              <a:rPr lang="en-US" sz="4800" dirty="0"/>
              <a:t> = {(</a:t>
            </a:r>
            <a:r>
              <a:rPr lang="en-US" sz="4800" dirty="0" err="1">
                <a:solidFill>
                  <a:srgbClr val="0000CC"/>
                </a:solidFill>
              </a:rPr>
              <a:t>a,b</a:t>
            </a:r>
            <a:r>
              <a:rPr lang="en-US" sz="4800" dirty="0"/>
              <a:t>), (</a:t>
            </a:r>
            <a:r>
              <a:rPr lang="en-US" sz="4800" dirty="0" err="1">
                <a:solidFill>
                  <a:srgbClr val="0000CC"/>
                </a:solidFill>
              </a:rPr>
              <a:t>a,c</a:t>
            </a:r>
            <a:r>
              <a:rPr lang="en-US" sz="4800" dirty="0"/>
              <a:t>), (</a:t>
            </a:r>
            <a:r>
              <a:rPr lang="en-US" sz="4800" dirty="0" err="1">
                <a:solidFill>
                  <a:srgbClr val="0000CC"/>
                </a:solidFill>
              </a:rPr>
              <a:t>c,b</a:t>
            </a:r>
            <a:r>
              <a:rPr lang="en-US" sz="4800" dirty="0"/>
              <a:t>)}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7970" y="6553200"/>
            <a:ext cx="716036" cy="246221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B5B77044-B6D2-4171-A09C-C512413DA1D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80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9" name="Text Box 5"/>
          <p:cNvSpPr txBox="1">
            <a:spLocks noChangeArrowheads="1"/>
          </p:cNvSpPr>
          <p:nvPr/>
        </p:nvSpPr>
        <p:spPr bwMode="auto">
          <a:xfrm>
            <a:off x="4305300" y="1524000"/>
            <a:ext cx="48442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48870" name="Text Box 6"/>
          <p:cNvSpPr txBox="1">
            <a:spLocks noChangeArrowheads="1"/>
          </p:cNvSpPr>
          <p:nvPr/>
        </p:nvSpPr>
        <p:spPr bwMode="auto">
          <a:xfrm>
            <a:off x="6019800" y="1444625"/>
            <a:ext cx="2819400" cy="203748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sz="3600" dirty="0"/>
              <a:t>paths </a:t>
            </a:r>
          </a:p>
          <a:p>
            <a:pPr>
              <a:spcBef>
                <a:spcPct val="20000"/>
              </a:spcBef>
            </a:pPr>
            <a:r>
              <a:rPr lang="en-US" sz="3600" dirty="0"/>
              <a:t>of length</a:t>
            </a:r>
            <a:r>
              <a:rPr lang="en-US" sz="3600" i="1" dirty="0"/>
              <a:t> </a:t>
            </a:r>
            <a:r>
              <a:rPr lang="en-US" sz="3600" dirty="0"/>
              <a:t>1 </a:t>
            </a:r>
          </a:p>
          <a:p>
            <a:pPr>
              <a:spcBef>
                <a:spcPct val="20000"/>
              </a:spcBef>
            </a:pPr>
            <a:endParaRPr lang="en-US" sz="4400" i="1" baseline="30000" dirty="0"/>
          </a:p>
        </p:txBody>
      </p:sp>
      <p:sp>
        <p:nvSpPr>
          <p:cNvPr id="5488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/>
              <a:t>from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r>
              <a:rPr lang="en-US" sz="4800" dirty="0" smtClean="0"/>
              <a:t> </a:t>
            </a:r>
            <a:r>
              <a:rPr lang="en-US" sz="4800" dirty="0"/>
              <a:t>to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b="0" baseline="30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733800" y="2133600"/>
            <a:ext cx="1752600" cy="3505200"/>
            <a:chOff x="3733800" y="2133600"/>
            <a:chExt cx="1752600" cy="3505200"/>
          </a:xfrm>
        </p:grpSpPr>
        <p:sp>
          <p:nvSpPr>
            <p:cNvPr id="548873" name="Oval 9"/>
            <p:cNvSpPr>
              <a:spLocks noChangeArrowheads="1"/>
            </p:cNvSpPr>
            <p:nvPr/>
          </p:nvSpPr>
          <p:spPr bwMode="auto">
            <a:xfrm>
              <a:off x="3733800" y="2133600"/>
              <a:ext cx="1752600" cy="3505200"/>
            </a:xfrm>
            <a:prstGeom prst="ellipse">
              <a:avLst/>
            </a:prstGeom>
            <a:solidFill>
              <a:srgbClr val="008000">
                <a:alpha val="17999"/>
              </a:srgbClr>
            </a:solidFill>
            <a:ln w="9525">
              <a:solidFill>
                <a:schemeClr val="accent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533900" y="2438400"/>
              <a:ext cx="190500" cy="2895600"/>
              <a:chOff x="4533900" y="2438400"/>
              <a:chExt cx="190500" cy="2895600"/>
            </a:xfrm>
          </p:grpSpPr>
          <p:sp>
            <p:nvSpPr>
              <p:cNvPr id="548866" name="Oval 2"/>
              <p:cNvSpPr>
                <a:spLocks noChangeArrowheads="1"/>
              </p:cNvSpPr>
              <p:nvPr/>
            </p:nvSpPr>
            <p:spPr bwMode="auto">
              <a:xfrm>
                <a:off x="45339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867" name="Oval 3"/>
              <p:cNvSpPr>
                <a:spLocks noChangeArrowheads="1"/>
              </p:cNvSpPr>
              <p:nvPr/>
            </p:nvSpPr>
            <p:spPr bwMode="auto">
              <a:xfrm>
                <a:off x="45339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868" name="Oval 4"/>
              <p:cNvSpPr>
                <a:spLocks noChangeArrowheads="1"/>
              </p:cNvSpPr>
              <p:nvPr/>
            </p:nvSpPr>
            <p:spPr bwMode="auto">
              <a:xfrm>
                <a:off x="4533900" y="4267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874" name="Oval 10"/>
              <p:cNvSpPr>
                <a:spLocks noChangeArrowheads="1"/>
              </p:cNvSpPr>
              <p:nvPr/>
            </p:nvSpPr>
            <p:spPr bwMode="auto">
              <a:xfrm>
                <a:off x="4572000" y="5181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4610100" y="2514600"/>
            <a:ext cx="115888" cy="2819400"/>
            <a:chOff x="4610100" y="2514600"/>
            <a:chExt cx="115888" cy="2819400"/>
          </a:xfrm>
        </p:grpSpPr>
        <p:grpSp>
          <p:nvGrpSpPr>
            <p:cNvPr id="24" name="Group 23"/>
            <p:cNvGrpSpPr/>
            <p:nvPr/>
          </p:nvGrpSpPr>
          <p:grpSpPr>
            <a:xfrm>
              <a:off x="4610100" y="2514600"/>
              <a:ext cx="115888" cy="1828800"/>
              <a:chOff x="4610100" y="2514600"/>
              <a:chExt cx="115888" cy="182880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4610100" y="2514600"/>
                <a:ext cx="115888" cy="1828800"/>
                <a:chOff x="4610100" y="2514600"/>
                <a:chExt cx="115888" cy="1828800"/>
              </a:xfrm>
            </p:grpSpPr>
            <p:cxnSp>
              <p:nvCxnSpPr>
                <p:cNvPr id="548875" name="AutoShape 11"/>
                <p:cNvCxnSpPr>
                  <a:cxnSpLocks noChangeShapeType="1"/>
                </p:cNvCxnSpPr>
                <p:nvPr/>
              </p:nvCxnSpPr>
              <p:spPr bwMode="auto">
                <a:xfrm rot="10800000" flipH="1">
                  <a:off x="4610100" y="2514600"/>
                  <a:ext cx="1588" cy="1828800"/>
                </a:xfrm>
                <a:prstGeom prst="curvedConnector3">
                  <a:avLst>
                    <a:gd name="adj1" fmla="val -79600000"/>
                  </a:avLst>
                </a:prstGeom>
                <a:noFill/>
                <a:ln w="3175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 type="stealth" w="lg" len="lg"/>
                </a:ln>
                <a:effectLst/>
              </p:spPr>
            </p:cxnSp>
            <p:cxnSp>
              <p:nvCxnSpPr>
                <p:cNvPr id="548872" name="AutoShape 8"/>
                <p:cNvCxnSpPr>
                  <a:cxnSpLocks noChangeShapeType="1"/>
                </p:cNvCxnSpPr>
                <p:nvPr/>
              </p:nvCxnSpPr>
              <p:spPr bwMode="auto">
                <a:xfrm>
                  <a:off x="4724400" y="2514600"/>
                  <a:ext cx="1588" cy="1828800"/>
                </a:xfrm>
                <a:prstGeom prst="curvedConnector3">
                  <a:avLst>
                    <a:gd name="adj1" fmla="val 65000000"/>
                  </a:avLst>
                </a:prstGeom>
                <a:noFill/>
                <a:ln w="3175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 type="stealth" w="lg" len="lg"/>
                </a:ln>
                <a:effectLst/>
              </p:spPr>
            </p:cxnSp>
          </p:grpSp>
          <p:cxnSp>
            <p:nvCxnSpPr>
              <p:cNvPr id="548876" name="AutoShape 12"/>
              <p:cNvCxnSpPr>
                <a:cxnSpLocks noChangeShapeType="1"/>
              </p:cNvCxnSpPr>
              <p:nvPr/>
            </p:nvCxnSpPr>
            <p:spPr bwMode="auto">
              <a:xfrm>
                <a:off x="4724400" y="2514600"/>
                <a:ext cx="1588" cy="914400"/>
              </a:xfrm>
              <a:prstGeom prst="curvedConnector3">
                <a:avLst>
                  <a:gd name="adj1" fmla="val 32900000"/>
                </a:avLst>
              </a:prstGeom>
              <a:noFill/>
              <a:ln w="31750">
                <a:solidFill>
                  <a:schemeClr val="accent1">
                    <a:lumMod val="50000"/>
                  </a:schemeClr>
                </a:solidFill>
                <a:round/>
                <a:headEnd/>
                <a:tailEnd type="stealth" w="lg" len="lg"/>
              </a:ln>
              <a:effectLst/>
            </p:spPr>
          </p:cxnSp>
        </p:grpSp>
        <p:cxnSp>
          <p:nvCxnSpPr>
            <p:cNvPr id="548877" name="AutoShape 13"/>
            <p:cNvCxnSpPr>
              <a:cxnSpLocks noChangeShapeType="1"/>
              <a:stCxn id="548874" idx="4"/>
              <a:endCxn id="548874" idx="0"/>
            </p:cNvCxnSpPr>
            <p:nvPr/>
          </p:nvCxnSpPr>
          <p:spPr bwMode="auto">
            <a:xfrm rot="5400000" flipH="1" flipV="1">
              <a:off x="4572794" y="5257006"/>
              <a:ext cx="152400" cy="1588"/>
            </a:xfrm>
            <a:prstGeom prst="curvedConnector5">
              <a:avLst>
                <a:gd name="adj1" fmla="val -237505"/>
                <a:gd name="adj2" fmla="val 53700000"/>
                <a:gd name="adj3" fmla="val 321870"/>
              </a:avLst>
            </a:prstGeom>
            <a:noFill/>
            <a:ln w="31750">
              <a:solidFill>
                <a:schemeClr val="accent1">
                  <a:lumMod val="50000"/>
                </a:schemeClr>
              </a:solidFill>
              <a:round/>
              <a:headEnd/>
              <a:tailEnd type="stealth" w="lg" len="lg"/>
            </a:ln>
            <a:effectLst/>
          </p:spPr>
        </p:cxnSp>
      </p:grpSp>
      <p:sp>
        <p:nvSpPr>
          <p:cNvPr id="548878" name="Text Box 14"/>
          <p:cNvSpPr txBox="1">
            <a:spLocks noChangeArrowheads="1"/>
          </p:cNvSpPr>
          <p:nvPr/>
        </p:nvSpPr>
        <p:spPr bwMode="auto">
          <a:xfrm>
            <a:off x="5518930" y="2971800"/>
            <a:ext cx="3015470" cy="1434239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>
              <a:spcBef>
                <a:spcPct val="20000"/>
              </a:spcBef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4400" baseline="30000" dirty="0">
                <a:solidFill>
                  <a:srgbClr val="008000"/>
                </a:solidFill>
              </a:rPr>
              <a:t>2</a:t>
            </a:r>
            <a:r>
              <a:rPr lang="en-US" sz="4400" i="1" dirty="0">
                <a:solidFill>
                  <a:schemeClr val="accent2"/>
                </a:solidFill>
              </a:rPr>
              <a:t> </a:t>
            </a:r>
            <a:r>
              <a:rPr lang="en-US" sz="4400" dirty="0"/>
              <a:t>=</a:t>
            </a:r>
            <a:r>
              <a:rPr lang="en-US" sz="3600" i="1" dirty="0"/>
              <a:t> </a:t>
            </a:r>
            <a:r>
              <a:rPr lang="en-US" sz="3600" dirty="0"/>
              <a:t>paths </a:t>
            </a:r>
          </a:p>
          <a:p>
            <a:pPr marL="742950" indent="-285750">
              <a:spcBef>
                <a:spcPct val="20000"/>
              </a:spcBef>
            </a:pPr>
            <a:r>
              <a:rPr lang="en-US" sz="3600" dirty="0"/>
              <a:t>of length</a:t>
            </a:r>
            <a:r>
              <a:rPr lang="en-US" sz="3600" i="1" dirty="0">
                <a:solidFill>
                  <a:schemeClr val="accent2"/>
                </a:solidFill>
              </a:rPr>
              <a:t> </a:t>
            </a:r>
            <a:r>
              <a:rPr lang="en-US" sz="3600" dirty="0">
                <a:solidFill>
                  <a:srgbClr val="008000"/>
                </a:solidFill>
              </a:rPr>
              <a:t>2</a:t>
            </a:r>
            <a:r>
              <a:rPr lang="en-US" sz="3600" i="1" dirty="0"/>
              <a:t> </a:t>
            </a:r>
          </a:p>
        </p:txBody>
      </p:sp>
      <p:cxnSp>
        <p:nvCxnSpPr>
          <p:cNvPr id="548879" name="AutoShape 15"/>
          <p:cNvCxnSpPr>
            <a:cxnSpLocks noChangeShapeType="1"/>
          </p:cNvCxnSpPr>
          <p:nvPr/>
        </p:nvCxnSpPr>
        <p:spPr bwMode="auto">
          <a:xfrm rot="5400000" flipH="1" flipV="1">
            <a:off x="4572794" y="5331619"/>
            <a:ext cx="152400" cy="1588"/>
          </a:xfrm>
          <a:prstGeom prst="curvedConnector5">
            <a:avLst>
              <a:gd name="adj1" fmla="val -237505"/>
              <a:gd name="adj2" fmla="val 53700000"/>
              <a:gd name="adj3" fmla="val 321870"/>
            </a:avLst>
          </a:prstGeom>
          <a:noFill/>
          <a:ln w="31750">
            <a:solidFill>
              <a:srgbClr val="008000"/>
            </a:solidFill>
            <a:round/>
            <a:headEnd/>
            <a:tailEnd type="stealth" w="lg" len="lg"/>
          </a:ln>
          <a:effectLst/>
        </p:spPr>
      </p:cxnSp>
      <p:cxnSp>
        <p:nvCxnSpPr>
          <p:cNvPr id="548880" name="AutoShape 16"/>
          <p:cNvCxnSpPr>
            <a:cxnSpLocks noChangeShapeType="1"/>
          </p:cNvCxnSpPr>
          <p:nvPr/>
        </p:nvCxnSpPr>
        <p:spPr bwMode="auto">
          <a:xfrm rot="5400000" flipH="1" flipV="1">
            <a:off x="4572794" y="4342606"/>
            <a:ext cx="152400" cy="1588"/>
          </a:xfrm>
          <a:prstGeom prst="curvedConnector5">
            <a:avLst>
              <a:gd name="adj1" fmla="val -237505"/>
              <a:gd name="adj2" fmla="val 53700000"/>
              <a:gd name="adj3" fmla="val 321870"/>
            </a:avLst>
          </a:prstGeom>
          <a:noFill/>
          <a:ln w="31750">
            <a:solidFill>
              <a:srgbClr val="008000"/>
            </a:solidFill>
            <a:round/>
            <a:headEnd/>
            <a:tailEnd type="stealth" w="lg" len="lg"/>
          </a:ln>
          <a:effectLst/>
        </p:spPr>
      </p:cxnSp>
      <p:cxnSp>
        <p:nvCxnSpPr>
          <p:cNvPr id="548881" name="AutoShape 17"/>
          <p:cNvCxnSpPr>
            <a:cxnSpLocks noChangeShapeType="1"/>
          </p:cNvCxnSpPr>
          <p:nvPr/>
        </p:nvCxnSpPr>
        <p:spPr bwMode="auto">
          <a:xfrm rot="5400000" flipH="1" flipV="1">
            <a:off x="4572794" y="2504281"/>
            <a:ext cx="152400" cy="1588"/>
          </a:xfrm>
          <a:prstGeom prst="curvedConnector5">
            <a:avLst>
              <a:gd name="adj1" fmla="val -237505"/>
              <a:gd name="adj2" fmla="val 53700000"/>
              <a:gd name="adj3" fmla="val 321870"/>
            </a:avLst>
          </a:prstGeom>
          <a:noFill/>
          <a:ln w="31750">
            <a:solidFill>
              <a:srgbClr val="008000"/>
            </a:solidFill>
            <a:round/>
            <a:headEnd/>
            <a:tailEnd type="stealth" w="lg" len="lg"/>
          </a:ln>
          <a:effectLst/>
        </p:spPr>
      </p:cxnSp>
      <p:sp>
        <p:nvSpPr>
          <p:cNvPr id="548883" name="Freeform 19"/>
          <p:cNvSpPr>
            <a:spLocks/>
          </p:cNvSpPr>
          <p:nvPr/>
        </p:nvSpPr>
        <p:spPr bwMode="auto">
          <a:xfrm>
            <a:off x="2984500" y="3327400"/>
            <a:ext cx="1587500" cy="1092200"/>
          </a:xfrm>
          <a:custGeom>
            <a:avLst/>
            <a:gdLst/>
            <a:ahLst/>
            <a:cxnLst>
              <a:cxn ang="0">
                <a:pos x="1000" y="640"/>
              </a:cxn>
              <a:cxn ang="0">
                <a:pos x="376" y="640"/>
              </a:cxn>
              <a:cxn ang="0">
                <a:pos x="40" y="352"/>
              </a:cxn>
              <a:cxn ang="0">
                <a:pos x="136" y="112"/>
              </a:cxn>
              <a:cxn ang="0">
                <a:pos x="712" y="16"/>
              </a:cxn>
              <a:cxn ang="0">
                <a:pos x="904" y="16"/>
              </a:cxn>
              <a:cxn ang="0">
                <a:pos x="952" y="16"/>
              </a:cxn>
            </a:cxnLst>
            <a:rect l="0" t="0" r="r" b="b"/>
            <a:pathLst>
              <a:path w="1000" h="688">
                <a:moveTo>
                  <a:pt x="1000" y="640"/>
                </a:moveTo>
                <a:cubicBezTo>
                  <a:pt x="768" y="664"/>
                  <a:pt x="536" y="688"/>
                  <a:pt x="376" y="640"/>
                </a:cubicBezTo>
                <a:cubicBezTo>
                  <a:pt x="216" y="592"/>
                  <a:pt x="80" y="440"/>
                  <a:pt x="40" y="352"/>
                </a:cubicBezTo>
                <a:cubicBezTo>
                  <a:pt x="0" y="264"/>
                  <a:pt x="24" y="168"/>
                  <a:pt x="136" y="112"/>
                </a:cubicBezTo>
                <a:cubicBezTo>
                  <a:pt x="248" y="56"/>
                  <a:pt x="584" y="32"/>
                  <a:pt x="712" y="16"/>
                </a:cubicBezTo>
                <a:cubicBezTo>
                  <a:pt x="840" y="0"/>
                  <a:pt x="864" y="16"/>
                  <a:pt x="904" y="16"/>
                </a:cubicBezTo>
                <a:cubicBezTo>
                  <a:pt x="944" y="16"/>
                  <a:pt x="944" y="16"/>
                  <a:pt x="952" y="16"/>
                </a:cubicBezTo>
              </a:path>
            </a:pathLst>
          </a:custGeom>
          <a:noFill/>
          <a:ln w="31750" cap="flat" cmpd="sng">
            <a:solidFill>
              <a:srgbClr val="008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200400" y="228600"/>
            <a:ext cx="4347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kern="0" baseline="30000" dirty="0" smtClean="0">
                <a:solidFill>
                  <a:srgbClr val="008000"/>
                </a:solidFill>
                <a:latin typeface="Comic Sans MS"/>
                <a:ea typeface="+mj-ea"/>
              </a:rPr>
              <a:t>2</a:t>
            </a:r>
            <a:endParaRPr lang="en-US" dirty="0"/>
          </a:p>
        </p:txBody>
      </p:sp>
      <p:sp>
        <p:nvSpPr>
          <p:cNvPr id="26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5M.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54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54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4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4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4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9" grpId="0"/>
      <p:bldP spid="548870" grpId="0"/>
      <p:bldP spid="548878" grpId="0"/>
      <p:bldP spid="548883" grpId="0" animBg="1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Path Relations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590800"/>
            <a:ext cx="8153400" cy="2819400"/>
          </a:xfrm>
          <a:noFill/>
          <a:ln w="25400"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None/>
            </a:pPr>
            <a:r>
              <a:rPr lang="en-US" sz="5400" dirty="0" smtClean="0"/>
              <a:t>there is a </a:t>
            </a:r>
            <a:r>
              <a:rPr lang="en-US" sz="5400" dirty="0"/>
              <a:t>path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33CC"/>
                </a:solidFill>
              </a:rPr>
              <a:t> length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5400" dirty="0" smtClean="0"/>
              <a:t>exactly</a:t>
            </a:r>
            <a:r>
              <a:rPr lang="en-US" sz="5400" dirty="0" smtClean="0">
                <a:solidFill>
                  <a:srgbClr val="0033CC"/>
                </a:solidFill>
              </a:rPr>
              <a:t> </a:t>
            </a:r>
            <a:r>
              <a:rPr lang="en-US" sz="5400" dirty="0">
                <a:solidFill>
                  <a:srgbClr val="0033CC"/>
                </a:solidFill>
              </a:rPr>
              <a:t>k </a:t>
            </a:r>
            <a:r>
              <a:rPr lang="en-US" sz="5400" dirty="0" smtClean="0"/>
              <a:t>from</a:t>
            </a:r>
            <a:r>
              <a:rPr lang="en-US" sz="5400" dirty="0" smtClean="0">
                <a:solidFill>
                  <a:srgbClr val="0033CC"/>
                </a:solidFill>
              </a:rPr>
              <a:t> a </a:t>
            </a:r>
            <a:r>
              <a:rPr lang="en-US" sz="5400" dirty="0" smtClean="0"/>
              <a:t>to</a:t>
            </a:r>
            <a:r>
              <a:rPr lang="en-US" sz="5400" dirty="0" smtClean="0">
                <a:solidFill>
                  <a:srgbClr val="0033CC"/>
                </a:solidFill>
              </a:rPr>
              <a:t> b </a:t>
            </a:r>
            <a:r>
              <a:rPr lang="en-US" sz="5400" dirty="0" smtClean="0"/>
              <a:t>in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/>
              <a:t>graph of</a:t>
            </a:r>
            <a:r>
              <a:rPr lang="en-US" sz="5400" dirty="0">
                <a:solidFill>
                  <a:srgbClr val="0033CC"/>
                </a:solidFill>
              </a:rPr>
              <a:t> R</a:t>
            </a:r>
            <a:endParaRPr lang="en-US" sz="7200" dirty="0">
              <a:solidFill>
                <a:srgbClr val="0033CC"/>
              </a:solidFill>
            </a:endParaRPr>
          </a:p>
        </p:txBody>
      </p:sp>
      <p:sp>
        <p:nvSpPr>
          <p:cNvPr id="549892" name="Text Box 4"/>
          <p:cNvSpPr txBox="1">
            <a:spLocks noChangeArrowheads="1"/>
          </p:cNvSpPr>
          <p:nvPr/>
        </p:nvSpPr>
        <p:spPr bwMode="auto">
          <a:xfrm>
            <a:off x="2274679" y="1591270"/>
            <a:ext cx="4442242" cy="92333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>
              <a:spcBef>
                <a:spcPct val="20000"/>
              </a:spcBef>
            </a:pPr>
            <a:r>
              <a:rPr lang="en-US" sz="5400" dirty="0" err="1" smtClean="0">
                <a:solidFill>
                  <a:srgbClr val="008000"/>
                </a:solidFill>
              </a:rPr>
              <a:t>a</a:t>
            </a:r>
            <a:r>
              <a:rPr lang="en-US" sz="5400" dirty="0" err="1" smtClean="0">
                <a:solidFill>
                  <a:srgbClr val="0033CC"/>
                </a:solidFill>
              </a:rPr>
              <a:t>R</a:t>
            </a:r>
            <a:r>
              <a:rPr lang="en-US" sz="5400" baseline="30000" dirty="0" err="1" smtClean="0">
                <a:solidFill>
                  <a:srgbClr val="0033CC"/>
                </a:solidFill>
              </a:rPr>
              <a:t>k</a:t>
            </a:r>
            <a:r>
              <a:rPr lang="en-US" sz="5400" dirty="0" err="1" smtClean="0">
                <a:solidFill>
                  <a:srgbClr val="008000"/>
                </a:solidFill>
              </a:rPr>
              <a:t>b</a:t>
            </a:r>
            <a:r>
              <a:rPr lang="en-US" sz="5400" dirty="0" smtClean="0"/>
              <a:t>   </a:t>
            </a:r>
            <a:r>
              <a:rPr lang="en-US" sz="5400" dirty="0" err="1"/>
              <a:t>iff</a:t>
            </a:r>
            <a:r>
              <a:rPr lang="en-US" sz="5400" dirty="0"/>
              <a:t>    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5M.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2130332" y="2054132"/>
            <a:ext cx="1721036" cy="6161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3276600" y="1371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0005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892332" y="2016032"/>
            <a:ext cx="1698718" cy="6700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25527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390900" y="4419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800600" y="5943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791200" y="1371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6477000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9" name="Straight Arrow Connector 28"/>
          <p:cNvCxnSpPr>
            <a:stCxn id="24" idx="3"/>
            <a:endCxn id="23" idx="0"/>
          </p:cNvCxnSpPr>
          <p:nvPr/>
        </p:nvCxnSpPr>
        <p:spPr bwMode="auto">
          <a:xfrm rot="5400000">
            <a:off x="3124200" y="3254282"/>
            <a:ext cx="4441918" cy="936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1" name="Straight Arrow Connector 30"/>
          <p:cNvCxnSpPr>
            <a:stCxn id="24" idx="5"/>
            <a:endCxn id="25" idx="0"/>
          </p:cNvCxnSpPr>
          <p:nvPr/>
        </p:nvCxnSpPr>
        <p:spPr bwMode="auto">
          <a:xfrm rot="16200000" flipH="1">
            <a:off x="3940082" y="3482882"/>
            <a:ext cx="4594318" cy="6319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425732" y="4644932"/>
            <a:ext cx="1470118" cy="12796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216182" y="3635282"/>
            <a:ext cx="1111436" cy="501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492282" y="3520982"/>
            <a:ext cx="11114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5" name="Straight Arrow Connector 44"/>
          <p:cNvCxnSpPr>
            <a:stCxn id="22" idx="5"/>
            <a:endCxn id="25" idx="2"/>
          </p:cNvCxnSpPr>
          <p:nvPr/>
        </p:nvCxnSpPr>
        <p:spPr bwMode="auto">
          <a:xfrm rot="16200000" flipH="1">
            <a:off x="4187732" y="3882932"/>
            <a:ext cx="1622518" cy="29560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2895600" y="1091625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133600" y="29718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019800" y="11678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581400" y="2971800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953000" y="57912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629400" y="58922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971800" y="41910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a DAG</a:t>
            </a:r>
            <a:endParaRPr lang="en-US" sz="5400" dirty="0"/>
          </a:p>
        </p:txBody>
      </p:sp>
      <p:sp>
        <p:nvSpPr>
          <p:cNvPr id="26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5M.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graph of strict partial order</a:t>
            </a:r>
            <a:endParaRPr lang="en-US" sz="3600" dirty="0"/>
          </a:p>
        </p:txBody>
      </p:sp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2130332" y="2054132"/>
            <a:ext cx="1721036" cy="6161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3276600" y="1371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0005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892332" y="2016032"/>
            <a:ext cx="1698718" cy="6700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25527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390900" y="4419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800600" y="5943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791200" y="1371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6477000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9" name="Straight Arrow Connector 28"/>
          <p:cNvCxnSpPr>
            <a:stCxn id="24" idx="3"/>
            <a:endCxn id="23" idx="0"/>
          </p:cNvCxnSpPr>
          <p:nvPr/>
        </p:nvCxnSpPr>
        <p:spPr bwMode="auto">
          <a:xfrm rot="5400000">
            <a:off x="3124200" y="3254282"/>
            <a:ext cx="4441918" cy="936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1" name="Straight Arrow Connector 30"/>
          <p:cNvCxnSpPr>
            <a:stCxn id="24" idx="5"/>
            <a:endCxn id="25" idx="0"/>
          </p:cNvCxnSpPr>
          <p:nvPr/>
        </p:nvCxnSpPr>
        <p:spPr bwMode="auto">
          <a:xfrm rot="16200000" flipH="1">
            <a:off x="3940082" y="3482882"/>
            <a:ext cx="4594318" cy="6319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425732" y="4644932"/>
            <a:ext cx="1470118" cy="12796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216182" y="3635282"/>
            <a:ext cx="1111436" cy="501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492282" y="3520982"/>
            <a:ext cx="11114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5" name="Straight Arrow Connector 44"/>
          <p:cNvCxnSpPr>
            <a:stCxn id="22" idx="5"/>
            <a:endCxn id="25" idx="2"/>
          </p:cNvCxnSpPr>
          <p:nvPr/>
        </p:nvCxnSpPr>
        <p:spPr bwMode="auto">
          <a:xfrm rot="16200000" flipH="1">
            <a:off x="4187732" y="3882932"/>
            <a:ext cx="1622518" cy="29560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7" name="Straight Connector 26"/>
          <p:cNvCxnSpPr>
            <a:stCxn id="11" idx="4"/>
            <a:endCxn id="22" idx="0"/>
          </p:cNvCxnSpPr>
          <p:nvPr/>
        </p:nvCxnSpPr>
        <p:spPr bwMode="auto">
          <a:xfrm rot="16200000" flipH="1">
            <a:off x="1962150" y="2914650"/>
            <a:ext cx="2895600" cy="11430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0" name="Straight Connector 29"/>
          <p:cNvCxnSpPr>
            <a:stCxn id="15" idx="5"/>
            <a:endCxn id="25" idx="1"/>
          </p:cNvCxnSpPr>
          <p:nvPr/>
        </p:nvCxnSpPr>
        <p:spPr bwMode="auto">
          <a:xfrm rot="16200000" flipH="1">
            <a:off x="3921032" y="3540032"/>
            <a:ext cx="2787836" cy="23687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3" name="Straight Connector 32"/>
          <p:cNvCxnSpPr>
            <a:stCxn id="15" idx="5"/>
            <a:endCxn id="23" idx="1"/>
          </p:cNvCxnSpPr>
          <p:nvPr/>
        </p:nvCxnSpPr>
        <p:spPr bwMode="auto">
          <a:xfrm rot="16200000" flipH="1">
            <a:off x="3159032" y="4302032"/>
            <a:ext cx="2635436" cy="6923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7" name="Straight Connector 36"/>
          <p:cNvCxnSpPr>
            <a:stCxn id="20" idx="5"/>
            <a:endCxn id="25" idx="1"/>
          </p:cNvCxnSpPr>
          <p:nvPr/>
        </p:nvCxnSpPr>
        <p:spPr bwMode="auto">
          <a:xfrm rot="16200000" flipH="1">
            <a:off x="3197132" y="2816132"/>
            <a:ext cx="2787836" cy="38165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2" name="Curved Connector 41"/>
          <p:cNvCxnSpPr>
            <a:stCxn id="20" idx="3"/>
            <a:endCxn id="23" idx="3"/>
          </p:cNvCxnSpPr>
          <p:nvPr/>
        </p:nvCxnSpPr>
        <p:spPr bwMode="auto">
          <a:xfrm rot="16200000" flipH="1">
            <a:off x="2327368" y="3578132"/>
            <a:ext cx="2743200" cy="2247900"/>
          </a:xfrm>
          <a:prstGeom prst="curvedConnector3">
            <a:avLst>
              <a:gd name="adj1" fmla="val 109147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4" name="Curved Connector 43"/>
          <p:cNvCxnSpPr>
            <a:stCxn id="11" idx="6"/>
            <a:endCxn id="23" idx="0"/>
          </p:cNvCxnSpPr>
          <p:nvPr/>
        </p:nvCxnSpPr>
        <p:spPr bwMode="auto">
          <a:xfrm>
            <a:off x="3429000" y="1447800"/>
            <a:ext cx="1447800" cy="4495800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5" name="Curved Connector 43"/>
          <p:cNvCxnSpPr>
            <a:stCxn id="11" idx="6"/>
            <a:endCxn id="25" idx="1"/>
          </p:cNvCxnSpPr>
          <p:nvPr/>
        </p:nvCxnSpPr>
        <p:spPr bwMode="auto">
          <a:xfrm>
            <a:off x="3429000" y="1447800"/>
            <a:ext cx="3070318" cy="4670518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895600" y="1091625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33600" y="29718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19800" y="11678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81400" y="2971800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953000" y="57912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29400" y="58922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71800" y="41910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6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5M.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unneeded edges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2130332" y="2054132"/>
            <a:ext cx="1721036" cy="6161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3276600" y="1371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0005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892332" y="2016032"/>
            <a:ext cx="1698718" cy="6700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25527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390900" y="4419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800600" y="5943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791200" y="1371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6477000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9" name="Straight Arrow Connector 28"/>
          <p:cNvCxnSpPr>
            <a:stCxn id="24" idx="3"/>
            <a:endCxn id="23" idx="0"/>
          </p:cNvCxnSpPr>
          <p:nvPr/>
        </p:nvCxnSpPr>
        <p:spPr bwMode="auto">
          <a:xfrm rot="5400000">
            <a:off x="3124200" y="3254282"/>
            <a:ext cx="4441918" cy="936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1" name="Straight Arrow Connector 30"/>
          <p:cNvCxnSpPr>
            <a:stCxn id="24" idx="5"/>
            <a:endCxn id="25" idx="0"/>
          </p:cNvCxnSpPr>
          <p:nvPr/>
        </p:nvCxnSpPr>
        <p:spPr bwMode="auto">
          <a:xfrm rot="16200000" flipH="1">
            <a:off x="3940082" y="3482882"/>
            <a:ext cx="4594318" cy="6319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425732" y="4644932"/>
            <a:ext cx="1470118" cy="12796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216182" y="3635282"/>
            <a:ext cx="1111436" cy="501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492282" y="3520982"/>
            <a:ext cx="11114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5" name="Straight Arrow Connector 44"/>
          <p:cNvCxnSpPr>
            <a:stCxn id="22" idx="5"/>
            <a:endCxn id="25" idx="2"/>
          </p:cNvCxnSpPr>
          <p:nvPr/>
        </p:nvCxnSpPr>
        <p:spPr bwMode="auto">
          <a:xfrm rot="16200000" flipH="1">
            <a:off x="4187732" y="3882932"/>
            <a:ext cx="1622518" cy="29560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7" name="Straight Connector 26"/>
          <p:cNvCxnSpPr>
            <a:stCxn id="11" idx="4"/>
            <a:endCxn id="22" idx="0"/>
          </p:cNvCxnSpPr>
          <p:nvPr/>
        </p:nvCxnSpPr>
        <p:spPr bwMode="auto">
          <a:xfrm rot="16200000" flipH="1">
            <a:off x="1962150" y="2914650"/>
            <a:ext cx="2895600" cy="114300"/>
          </a:xfrm>
          <a:prstGeom prst="line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0" name="Straight Connector 29"/>
          <p:cNvCxnSpPr>
            <a:stCxn id="15" idx="5"/>
            <a:endCxn id="25" idx="1"/>
          </p:cNvCxnSpPr>
          <p:nvPr/>
        </p:nvCxnSpPr>
        <p:spPr bwMode="auto">
          <a:xfrm rot="16200000" flipH="1">
            <a:off x="3921032" y="3540032"/>
            <a:ext cx="2787836" cy="2368736"/>
          </a:xfrm>
          <a:prstGeom prst="line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3" name="Straight Connector 32"/>
          <p:cNvCxnSpPr>
            <a:stCxn id="15" idx="5"/>
            <a:endCxn id="23" idx="1"/>
          </p:cNvCxnSpPr>
          <p:nvPr/>
        </p:nvCxnSpPr>
        <p:spPr bwMode="auto">
          <a:xfrm rot="16200000" flipH="1">
            <a:off x="3159032" y="4302032"/>
            <a:ext cx="2635436" cy="692336"/>
          </a:xfrm>
          <a:prstGeom prst="line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7" name="Straight Connector 36"/>
          <p:cNvCxnSpPr>
            <a:stCxn id="20" idx="5"/>
            <a:endCxn id="25" idx="1"/>
          </p:cNvCxnSpPr>
          <p:nvPr/>
        </p:nvCxnSpPr>
        <p:spPr bwMode="auto">
          <a:xfrm rot="16200000" flipH="1">
            <a:off x="3197132" y="2816132"/>
            <a:ext cx="2787836" cy="3816536"/>
          </a:xfrm>
          <a:prstGeom prst="line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2" name="Curved Connector 41"/>
          <p:cNvCxnSpPr>
            <a:stCxn id="20" idx="3"/>
            <a:endCxn id="23" idx="3"/>
          </p:cNvCxnSpPr>
          <p:nvPr/>
        </p:nvCxnSpPr>
        <p:spPr bwMode="auto">
          <a:xfrm rot="16200000" flipH="1">
            <a:off x="2327368" y="3578132"/>
            <a:ext cx="2743200" cy="2247900"/>
          </a:xfrm>
          <a:prstGeom prst="curvedConnector3">
            <a:avLst>
              <a:gd name="adj1" fmla="val 109147"/>
            </a:avLst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4" name="Curved Connector 43"/>
          <p:cNvCxnSpPr>
            <a:stCxn id="11" idx="6"/>
            <a:endCxn id="23" idx="0"/>
          </p:cNvCxnSpPr>
          <p:nvPr/>
        </p:nvCxnSpPr>
        <p:spPr bwMode="auto">
          <a:xfrm>
            <a:off x="3429000" y="1447800"/>
            <a:ext cx="1447800" cy="4495800"/>
          </a:xfrm>
          <a:prstGeom prst="curvedConnector2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5" name="Curved Connector 43"/>
          <p:cNvCxnSpPr>
            <a:stCxn id="11" idx="6"/>
            <a:endCxn id="25" idx="1"/>
          </p:cNvCxnSpPr>
          <p:nvPr/>
        </p:nvCxnSpPr>
        <p:spPr bwMode="auto">
          <a:xfrm>
            <a:off x="3429000" y="1447800"/>
            <a:ext cx="3070318" cy="4670518"/>
          </a:xfrm>
          <a:prstGeom prst="curvedConnector2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2895600" y="1091625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133600" y="29718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019800" y="11678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581400" y="2971800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953000" y="57912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629400" y="58922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971800" y="41910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5M.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2339882" y="2035082"/>
            <a:ext cx="1263836" cy="6542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3276600" y="1600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962400" y="2971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3101882" y="2035082"/>
            <a:ext cx="1241518" cy="6319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2514600" y="2971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352800" y="4191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800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597182" y="4206782"/>
            <a:ext cx="1089118" cy="1317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178082" y="3406682"/>
            <a:ext cx="1111436" cy="501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454182" y="3292382"/>
            <a:ext cx="11114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3600" dirty="0" smtClean="0"/>
              <a:t>graph of strict partial order</a:t>
            </a:r>
            <a:endParaRPr lang="en-US" sz="3600" dirty="0"/>
          </a:p>
        </p:txBody>
      </p:sp>
      <p:sp>
        <p:nvSpPr>
          <p:cNvPr id="27" name="Oval 26"/>
          <p:cNvSpPr/>
          <p:nvPr/>
        </p:nvSpPr>
        <p:spPr bwMode="auto">
          <a:xfrm>
            <a:off x="1447800" y="5029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8" name="Straight Arrow Connector 27"/>
          <p:cNvCxnSpPr>
            <a:stCxn id="20" idx="3"/>
            <a:endCxn id="27" idx="7"/>
          </p:cNvCxnSpPr>
          <p:nvPr/>
        </p:nvCxnSpPr>
        <p:spPr bwMode="auto">
          <a:xfrm rot="5400000">
            <a:off x="1082582" y="3597182"/>
            <a:ext cx="1949636" cy="9590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1" name="Shape 40"/>
          <p:cNvCxnSpPr>
            <a:stCxn id="11" idx="2"/>
            <a:endCxn id="27" idx="1"/>
          </p:cNvCxnSpPr>
          <p:nvPr/>
        </p:nvCxnSpPr>
        <p:spPr bwMode="auto">
          <a:xfrm rot="10800000" flipV="1">
            <a:off x="1470118" y="1676400"/>
            <a:ext cx="1806482" cy="3375118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2895600" y="1091625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079866" y="26918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517188" y="2691825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90600" y="4800600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971800" y="41910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953000" y="51054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4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5M.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urved Connector 45"/>
          <p:cNvCxnSpPr>
            <a:stCxn id="20" idx="4"/>
            <a:endCxn id="23" idx="3"/>
          </p:cNvCxnSpPr>
          <p:nvPr/>
        </p:nvCxnSpPr>
        <p:spPr bwMode="auto">
          <a:xfrm rot="16200000" flipH="1">
            <a:off x="2155918" y="3355307"/>
            <a:ext cx="2339882" cy="2232118"/>
          </a:xfrm>
          <a:prstGeom prst="curvedConnector3">
            <a:avLst>
              <a:gd name="adj1" fmla="val 8394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Curved Connector 43"/>
          <p:cNvCxnSpPr>
            <a:stCxn id="11" idx="6"/>
            <a:endCxn id="23" idx="0"/>
          </p:cNvCxnSpPr>
          <p:nvPr/>
        </p:nvCxnSpPr>
        <p:spPr bwMode="auto">
          <a:xfrm>
            <a:off x="3048000" y="1853625"/>
            <a:ext cx="1447800" cy="3657600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rot="16200000" flipH="1">
            <a:off x="2949482" y="4092482"/>
            <a:ext cx="2308318" cy="7843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rot="16200000" flipH="1">
            <a:off x="1790701" y="3086101"/>
            <a:ext cx="2438400" cy="76200"/>
          </a:xfrm>
          <a:prstGeom prst="line">
            <a:avLst/>
          </a:prstGeom>
          <a:noFill/>
          <a:ln w="63500" cap="flat" cmpd="sng" algn="ctr">
            <a:solidFill>
              <a:srgbClr val="E1F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1" name="Curved Connector 43"/>
          <p:cNvCxnSpPr/>
          <p:nvPr/>
        </p:nvCxnSpPr>
        <p:spPr bwMode="auto">
          <a:xfrm>
            <a:off x="3048000" y="1851118"/>
            <a:ext cx="1447800" cy="3657600"/>
          </a:xfrm>
          <a:prstGeom prst="curvedConnector2">
            <a:avLst/>
          </a:prstGeom>
          <a:noFill/>
          <a:ln w="63500" cap="flat" cmpd="sng" algn="ctr">
            <a:solidFill>
              <a:srgbClr val="E1F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2" name="Curved Connector 31"/>
          <p:cNvCxnSpPr/>
          <p:nvPr/>
        </p:nvCxnSpPr>
        <p:spPr bwMode="auto">
          <a:xfrm rot="16200000" flipH="1">
            <a:off x="2155918" y="3352800"/>
            <a:ext cx="2339882" cy="2232118"/>
          </a:xfrm>
          <a:prstGeom prst="curvedConnector3">
            <a:avLst>
              <a:gd name="adj1" fmla="val 83940"/>
            </a:avLst>
          </a:prstGeom>
          <a:noFill/>
          <a:ln w="63500" cap="flat" cmpd="sng" algn="ctr">
            <a:solidFill>
              <a:srgbClr val="E1F9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3600" dirty="0" smtClean="0"/>
              <a:t>graph of strict partial order</a:t>
            </a:r>
            <a:endParaRPr lang="en-US" sz="3600" dirty="0"/>
          </a:p>
        </p:txBody>
      </p:sp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1958882" y="2212307"/>
            <a:ext cx="1263836" cy="6542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2895600" y="1777425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581400" y="3149025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720882" y="2212307"/>
            <a:ext cx="1241518" cy="6319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2133600" y="3149025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971800" y="4368225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419600" y="5511225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216182" y="4384007"/>
            <a:ext cx="1089118" cy="1317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2797082" y="3583907"/>
            <a:ext cx="1111436" cy="501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073182" y="3469607"/>
            <a:ext cx="11114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1066800" y="5206425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8" name="Straight Arrow Connector 27"/>
          <p:cNvCxnSpPr>
            <a:stCxn id="20" idx="3"/>
            <a:endCxn id="27" idx="7"/>
          </p:cNvCxnSpPr>
          <p:nvPr/>
        </p:nvCxnSpPr>
        <p:spPr bwMode="auto">
          <a:xfrm rot="5400000">
            <a:off x="701582" y="3774407"/>
            <a:ext cx="1949636" cy="9590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0" name="Straight Connector 39"/>
          <p:cNvCxnSpPr>
            <a:stCxn id="11" idx="4"/>
            <a:endCxn id="22" idx="0"/>
          </p:cNvCxnSpPr>
          <p:nvPr/>
        </p:nvCxnSpPr>
        <p:spPr bwMode="auto">
          <a:xfrm rot="16200000" flipH="1">
            <a:off x="1790700" y="3110925"/>
            <a:ext cx="2438400" cy="7620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4" name="Shape 43"/>
          <p:cNvCxnSpPr>
            <a:stCxn id="11" idx="2"/>
            <a:endCxn id="27" idx="1"/>
          </p:cNvCxnSpPr>
          <p:nvPr/>
        </p:nvCxnSpPr>
        <p:spPr bwMode="auto">
          <a:xfrm rot="10800000" flipV="1">
            <a:off x="1089118" y="1853625"/>
            <a:ext cx="1806482" cy="3375118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514600" y="1268850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698866" y="286905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136188" y="2869050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600" y="4977825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90800" y="43682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572000" y="52826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114800" y="1676400"/>
            <a:ext cx="48782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puzzle: what is </a:t>
            </a:r>
            <a:r>
              <a:rPr lang="en-US" i="1" dirty="0" smtClean="0"/>
              <a:t>smallest</a:t>
            </a:r>
          </a:p>
          <a:p>
            <a:r>
              <a:rPr lang="en-US" dirty="0" smtClean="0"/>
              <a:t>DAG whose paths define</a:t>
            </a:r>
          </a:p>
          <a:p>
            <a:r>
              <a:rPr lang="en-US" dirty="0" smtClean="0"/>
              <a:t>this partial order?</a:t>
            </a:r>
            <a:endParaRPr lang="en-US" dirty="0"/>
          </a:p>
        </p:txBody>
      </p:sp>
      <p:cxnSp>
        <p:nvCxnSpPr>
          <p:cNvPr id="30" name="Shape 29"/>
          <p:cNvCxnSpPr/>
          <p:nvPr/>
        </p:nvCxnSpPr>
        <p:spPr bwMode="auto">
          <a:xfrm rot="10800000" flipV="1">
            <a:off x="1089118" y="1828800"/>
            <a:ext cx="1806482" cy="3375118"/>
          </a:xfrm>
          <a:prstGeom prst="curvedConnector2">
            <a:avLst/>
          </a:prstGeom>
          <a:noFill/>
          <a:ln w="50800" cap="flat" cmpd="sng" algn="ctr">
            <a:solidFill>
              <a:srgbClr val="DDFF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rot="16200000" flipH="1">
            <a:off x="2949482" y="4092482"/>
            <a:ext cx="2308318" cy="784318"/>
          </a:xfrm>
          <a:prstGeom prst="straightConnector1">
            <a:avLst/>
          </a:prstGeom>
          <a:noFill/>
          <a:ln w="60325" cap="flat" cmpd="sng" algn="ctr">
            <a:solidFill>
              <a:srgbClr val="DDFF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rot="16200000" flipH="1">
            <a:off x="1790701" y="3086101"/>
            <a:ext cx="2438400" cy="76200"/>
          </a:xfrm>
          <a:prstGeom prst="line">
            <a:avLst/>
          </a:prstGeom>
          <a:noFill/>
          <a:ln w="57150" cap="flat" cmpd="sng" algn="ctr">
            <a:solidFill>
              <a:srgbClr val="E1F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8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5M.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3600" dirty="0" smtClean="0"/>
              <a:t>graph of strict partial order</a:t>
            </a:r>
            <a:endParaRPr lang="en-US" sz="36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609600" y="1268850"/>
            <a:ext cx="4355456" cy="4598550"/>
            <a:chOff x="609600" y="1268850"/>
            <a:chExt cx="4355456" cy="4598550"/>
          </a:xfrm>
        </p:grpSpPr>
        <p:cxnSp>
          <p:nvCxnSpPr>
            <p:cNvPr id="7" name="Straight Connector 6"/>
            <p:cNvCxnSpPr>
              <a:stCxn id="11" idx="3"/>
              <a:endCxn id="20" idx="7"/>
            </p:cNvCxnSpPr>
            <p:nvPr/>
          </p:nvCxnSpPr>
          <p:spPr bwMode="auto">
            <a:xfrm rot="5400000">
              <a:off x="1958882" y="2212307"/>
              <a:ext cx="1263836" cy="654236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1" name="Oval 10"/>
            <p:cNvSpPr/>
            <p:nvPr/>
          </p:nvSpPr>
          <p:spPr bwMode="auto">
            <a:xfrm>
              <a:off x="2895600" y="1777425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3581400" y="3149025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19" name="Straight Arrow Connector 18"/>
            <p:cNvCxnSpPr>
              <a:stCxn id="11" idx="5"/>
              <a:endCxn id="15" idx="0"/>
            </p:cNvCxnSpPr>
            <p:nvPr/>
          </p:nvCxnSpPr>
          <p:spPr bwMode="auto">
            <a:xfrm rot="16200000" flipH="1">
              <a:off x="2720882" y="2212307"/>
              <a:ext cx="1241518" cy="631918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20" name="Oval 19"/>
            <p:cNvSpPr/>
            <p:nvPr/>
          </p:nvSpPr>
          <p:spPr bwMode="auto">
            <a:xfrm>
              <a:off x="2133600" y="3149025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2971800" y="4368225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4419600" y="5511225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34" name="Straight Arrow Connector 33"/>
            <p:cNvCxnSpPr>
              <a:stCxn id="22" idx="5"/>
              <a:endCxn id="23" idx="2"/>
            </p:cNvCxnSpPr>
            <p:nvPr/>
          </p:nvCxnSpPr>
          <p:spPr bwMode="auto">
            <a:xfrm rot="16200000" flipH="1">
              <a:off x="3216182" y="4384007"/>
              <a:ext cx="1089118" cy="1317718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5" name="Straight Arrow Connector 34"/>
            <p:cNvCxnSpPr>
              <a:stCxn id="15" idx="3"/>
              <a:endCxn id="22" idx="7"/>
            </p:cNvCxnSpPr>
            <p:nvPr/>
          </p:nvCxnSpPr>
          <p:spPr bwMode="auto">
            <a:xfrm rot="5400000">
              <a:off x="2797082" y="3583907"/>
              <a:ext cx="1111436" cy="501836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6" name="Straight Arrow Connector 35"/>
            <p:cNvCxnSpPr>
              <a:stCxn id="20" idx="5"/>
              <a:endCxn id="22" idx="1"/>
            </p:cNvCxnSpPr>
            <p:nvPr/>
          </p:nvCxnSpPr>
          <p:spPr bwMode="auto">
            <a:xfrm rot="16200000" flipH="1">
              <a:off x="2073182" y="3469607"/>
              <a:ext cx="1111436" cy="730436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27" name="Oval 26"/>
            <p:cNvSpPr/>
            <p:nvPr/>
          </p:nvSpPr>
          <p:spPr bwMode="auto">
            <a:xfrm>
              <a:off x="1066800" y="5206425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28" name="Straight Arrow Connector 27"/>
            <p:cNvCxnSpPr>
              <a:stCxn id="20" idx="3"/>
              <a:endCxn id="27" idx="7"/>
            </p:cNvCxnSpPr>
            <p:nvPr/>
          </p:nvCxnSpPr>
          <p:spPr bwMode="auto">
            <a:xfrm rot="5400000">
              <a:off x="701582" y="3774407"/>
              <a:ext cx="1949636" cy="959036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16" name="Straight Arrow Connector 15"/>
            <p:cNvCxnSpPr>
              <a:stCxn id="15" idx="5"/>
            </p:cNvCxnSpPr>
            <p:nvPr/>
          </p:nvCxnSpPr>
          <p:spPr bwMode="auto">
            <a:xfrm rot="16200000" flipH="1">
              <a:off x="2949482" y="4041107"/>
              <a:ext cx="2308318" cy="784318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18" name="Curved Connector 43"/>
            <p:cNvCxnSpPr>
              <a:stCxn id="11" idx="6"/>
              <a:endCxn id="23" idx="0"/>
            </p:cNvCxnSpPr>
            <p:nvPr/>
          </p:nvCxnSpPr>
          <p:spPr bwMode="auto">
            <a:xfrm>
              <a:off x="3048000" y="1853625"/>
              <a:ext cx="1447800" cy="3657600"/>
            </a:xfrm>
            <a:prstGeom prst="curvedConnector2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0" name="Straight Connector 39"/>
            <p:cNvCxnSpPr>
              <a:stCxn id="11" idx="4"/>
              <a:endCxn id="22" idx="0"/>
            </p:cNvCxnSpPr>
            <p:nvPr/>
          </p:nvCxnSpPr>
          <p:spPr bwMode="auto">
            <a:xfrm rot="16200000" flipH="1">
              <a:off x="1790700" y="3110925"/>
              <a:ext cx="2438400" cy="76200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4" name="Shape 43"/>
            <p:cNvCxnSpPr>
              <a:stCxn id="11" idx="2"/>
              <a:endCxn id="27" idx="1"/>
            </p:cNvCxnSpPr>
            <p:nvPr/>
          </p:nvCxnSpPr>
          <p:spPr bwMode="auto">
            <a:xfrm rot="10800000" flipV="1">
              <a:off x="1089118" y="1853625"/>
              <a:ext cx="1806482" cy="3375118"/>
            </a:xfrm>
            <a:prstGeom prst="curvedConnector2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6" name="Curved Connector 45"/>
            <p:cNvCxnSpPr>
              <a:stCxn id="20" idx="4"/>
              <a:endCxn id="23" idx="3"/>
            </p:cNvCxnSpPr>
            <p:nvPr/>
          </p:nvCxnSpPr>
          <p:spPr bwMode="auto">
            <a:xfrm rot="16200000" flipH="1">
              <a:off x="2155918" y="3355307"/>
              <a:ext cx="2339882" cy="2232118"/>
            </a:xfrm>
            <a:prstGeom prst="curvedConnector3">
              <a:avLst>
                <a:gd name="adj1" fmla="val 83940"/>
              </a:avLst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9" name="TextBox 48"/>
            <p:cNvSpPr txBox="1"/>
            <p:nvPr/>
          </p:nvSpPr>
          <p:spPr>
            <a:xfrm>
              <a:off x="2514600" y="1268850"/>
              <a:ext cx="3946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698866" y="2869050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36188" y="2869050"/>
              <a:ext cx="3690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09600" y="4977825"/>
              <a:ext cx="4090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90800" y="4368225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572000" y="528262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114800" y="1676400"/>
            <a:ext cx="48782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puzzle: what is </a:t>
            </a:r>
            <a:r>
              <a:rPr lang="en-US" i="1" dirty="0" smtClean="0"/>
              <a:t>smallest</a:t>
            </a:r>
          </a:p>
          <a:p>
            <a:r>
              <a:rPr lang="en-US" dirty="0" smtClean="0"/>
              <a:t>DAG whose paths define</a:t>
            </a:r>
          </a:p>
          <a:p>
            <a:r>
              <a:rPr lang="en-US" dirty="0" smtClean="0"/>
              <a:t>this partial order?</a:t>
            </a:r>
            <a:endParaRPr lang="en-US" dirty="0"/>
          </a:p>
        </p:txBody>
      </p:sp>
      <p:sp>
        <p:nvSpPr>
          <p:cNvPr id="31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5M.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315200" cy="3352800"/>
          </a:xfrm>
        </p:spPr>
        <p:txBody>
          <a:bodyPr/>
          <a:lstStyle/>
          <a:p>
            <a:pPr indent="0">
              <a:buFontTx/>
              <a:buNone/>
            </a:pPr>
            <a:r>
              <a:rPr lang="en-US" sz="5400" dirty="0"/>
              <a:t>Formally, </a:t>
            </a:r>
            <a:r>
              <a:rPr lang="en-US" sz="5400" dirty="0" smtClean="0"/>
              <a:t>a digraph with vertices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r>
              <a:rPr lang="en-US" sz="5400" dirty="0" smtClean="0"/>
              <a:t> is</a:t>
            </a:r>
            <a:r>
              <a:rPr lang="en-US" sz="5400" i="1" dirty="0" smtClean="0"/>
              <a:t> the same</a:t>
            </a:r>
            <a:r>
              <a:rPr lang="en-US" sz="5400" dirty="0" smtClean="0"/>
              <a:t> as a binary relation </a:t>
            </a:r>
            <a:r>
              <a:rPr lang="en-US" sz="5400" dirty="0"/>
              <a:t>on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7970" y="6553200"/>
            <a:ext cx="716036" cy="246221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B5B77044-B6D2-4171-A09C-C512413DA1D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Digraphs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5800" y="1676400"/>
          <a:ext cx="7848601" cy="4572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43201"/>
                <a:gridCol w="2133600"/>
                <a:gridCol w="2971800"/>
              </a:tblGrid>
              <a:tr h="5334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Undirected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Digraph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335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3830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448136" y="4648200"/>
            <a:ext cx="31899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more complicated:</a:t>
            </a:r>
          </a:p>
          <a:p>
            <a:pPr algn="ctr"/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(no path from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2400" dirty="0" smtClean="0"/>
              <a:t> to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7970" y="6553200"/>
            <a:ext cx="716036" cy="246221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B5B77044-B6D2-4171-A09C-C512413DA1D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14325"/>
            <a:ext cx="6781800" cy="981075"/>
          </a:xfrm>
        </p:spPr>
        <p:txBody>
          <a:bodyPr/>
          <a:lstStyle/>
          <a:p>
            <a:r>
              <a:rPr lang="en-US" dirty="0" smtClean="0"/>
              <a:t>Undirected vs. Directed</a:t>
            </a:r>
            <a:endParaRPr lang="en-US" dirty="0"/>
          </a:p>
        </p:txBody>
      </p:sp>
      <p:graphicFrame>
        <p:nvGraphicFramePr>
          <p:cNvPr id="399364" name="Object 4"/>
          <p:cNvGraphicFramePr>
            <a:graphicFrameLocks noChangeAspect="1"/>
          </p:cNvGraphicFramePr>
          <p:nvPr/>
        </p:nvGraphicFramePr>
        <p:xfrm>
          <a:off x="3263900" y="3276600"/>
          <a:ext cx="914400" cy="236538"/>
        </p:xfrm>
        <a:graphic>
          <a:graphicData uri="http://schemas.openxmlformats.org/presentationml/2006/ole">
            <p:oleObj spid="_x0000_s454658" name="Equation" r:id="rId4" imgW="914400" imgH="198720" progId="Equation.DSMT4">
              <p:embed/>
            </p:oleObj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6310800" y="5486400"/>
            <a:ext cx="1447800" cy="1588"/>
            <a:chOff x="6310800" y="5486400"/>
            <a:chExt cx="1447800" cy="1588"/>
          </a:xfrm>
        </p:grpSpPr>
        <p:cxnSp>
          <p:nvCxnSpPr>
            <p:cNvPr id="22" name="Straight Arrow Connector 21"/>
            <p:cNvCxnSpPr>
              <a:stCxn id="16" idx="6"/>
              <a:endCxn id="18" idx="2"/>
            </p:cNvCxnSpPr>
            <p:nvPr/>
          </p:nvCxnSpPr>
          <p:spPr bwMode="auto">
            <a:xfrm>
              <a:off x="6310800" y="5486400"/>
              <a:ext cx="647700" cy="1588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25" name="Straight Arrow Connector 24"/>
            <p:cNvCxnSpPr>
              <a:stCxn id="19" idx="2"/>
              <a:endCxn id="18" idx="6"/>
            </p:cNvCxnSpPr>
            <p:nvPr/>
          </p:nvCxnSpPr>
          <p:spPr bwMode="auto">
            <a:xfrm rot="10800000">
              <a:off x="7110900" y="5486400"/>
              <a:ext cx="647700" cy="1588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5777400" y="5105400"/>
            <a:ext cx="2531466" cy="523220"/>
            <a:chOff x="5867400" y="5105400"/>
            <a:chExt cx="2531466" cy="523220"/>
          </a:xfrm>
        </p:grpSpPr>
        <p:sp>
          <p:nvSpPr>
            <p:cNvPr id="16" name="Oval 15"/>
            <p:cNvSpPr/>
            <p:nvPr/>
          </p:nvSpPr>
          <p:spPr bwMode="auto">
            <a:xfrm>
              <a:off x="6248400" y="5410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7048500" y="5410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7848600" y="5410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67400" y="5105400"/>
              <a:ext cx="369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>
                      <a:lumMod val="50000"/>
                    </a:schemeClr>
                  </a:solidFill>
                </a:rPr>
                <a:t>a</a:t>
              </a:r>
              <a:endParaRPr lang="en-US" sz="2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01000" y="5105400"/>
              <a:ext cx="3978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>
                      <a:lumMod val="50000"/>
                    </a:schemeClr>
                  </a:solidFill>
                </a:rPr>
                <a:t>b</a:t>
              </a:r>
              <a:endParaRPr lang="en-US" sz="2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352800" y="2281535"/>
            <a:ext cx="211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{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a,a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} = {a}  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27896" y="2281535"/>
            <a:ext cx="2630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a,a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V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×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V  </a:t>
            </a:r>
            <a:r>
              <a:rPr lang="en-US" sz="2400" dirty="0" smtClean="0">
                <a:solidFill>
                  <a:srgbClr val="008000"/>
                </a:solidFill>
                <a:sym typeface="Euclid Symbol" pitchFamily="18" charset="2"/>
              </a:rPr>
              <a:t>Ok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4116631" y="2814935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47219" y="3722132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47219" y="2814935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63732" y="3722132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818" y="5202198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easy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5800" y="2281534"/>
            <a:ext cx="182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Self-loops?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5800" y="3352800"/>
            <a:ext cx="274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Path from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2400" dirty="0" smtClean="0"/>
              <a:t> to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IMPLIES</a:t>
            </a:r>
          </a:p>
          <a:p>
            <a:pPr algn="ctr"/>
            <a:r>
              <a:rPr lang="en-US" sz="2400" dirty="0" smtClean="0"/>
              <a:t>path from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2400" dirty="0" smtClean="0"/>
              <a:t> to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685800" y="5202198"/>
            <a:ext cx="2467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Connectedness?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5800" y="2814935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Multi-edge?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/>
      <p:bldP spid="31" grpId="0"/>
      <p:bldP spid="33" grpId="0"/>
      <p:bldP spid="34" grpId="0"/>
      <p:bldP spid="35" grpId="0"/>
      <p:bldP spid="36" grpId="0"/>
      <p:bldP spid="37" grpId="0"/>
      <p:bldP spid="38" grpId="0"/>
      <p:bldP spid="41" grpId="0"/>
      <p:bldP spid="42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143000"/>
          </a:xfrm>
        </p:spPr>
        <p:txBody>
          <a:bodyPr/>
          <a:lstStyle/>
          <a:p>
            <a:r>
              <a:rPr lang="en-US" sz="3600" dirty="0"/>
              <a:t>Graphical Properties of Relations</a:t>
            </a:r>
          </a:p>
        </p:txBody>
      </p:sp>
      <p:sp>
        <p:nvSpPr>
          <p:cNvPr id="560131" name="Text Box 3"/>
          <p:cNvSpPr txBox="1">
            <a:spLocks noChangeArrowheads="1"/>
          </p:cNvSpPr>
          <p:nvPr/>
        </p:nvSpPr>
        <p:spPr bwMode="auto">
          <a:xfrm>
            <a:off x="1831975" y="1730375"/>
            <a:ext cx="1962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Reflexive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08200" y="2752725"/>
            <a:ext cx="1143000" cy="762000"/>
            <a:chOff x="1328" y="1734"/>
            <a:chExt cx="720" cy="480"/>
          </a:xfrm>
        </p:grpSpPr>
        <p:sp>
          <p:nvSpPr>
            <p:cNvPr id="560133" name="Oval 5"/>
            <p:cNvSpPr>
              <a:spLocks noChangeArrowheads="1"/>
            </p:cNvSpPr>
            <p:nvPr/>
          </p:nvSpPr>
          <p:spPr bwMode="auto">
            <a:xfrm>
              <a:off x="1712" y="2118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4" name="Oval 6"/>
            <p:cNvSpPr>
              <a:spLocks noChangeArrowheads="1"/>
            </p:cNvSpPr>
            <p:nvPr/>
          </p:nvSpPr>
          <p:spPr bwMode="auto">
            <a:xfrm>
              <a:off x="1328" y="1734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5" name="Oval 7"/>
            <p:cNvSpPr>
              <a:spLocks noChangeArrowheads="1"/>
            </p:cNvSpPr>
            <p:nvPr/>
          </p:nvSpPr>
          <p:spPr bwMode="auto">
            <a:xfrm>
              <a:off x="1952" y="1734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36" name="AutoShape 8"/>
            <p:cNvCxnSpPr>
              <a:cxnSpLocks noChangeShapeType="1"/>
              <a:stCxn id="560134" idx="4"/>
              <a:endCxn id="560133" idx="0"/>
            </p:cNvCxnSpPr>
            <p:nvPr/>
          </p:nvCxnSpPr>
          <p:spPr bwMode="auto">
            <a:xfrm>
              <a:off x="1376" y="1830"/>
              <a:ext cx="384" cy="2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1828800" y="2676525"/>
            <a:ext cx="1320800" cy="914400"/>
            <a:chOff x="1152" y="1686"/>
            <a:chExt cx="832" cy="576"/>
          </a:xfrm>
        </p:grpSpPr>
        <p:sp>
          <p:nvSpPr>
            <p:cNvPr id="560138" name="Freeform 10"/>
            <p:cNvSpPr>
              <a:spLocks/>
            </p:cNvSpPr>
            <p:nvPr/>
          </p:nvSpPr>
          <p:spPr bwMode="auto">
            <a:xfrm>
              <a:off x="1152" y="1694"/>
              <a:ext cx="176" cy="184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0139" name="Freeform 11"/>
            <p:cNvSpPr>
              <a:spLocks/>
            </p:cNvSpPr>
            <p:nvPr/>
          </p:nvSpPr>
          <p:spPr bwMode="auto">
            <a:xfrm>
              <a:off x="1808" y="1686"/>
              <a:ext cx="176" cy="184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0140" name="Freeform 12"/>
            <p:cNvSpPr>
              <a:spLocks/>
            </p:cNvSpPr>
            <p:nvPr/>
          </p:nvSpPr>
          <p:spPr bwMode="auto">
            <a:xfrm>
              <a:off x="1536" y="2078"/>
              <a:ext cx="176" cy="184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600200" y="4030663"/>
            <a:ext cx="2266950" cy="1150937"/>
            <a:chOff x="1008" y="2539"/>
            <a:chExt cx="1428" cy="725"/>
          </a:xfrm>
        </p:grpSpPr>
        <p:sp>
          <p:nvSpPr>
            <p:cNvPr id="560142" name="Text Box 14"/>
            <p:cNvSpPr txBox="1">
              <a:spLocks noChangeArrowheads="1"/>
            </p:cNvSpPr>
            <p:nvPr/>
          </p:nvSpPr>
          <p:spPr bwMode="auto">
            <a:xfrm>
              <a:off x="1152" y="2539"/>
              <a:ext cx="128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/>
                <a:t>Transitive</a:t>
              </a:r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008" y="3168"/>
              <a:ext cx="1392" cy="96"/>
              <a:chOff x="1008" y="3168"/>
              <a:chExt cx="1392" cy="96"/>
            </a:xfrm>
          </p:grpSpPr>
          <p:sp>
            <p:nvSpPr>
              <p:cNvPr id="560144" name="Oval 16"/>
              <p:cNvSpPr>
                <a:spLocks noChangeArrowheads="1"/>
              </p:cNvSpPr>
              <p:nvPr/>
            </p:nvSpPr>
            <p:spPr bwMode="auto">
              <a:xfrm>
                <a:off x="1008" y="3168"/>
                <a:ext cx="96" cy="96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45" name="Oval 17"/>
              <p:cNvSpPr>
                <a:spLocks noChangeArrowheads="1"/>
              </p:cNvSpPr>
              <p:nvPr/>
            </p:nvSpPr>
            <p:spPr bwMode="auto">
              <a:xfrm>
                <a:off x="1728" y="3168"/>
                <a:ext cx="96" cy="96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46" name="Oval 18"/>
              <p:cNvSpPr>
                <a:spLocks noChangeArrowheads="1"/>
              </p:cNvSpPr>
              <p:nvPr/>
            </p:nvSpPr>
            <p:spPr bwMode="auto">
              <a:xfrm>
                <a:off x="2304" y="3168"/>
                <a:ext cx="96" cy="96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60147" name="AutoShape 19"/>
              <p:cNvCxnSpPr>
                <a:cxnSpLocks noChangeShapeType="1"/>
                <a:stCxn id="560144" idx="6"/>
                <a:endCxn id="560145" idx="2"/>
              </p:cNvCxnSpPr>
              <p:nvPr/>
            </p:nvCxnSpPr>
            <p:spPr bwMode="auto">
              <a:xfrm>
                <a:off x="1104" y="3216"/>
                <a:ext cx="624" cy="0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48" name="AutoShape 20"/>
              <p:cNvCxnSpPr>
                <a:cxnSpLocks noChangeShapeType="1"/>
              </p:cNvCxnSpPr>
              <p:nvPr/>
            </p:nvCxnSpPr>
            <p:spPr bwMode="auto">
              <a:xfrm>
                <a:off x="1824" y="3216"/>
                <a:ext cx="480" cy="0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</p:grpSp>
      <p:sp>
        <p:nvSpPr>
          <p:cNvPr id="560149" name="Freeform 21"/>
          <p:cNvSpPr>
            <a:spLocks/>
          </p:cNvSpPr>
          <p:nvPr/>
        </p:nvSpPr>
        <p:spPr bwMode="auto">
          <a:xfrm>
            <a:off x="1752600" y="5105400"/>
            <a:ext cx="1981200" cy="393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24" y="240"/>
              </a:cxn>
              <a:cxn ang="0">
                <a:pos x="1248" y="48"/>
              </a:cxn>
            </a:cxnLst>
            <a:rect l="0" t="0" r="r" b="b"/>
            <a:pathLst>
              <a:path w="1248" h="248">
                <a:moveTo>
                  <a:pt x="0" y="0"/>
                </a:moveTo>
                <a:cubicBezTo>
                  <a:pt x="208" y="116"/>
                  <a:pt x="416" y="232"/>
                  <a:pt x="624" y="240"/>
                </a:cubicBezTo>
                <a:cubicBezTo>
                  <a:pt x="832" y="248"/>
                  <a:pt x="1040" y="148"/>
                  <a:pt x="1248" y="48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5430838" y="5129213"/>
            <a:ext cx="1949450" cy="174625"/>
            <a:chOff x="3792" y="1824"/>
            <a:chExt cx="1228" cy="110"/>
          </a:xfrm>
        </p:grpSpPr>
        <p:cxnSp>
          <p:nvCxnSpPr>
            <p:cNvPr id="560172" name="AutoShape 44"/>
            <p:cNvCxnSpPr>
              <a:cxnSpLocks noChangeShapeType="1"/>
            </p:cNvCxnSpPr>
            <p:nvPr/>
          </p:nvCxnSpPr>
          <p:spPr bwMode="auto">
            <a:xfrm rot="5400000" flipH="1" flipV="1">
              <a:off x="4080" y="1632"/>
              <a:ext cx="14" cy="590"/>
            </a:xfrm>
            <a:prstGeom prst="curvedConnector3">
              <a:avLst>
                <a:gd name="adj1" fmla="val -1764287"/>
              </a:avLst>
            </a:prstGeom>
            <a:noFill/>
            <a:ln w="41275">
              <a:solidFill>
                <a:srgbClr val="008000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60173" name="AutoShape 45"/>
            <p:cNvCxnSpPr>
              <a:cxnSpLocks noChangeShapeType="1"/>
            </p:cNvCxnSpPr>
            <p:nvPr/>
          </p:nvCxnSpPr>
          <p:spPr bwMode="auto">
            <a:xfrm rot="5400000" flipV="1">
              <a:off x="4741" y="1547"/>
              <a:ext cx="1" cy="556"/>
            </a:xfrm>
            <a:prstGeom prst="curvedConnector3">
              <a:avLst>
                <a:gd name="adj1" fmla="val -26200000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 type="stealth" w="lg" len="lg"/>
            </a:ln>
            <a:effectLst/>
          </p:spPr>
        </p:cxn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5354638" y="3963988"/>
            <a:ext cx="2190750" cy="1319212"/>
            <a:chOff x="3744" y="1090"/>
            <a:chExt cx="1380" cy="831"/>
          </a:xfrm>
        </p:grpSpPr>
        <p:sp>
          <p:nvSpPr>
            <p:cNvPr id="560175" name="Text Box 47"/>
            <p:cNvSpPr txBox="1">
              <a:spLocks noChangeArrowheads="1"/>
            </p:cNvSpPr>
            <p:nvPr/>
          </p:nvSpPr>
          <p:spPr bwMode="auto">
            <a:xfrm>
              <a:off x="3744" y="1090"/>
              <a:ext cx="13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600"/>
                <a:t>Symmetric</a:t>
              </a:r>
            </a:p>
          </p:txBody>
        </p:sp>
        <p:sp>
          <p:nvSpPr>
            <p:cNvPr id="560176" name="Oval 48"/>
            <p:cNvSpPr>
              <a:spLocks noChangeArrowheads="1"/>
            </p:cNvSpPr>
            <p:nvPr/>
          </p:nvSpPr>
          <p:spPr bwMode="auto">
            <a:xfrm>
              <a:off x="3744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77" name="Oval 49"/>
            <p:cNvSpPr>
              <a:spLocks noChangeArrowheads="1"/>
            </p:cNvSpPr>
            <p:nvPr/>
          </p:nvSpPr>
          <p:spPr bwMode="auto">
            <a:xfrm>
              <a:off x="4368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78" name="Oval 50"/>
            <p:cNvSpPr>
              <a:spLocks noChangeArrowheads="1"/>
            </p:cNvSpPr>
            <p:nvPr/>
          </p:nvSpPr>
          <p:spPr bwMode="auto">
            <a:xfrm>
              <a:off x="4992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79" name="AutoShape 51"/>
            <p:cNvCxnSpPr>
              <a:cxnSpLocks noChangeShapeType="1"/>
            </p:cNvCxnSpPr>
            <p:nvPr/>
          </p:nvCxnSpPr>
          <p:spPr bwMode="auto">
            <a:xfrm rot="5400000" flipV="1">
              <a:off x="4069" y="1547"/>
              <a:ext cx="1" cy="556"/>
            </a:xfrm>
            <a:prstGeom prst="curvedConnector3">
              <a:avLst>
                <a:gd name="adj1" fmla="val -26200000"/>
              </a:avLst>
            </a:prstGeom>
            <a:noFill/>
            <a:ln w="31750">
              <a:solidFill>
                <a:srgbClr val="000080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80" name="AutoShape 52"/>
            <p:cNvCxnSpPr>
              <a:cxnSpLocks noChangeShapeType="1"/>
              <a:stCxn id="560178" idx="4"/>
              <a:endCxn id="560177" idx="4"/>
            </p:cNvCxnSpPr>
            <p:nvPr/>
          </p:nvCxnSpPr>
          <p:spPr bwMode="auto">
            <a:xfrm rot="5400000">
              <a:off x="4727" y="1609"/>
              <a:ext cx="1" cy="624"/>
            </a:xfrm>
            <a:prstGeom prst="curvedConnector3">
              <a:avLst>
                <a:gd name="adj1" fmla="val 27200000"/>
              </a:avLst>
            </a:prstGeom>
            <a:noFill/>
            <a:ln w="31750">
              <a:solidFill>
                <a:srgbClr val="000080"/>
              </a:solidFill>
              <a:round/>
              <a:headEnd/>
              <a:tailEnd type="stealth" w="lg" len="lg"/>
            </a:ln>
            <a:effectLst/>
          </p:spPr>
        </p:cxn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5230813" y="1730375"/>
            <a:ext cx="2444750" cy="2003425"/>
            <a:chOff x="3703" y="2530"/>
            <a:chExt cx="1540" cy="1262"/>
          </a:xfrm>
        </p:grpSpPr>
        <p:grpSp>
          <p:nvGrpSpPr>
            <p:cNvPr id="9" name="Group 57"/>
            <p:cNvGrpSpPr>
              <a:grpSpLocks/>
            </p:cNvGrpSpPr>
            <p:nvPr/>
          </p:nvGrpSpPr>
          <p:grpSpPr bwMode="auto">
            <a:xfrm>
              <a:off x="3792" y="3264"/>
              <a:ext cx="1104" cy="528"/>
              <a:chOff x="3792" y="3264"/>
              <a:chExt cx="1104" cy="528"/>
            </a:xfrm>
          </p:grpSpPr>
          <p:sp>
            <p:nvSpPr>
              <p:cNvPr id="560186" name="Oval 58"/>
              <p:cNvSpPr>
                <a:spLocks noChangeArrowheads="1"/>
              </p:cNvSpPr>
              <p:nvPr/>
            </p:nvSpPr>
            <p:spPr bwMode="auto">
              <a:xfrm>
                <a:off x="4800" y="331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87" name="Oval 59"/>
              <p:cNvSpPr>
                <a:spLocks noChangeArrowheads="1"/>
              </p:cNvSpPr>
              <p:nvPr/>
            </p:nvSpPr>
            <p:spPr bwMode="auto">
              <a:xfrm>
                <a:off x="4080" y="326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88" name="Oval 60"/>
              <p:cNvSpPr>
                <a:spLocks noChangeArrowheads="1"/>
              </p:cNvSpPr>
              <p:nvPr/>
            </p:nvSpPr>
            <p:spPr bwMode="auto">
              <a:xfrm>
                <a:off x="4416" y="369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89" name="Oval 61"/>
              <p:cNvSpPr>
                <a:spLocks noChangeArrowheads="1"/>
              </p:cNvSpPr>
              <p:nvPr/>
            </p:nvSpPr>
            <p:spPr bwMode="auto">
              <a:xfrm>
                <a:off x="3792" y="369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0190" name="Text Box 62"/>
            <p:cNvSpPr txBox="1">
              <a:spLocks noChangeArrowheads="1"/>
            </p:cNvSpPr>
            <p:nvPr/>
          </p:nvSpPr>
          <p:spPr bwMode="auto">
            <a:xfrm>
              <a:off x="3703" y="2530"/>
              <a:ext cx="154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600" dirty="0"/>
                <a:t>Asymmetric</a:t>
              </a:r>
            </a:p>
          </p:txBody>
        </p:sp>
        <p:grpSp>
          <p:nvGrpSpPr>
            <p:cNvPr id="10" name="Group 63"/>
            <p:cNvGrpSpPr>
              <a:grpSpLocks/>
            </p:cNvGrpSpPr>
            <p:nvPr/>
          </p:nvGrpSpPr>
          <p:grpSpPr bwMode="auto">
            <a:xfrm>
              <a:off x="3874" y="3278"/>
              <a:ext cx="974" cy="466"/>
              <a:chOff x="3874" y="3278"/>
              <a:chExt cx="974" cy="466"/>
            </a:xfrm>
          </p:grpSpPr>
          <p:cxnSp>
            <p:nvCxnSpPr>
              <p:cNvPr id="560192" name="AutoShape 64"/>
              <p:cNvCxnSpPr>
                <a:cxnSpLocks noChangeShapeType="1"/>
                <a:stCxn id="560186" idx="4"/>
              </p:cNvCxnSpPr>
              <p:nvPr/>
            </p:nvCxnSpPr>
            <p:spPr bwMode="auto">
              <a:xfrm flipH="1">
                <a:off x="4512" y="3408"/>
                <a:ext cx="336" cy="336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3" name="AutoShape 65"/>
              <p:cNvCxnSpPr>
                <a:cxnSpLocks noChangeShapeType="1"/>
                <a:stCxn id="560187" idx="7"/>
                <a:endCxn id="560186" idx="1"/>
              </p:cNvCxnSpPr>
              <p:nvPr/>
            </p:nvCxnSpPr>
            <p:spPr bwMode="auto">
              <a:xfrm>
                <a:off x="4162" y="3278"/>
                <a:ext cx="652" cy="48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4" name="AutoShape 66"/>
              <p:cNvCxnSpPr>
                <a:cxnSpLocks noChangeShapeType="1"/>
                <a:stCxn id="560187" idx="3"/>
                <a:endCxn id="560189" idx="7"/>
              </p:cNvCxnSpPr>
              <p:nvPr/>
            </p:nvCxnSpPr>
            <p:spPr bwMode="auto">
              <a:xfrm flipH="1">
                <a:off x="3874" y="3346"/>
                <a:ext cx="220" cy="364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</p:grpSp>
      <p:sp>
        <p:nvSpPr>
          <p:cNvPr id="560183" name="Text Box 55"/>
          <p:cNvSpPr txBox="1">
            <a:spLocks noChangeArrowheads="1"/>
          </p:cNvSpPr>
          <p:nvPr/>
        </p:nvSpPr>
        <p:spPr bwMode="auto">
          <a:xfrm>
            <a:off x="7440614" y="2863850"/>
            <a:ext cx="844550" cy="64135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hlink"/>
                </a:solidFill>
              </a:rPr>
              <a:t>NO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5084763" y="2895600"/>
            <a:ext cx="2014538" cy="930275"/>
            <a:chOff x="5084763" y="2895600"/>
            <a:chExt cx="2014538" cy="930275"/>
          </a:xfrm>
        </p:grpSpPr>
        <p:grpSp>
          <p:nvGrpSpPr>
            <p:cNvPr id="13" name="Group 67"/>
            <p:cNvGrpSpPr>
              <a:grpSpLocks/>
            </p:cNvGrpSpPr>
            <p:nvPr/>
          </p:nvGrpSpPr>
          <p:grpSpPr bwMode="auto">
            <a:xfrm>
              <a:off x="5499101" y="2895600"/>
              <a:ext cx="1600200" cy="815975"/>
              <a:chOff x="3840" y="3264"/>
              <a:chExt cx="1008" cy="514"/>
            </a:xfrm>
          </p:grpSpPr>
          <p:cxnSp>
            <p:nvCxnSpPr>
              <p:cNvPr id="560196" name="AutoShape 68"/>
              <p:cNvCxnSpPr>
                <a:cxnSpLocks noChangeShapeType="1"/>
              </p:cNvCxnSpPr>
              <p:nvPr/>
            </p:nvCxnSpPr>
            <p:spPr bwMode="auto">
              <a:xfrm rot="5400000" flipH="1">
                <a:off x="4464" y="2928"/>
                <a:ext cx="48" cy="720"/>
              </a:xfrm>
              <a:prstGeom prst="curvedConnector3">
                <a:avLst>
                  <a:gd name="adj1" fmla="val 400000"/>
                </a:avLst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7" name="AutoShape 69"/>
              <p:cNvCxnSpPr>
                <a:cxnSpLocks noChangeShapeType="1"/>
              </p:cNvCxnSpPr>
              <p:nvPr/>
            </p:nvCxnSpPr>
            <p:spPr bwMode="auto">
              <a:xfrm rot="16200000">
                <a:off x="3768" y="3384"/>
                <a:ext cx="384" cy="240"/>
              </a:xfrm>
              <a:prstGeom prst="curvedConnector2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8" name="AutoShape 7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488" y="3418"/>
                <a:ext cx="370" cy="350"/>
              </a:xfrm>
              <a:prstGeom prst="curvedConnector3">
                <a:avLst>
                  <a:gd name="adj1" fmla="val -42704"/>
                </a:avLst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stealth" w="lg" len="lg"/>
              </a:ln>
              <a:effectLst/>
            </p:spPr>
          </p:cxnSp>
        </p:grpSp>
        <p:sp>
          <p:nvSpPr>
            <p:cNvPr id="560202" name="Freeform 74"/>
            <p:cNvSpPr>
              <a:spLocks/>
            </p:cNvSpPr>
            <p:nvPr/>
          </p:nvSpPr>
          <p:spPr bwMode="auto">
            <a:xfrm>
              <a:off x="5084763" y="3533775"/>
              <a:ext cx="279400" cy="292100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ysDot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7970" y="6553200"/>
            <a:ext cx="716036" cy="246221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B5B77044-B6D2-4171-A09C-C512413DA1DA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6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/>
      <p:bldP spid="560149" grpId="0" animBg="1"/>
      <p:bldP spid="5601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matrix</a:t>
            </a:r>
            <a:endParaRPr lang="en-US" dirty="0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1333500" y="2438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1333500" y="3352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333500" y="4267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04900" y="1524000"/>
            <a:ext cx="48442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AutoShape 8"/>
          <p:cNvCxnSpPr>
            <a:cxnSpLocks noChangeShapeType="1"/>
          </p:cNvCxnSpPr>
          <p:nvPr/>
        </p:nvCxnSpPr>
        <p:spPr bwMode="auto">
          <a:xfrm>
            <a:off x="1524000" y="2514600"/>
            <a:ext cx="1588" cy="1828800"/>
          </a:xfrm>
          <a:prstGeom prst="curvedConnector3">
            <a:avLst>
              <a:gd name="adj1" fmla="val 65000000"/>
            </a:avLst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33400" y="2133600"/>
            <a:ext cx="1752600" cy="3505200"/>
          </a:xfrm>
          <a:prstGeom prst="ellipse">
            <a:avLst/>
          </a:prstGeom>
          <a:solidFill>
            <a:srgbClr val="008000">
              <a:alpha val="17999"/>
            </a:srgbClr>
          </a:solidFill>
          <a:ln w="9525">
            <a:solidFill>
              <a:schemeClr val="accent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371600" y="5181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" name="AutoShape 11"/>
          <p:cNvCxnSpPr>
            <a:cxnSpLocks noChangeShapeType="1"/>
          </p:cNvCxnSpPr>
          <p:nvPr/>
        </p:nvCxnSpPr>
        <p:spPr bwMode="auto">
          <a:xfrm rot="10800000" flipH="1">
            <a:off x="1409700" y="2514600"/>
            <a:ext cx="1588" cy="1828800"/>
          </a:xfrm>
          <a:prstGeom prst="curvedConnector3">
            <a:avLst>
              <a:gd name="adj1" fmla="val -79600000"/>
            </a:avLst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13" name="AutoShape 12"/>
          <p:cNvCxnSpPr>
            <a:cxnSpLocks noChangeShapeType="1"/>
          </p:cNvCxnSpPr>
          <p:nvPr/>
        </p:nvCxnSpPr>
        <p:spPr bwMode="auto">
          <a:xfrm>
            <a:off x="1524000" y="2514600"/>
            <a:ext cx="1588" cy="914400"/>
          </a:xfrm>
          <a:prstGeom prst="curvedConnector3">
            <a:avLst>
              <a:gd name="adj1" fmla="val 32900000"/>
            </a:avLst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14" name="AutoShape 13"/>
          <p:cNvCxnSpPr>
            <a:cxnSpLocks noChangeShapeType="1"/>
            <a:stCxn id="11" idx="4"/>
            <a:endCxn id="11" idx="0"/>
          </p:cNvCxnSpPr>
          <p:nvPr/>
        </p:nvCxnSpPr>
        <p:spPr bwMode="auto">
          <a:xfrm rot="5400000" flipH="1" flipV="1">
            <a:off x="1372394" y="5257006"/>
            <a:ext cx="152400" cy="1588"/>
          </a:xfrm>
          <a:prstGeom prst="curvedConnector5">
            <a:avLst>
              <a:gd name="adj1" fmla="val -237505"/>
              <a:gd name="adj2" fmla="val 53700000"/>
              <a:gd name="adj3" fmla="val 321870"/>
            </a:avLst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914400" y="3136612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47800" y="1981200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90600" y="42920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90600" y="49778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Arc 29"/>
          <p:cNvSpPr/>
          <p:nvPr/>
        </p:nvSpPr>
        <p:spPr bwMode="auto">
          <a:xfrm rot="10477064">
            <a:off x="878418" y="3444776"/>
            <a:ext cx="991506" cy="794477"/>
          </a:xfrm>
          <a:prstGeom prst="arc">
            <a:avLst>
              <a:gd name="adj1" fmla="val 16200000"/>
              <a:gd name="adj2" fmla="val 6346019"/>
            </a:avLst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46"/>
          <p:cNvGrpSpPr/>
          <p:nvPr/>
        </p:nvGrpSpPr>
        <p:grpSpPr>
          <a:xfrm>
            <a:off x="4648200" y="1524000"/>
            <a:ext cx="2111134" cy="609600"/>
            <a:chOff x="4648200" y="1524000"/>
            <a:chExt cx="2111134" cy="609600"/>
          </a:xfrm>
        </p:grpSpPr>
        <p:sp>
          <p:nvSpPr>
            <p:cNvPr id="31" name="TextBox 30"/>
            <p:cNvSpPr txBox="1"/>
            <p:nvPr/>
          </p:nvSpPr>
          <p:spPr>
            <a:xfrm>
              <a:off x="5204066" y="1524000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48200" y="1524000"/>
              <a:ext cx="3690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1200" y="1524000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324600" y="15488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4" name="Group 45"/>
          <p:cNvGrpSpPr/>
          <p:nvPr/>
        </p:nvGrpSpPr>
        <p:grpSpPr>
          <a:xfrm>
            <a:off x="3962400" y="2209800"/>
            <a:ext cx="434734" cy="2514600"/>
            <a:chOff x="3962400" y="2209800"/>
            <a:chExt cx="434734" cy="2514600"/>
          </a:xfrm>
        </p:grpSpPr>
        <p:sp>
          <p:nvSpPr>
            <p:cNvPr id="34" name="Rectangle 33"/>
            <p:cNvSpPr/>
            <p:nvPr/>
          </p:nvSpPr>
          <p:spPr>
            <a:xfrm>
              <a:off x="3962400" y="28442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62400" y="2209800"/>
              <a:ext cx="369012" cy="5971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62400" y="41396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62400" y="3505200"/>
              <a:ext cx="369012" cy="5971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cxnSp>
        <p:nvCxnSpPr>
          <p:cNvPr id="40" name="Curved Connector 39"/>
          <p:cNvCxnSpPr/>
          <p:nvPr/>
        </p:nvCxnSpPr>
        <p:spPr bwMode="auto">
          <a:xfrm flipV="1">
            <a:off x="2057400" y="2438400"/>
            <a:ext cx="3200400" cy="533400"/>
          </a:xfrm>
          <a:prstGeom prst="curvedConnector3">
            <a:avLst>
              <a:gd name="adj1" fmla="val 37159"/>
            </a:avLst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204066" y="2209800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48200" y="2209800"/>
            <a:ext cx="308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791200" y="2209800"/>
            <a:ext cx="308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324600" y="2234625"/>
            <a:ext cx="308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9" name="Slide Number Placeholder 3"/>
          <p:cNvSpPr txBox="1">
            <a:spLocks/>
          </p:cNvSpPr>
          <p:nvPr/>
        </p:nvSpPr>
        <p:spPr bwMode="auto">
          <a:xfrm>
            <a:off x="8446379" y="6553200"/>
            <a:ext cx="6976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5M.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matrix</a:t>
            </a:r>
            <a:endParaRPr lang="en-US" dirty="0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1333500" y="2438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1333500" y="3352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333500" y="4267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04900" y="1524000"/>
            <a:ext cx="48442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AutoShape 8"/>
          <p:cNvCxnSpPr>
            <a:cxnSpLocks noChangeShapeType="1"/>
          </p:cNvCxnSpPr>
          <p:nvPr/>
        </p:nvCxnSpPr>
        <p:spPr bwMode="auto">
          <a:xfrm>
            <a:off x="1524000" y="2514600"/>
            <a:ext cx="1588" cy="1828800"/>
          </a:xfrm>
          <a:prstGeom prst="curvedConnector3">
            <a:avLst>
              <a:gd name="adj1" fmla="val 65000000"/>
            </a:avLst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33400" y="2133600"/>
            <a:ext cx="1752600" cy="3505200"/>
          </a:xfrm>
          <a:prstGeom prst="ellipse">
            <a:avLst/>
          </a:prstGeom>
          <a:solidFill>
            <a:srgbClr val="008000">
              <a:alpha val="17999"/>
            </a:srgbClr>
          </a:solidFill>
          <a:ln w="9525">
            <a:solidFill>
              <a:schemeClr val="accent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371600" y="5181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" name="AutoShape 11"/>
          <p:cNvCxnSpPr>
            <a:cxnSpLocks noChangeShapeType="1"/>
          </p:cNvCxnSpPr>
          <p:nvPr/>
        </p:nvCxnSpPr>
        <p:spPr bwMode="auto">
          <a:xfrm rot="10800000" flipH="1">
            <a:off x="1409700" y="2514600"/>
            <a:ext cx="1588" cy="1828800"/>
          </a:xfrm>
          <a:prstGeom prst="curvedConnector3">
            <a:avLst>
              <a:gd name="adj1" fmla="val -79600000"/>
            </a:avLst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13" name="AutoShape 12"/>
          <p:cNvCxnSpPr>
            <a:cxnSpLocks noChangeShapeType="1"/>
          </p:cNvCxnSpPr>
          <p:nvPr/>
        </p:nvCxnSpPr>
        <p:spPr bwMode="auto">
          <a:xfrm>
            <a:off x="1524000" y="2514600"/>
            <a:ext cx="1588" cy="914400"/>
          </a:xfrm>
          <a:prstGeom prst="curvedConnector3">
            <a:avLst>
              <a:gd name="adj1" fmla="val 32900000"/>
            </a:avLst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14" name="AutoShape 13"/>
          <p:cNvCxnSpPr>
            <a:cxnSpLocks noChangeShapeType="1"/>
            <a:stCxn id="11" idx="4"/>
            <a:endCxn id="11" idx="0"/>
          </p:cNvCxnSpPr>
          <p:nvPr/>
        </p:nvCxnSpPr>
        <p:spPr bwMode="auto">
          <a:xfrm rot="5400000" flipH="1" flipV="1">
            <a:off x="1372394" y="5257006"/>
            <a:ext cx="152400" cy="1588"/>
          </a:xfrm>
          <a:prstGeom prst="curvedConnector5">
            <a:avLst>
              <a:gd name="adj1" fmla="val -237505"/>
              <a:gd name="adj2" fmla="val 53700000"/>
              <a:gd name="adj3" fmla="val 321870"/>
            </a:avLst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914400" y="3136612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47800" y="1981200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90600" y="42920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90600" y="49778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Arc 29"/>
          <p:cNvSpPr/>
          <p:nvPr/>
        </p:nvSpPr>
        <p:spPr bwMode="auto">
          <a:xfrm rot="10477064">
            <a:off x="878418" y="3444776"/>
            <a:ext cx="991506" cy="794477"/>
          </a:xfrm>
          <a:prstGeom prst="arc">
            <a:avLst>
              <a:gd name="adj1" fmla="val 16200000"/>
              <a:gd name="adj2" fmla="val 6346019"/>
            </a:avLst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46"/>
          <p:cNvGrpSpPr/>
          <p:nvPr/>
        </p:nvGrpSpPr>
        <p:grpSpPr>
          <a:xfrm>
            <a:off x="4648200" y="1524000"/>
            <a:ext cx="2111134" cy="609600"/>
            <a:chOff x="4648200" y="1524000"/>
            <a:chExt cx="2111134" cy="609600"/>
          </a:xfrm>
        </p:grpSpPr>
        <p:sp>
          <p:nvSpPr>
            <p:cNvPr id="31" name="TextBox 30"/>
            <p:cNvSpPr txBox="1"/>
            <p:nvPr/>
          </p:nvSpPr>
          <p:spPr>
            <a:xfrm>
              <a:off x="5204066" y="1524000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48200" y="1524000"/>
              <a:ext cx="3690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1200" y="1524000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324600" y="15488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4" name="Group 45"/>
          <p:cNvGrpSpPr/>
          <p:nvPr/>
        </p:nvGrpSpPr>
        <p:grpSpPr>
          <a:xfrm>
            <a:off x="3962400" y="2209800"/>
            <a:ext cx="434734" cy="2514600"/>
            <a:chOff x="3962400" y="2209800"/>
            <a:chExt cx="434734" cy="2514600"/>
          </a:xfrm>
        </p:grpSpPr>
        <p:sp>
          <p:nvSpPr>
            <p:cNvPr id="34" name="Rectangle 33"/>
            <p:cNvSpPr/>
            <p:nvPr/>
          </p:nvSpPr>
          <p:spPr>
            <a:xfrm>
              <a:off x="3962400" y="28442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62400" y="2209800"/>
              <a:ext cx="369012" cy="5971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62400" y="41396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62400" y="3505200"/>
              <a:ext cx="369012" cy="5971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cxnSp>
        <p:nvCxnSpPr>
          <p:cNvPr id="40" name="Curved Connector 39"/>
          <p:cNvCxnSpPr>
            <a:endCxn id="44" idx="1"/>
          </p:cNvCxnSpPr>
          <p:nvPr/>
        </p:nvCxnSpPr>
        <p:spPr bwMode="auto">
          <a:xfrm flipV="1">
            <a:off x="2590800" y="2502188"/>
            <a:ext cx="3200400" cy="926812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204066" y="2209800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48200" y="2209800"/>
            <a:ext cx="308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791200" y="2209800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24600" y="2234625"/>
            <a:ext cx="308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9" name="Slide Number Placeholder 3"/>
          <p:cNvSpPr txBox="1">
            <a:spLocks/>
          </p:cNvSpPr>
          <p:nvPr/>
        </p:nvSpPr>
        <p:spPr bwMode="auto">
          <a:xfrm>
            <a:off x="8448070" y="6553200"/>
            <a:ext cx="6959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5M.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matrix</a:t>
            </a:r>
            <a:endParaRPr lang="en-US" dirty="0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1333500" y="2438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1333500" y="3352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333500" y="4267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04900" y="1524000"/>
            <a:ext cx="48442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AutoShape 8"/>
          <p:cNvCxnSpPr>
            <a:cxnSpLocks noChangeShapeType="1"/>
          </p:cNvCxnSpPr>
          <p:nvPr/>
        </p:nvCxnSpPr>
        <p:spPr bwMode="auto">
          <a:xfrm>
            <a:off x="1524000" y="2514600"/>
            <a:ext cx="1588" cy="1828800"/>
          </a:xfrm>
          <a:prstGeom prst="curvedConnector3">
            <a:avLst>
              <a:gd name="adj1" fmla="val 65000000"/>
            </a:avLst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33400" y="2133600"/>
            <a:ext cx="1752600" cy="3505200"/>
          </a:xfrm>
          <a:prstGeom prst="ellipse">
            <a:avLst/>
          </a:prstGeom>
          <a:solidFill>
            <a:srgbClr val="008000">
              <a:alpha val="17999"/>
            </a:srgbClr>
          </a:solidFill>
          <a:ln w="9525">
            <a:solidFill>
              <a:schemeClr val="accent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371600" y="5181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" name="AutoShape 11"/>
          <p:cNvCxnSpPr>
            <a:cxnSpLocks noChangeShapeType="1"/>
          </p:cNvCxnSpPr>
          <p:nvPr/>
        </p:nvCxnSpPr>
        <p:spPr bwMode="auto">
          <a:xfrm rot="10800000" flipH="1">
            <a:off x="1409700" y="2514600"/>
            <a:ext cx="1588" cy="1828800"/>
          </a:xfrm>
          <a:prstGeom prst="curvedConnector3">
            <a:avLst>
              <a:gd name="adj1" fmla="val -79600000"/>
            </a:avLst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13" name="AutoShape 12"/>
          <p:cNvCxnSpPr>
            <a:cxnSpLocks noChangeShapeType="1"/>
          </p:cNvCxnSpPr>
          <p:nvPr/>
        </p:nvCxnSpPr>
        <p:spPr bwMode="auto">
          <a:xfrm>
            <a:off x="1524000" y="2514600"/>
            <a:ext cx="1588" cy="914400"/>
          </a:xfrm>
          <a:prstGeom prst="curvedConnector3">
            <a:avLst>
              <a:gd name="adj1" fmla="val 32900000"/>
            </a:avLst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14" name="AutoShape 13"/>
          <p:cNvCxnSpPr>
            <a:cxnSpLocks noChangeShapeType="1"/>
            <a:stCxn id="11" idx="4"/>
            <a:endCxn id="11" idx="0"/>
          </p:cNvCxnSpPr>
          <p:nvPr/>
        </p:nvCxnSpPr>
        <p:spPr bwMode="auto">
          <a:xfrm rot="5400000" flipH="1" flipV="1">
            <a:off x="1372394" y="5257006"/>
            <a:ext cx="152400" cy="1588"/>
          </a:xfrm>
          <a:prstGeom prst="curvedConnector5">
            <a:avLst>
              <a:gd name="adj1" fmla="val -237505"/>
              <a:gd name="adj2" fmla="val 53700000"/>
              <a:gd name="adj3" fmla="val 321870"/>
            </a:avLst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914400" y="3136612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47800" y="1981200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90600" y="42920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90600" y="49778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Arc 29"/>
          <p:cNvSpPr/>
          <p:nvPr/>
        </p:nvSpPr>
        <p:spPr bwMode="auto">
          <a:xfrm rot="10477064">
            <a:off x="878418" y="3444776"/>
            <a:ext cx="991506" cy="794477"/>
          </a:xfrm>
          <a:prstGeom prst="arc">
            <a:avLst>
              <a:gd name="adj1" fmla="val 16200000"/>
              <a:gd name="adj2" fmla="val 6346019"/>
            </a:avLst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46"/>
          <p:cNvGrpSpPr/>
          <p:nvPr/>
        </p:nvGrpSpPr>
        <p:grpSpPr>
          <a:xfrm>
            <a:off x="4648200" y="1524000"/>
            <a:ext cx="2111134" cy="609600"/>
            <a:chOff x="4648200" y="1524000"/>
            <a:chExt cx="2111134" cy="609600"/>
          </a:xfrm>
        </p:grpSpPr>
        <p:sp>
          <p:nvSpPr>
            <p:cNvPr id="31" name="TextBox 30"/>
            <p:cNvSpPr txBox="1"/>
            <p:nvPr/>
          </p:nvSpPr>
          <p:spPr>
            <a:xfrm>
              <a:off x="5204066" y="1524000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48200" y="1524000"/>
              <a:ext cx="3690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1200" y="1524000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324600" y="15488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4" name="Group 45"/>
          <p:cNvGrpSpPr/>
          <p:nvPr/>
        </p:nvGrpSpPr>
        <p:grpSpPr>
          <a:xfrm>
            <a:off x="3962400" y="2209800"/>
            <a:ext cx="434734" cy="2514600"/>
            <a:chOff x="3962400" y="2209800"/>
            <a:chExt cx="434734" cy="2514600"/>
          </a:xfrm>
        </p:grpSpPr>
        <p:sp>
          <p:nvSpPr>
            <p:cNvPr id="34" name="Rectangle 33"/>
            <p:cNvSpPr/>
            <p:nvPr/>
          </p:nvSpPr>
          <p:spPr>
            <a:xfrm>
              <a:off x="3962400" y="28442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62400" y="2209800"/>
              <a:ext cx="369012" cy="5971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62400" y="41396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62400" y="3505200"/>
              <a:ext cx="369012" cy="5971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cxnSp>
        <p:nvCxnSpPr>
          <p:cNvPr id="40" name="Curved Connector 39"/>
          <p:cNvCxnSpPr>
            <a:endCxn id="50" idx="1"/>
          </p:cNvCxnSpPr>
          <p:nvPr/>
        </p:nvCxnSpPr>
        <p:spPr bwMode="auto">
          <a:xfrm>
            <a:off x="152400" y="3429000"/>
            <a:ext cx="4492502" cy="368588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204066" y="2209800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48200" y="2209800"/>
            <a:ext cx="308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791200" y="2209800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24600" y="2234625"/>
            <a:ext cx="308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204066" y="2819400"/>
            <a:ext cx="308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48200" y="2819400"/>
            <a:ext cx="308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791200" y="2819400"/>
            <a:ext cx="308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324600" y="2844225"/>
            <a:ext cx="308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200768" y="3505200"/>
            <a:ext cx="308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44902" y="3505200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787902" y="3505200"/>
            <a:ext cx="308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321302" y="3530025"/>
            <a:ext cx="308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200768" y="4191000"/>
            <a:ext cx="308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44902" y="4191000"/>
            <a:ext cx="308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5787902" y="4191000"/>
            <a:ext cx="308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321302" y="4215825"/>
            <a:ext cx="308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7" name="Slide Number Placeholder 3"/>
          <p:cNvSpPr txBox="1">
            <a:spLocks/>
          </p:cNvSpPr>
          <p:nvPr/>
        </p:nvSpPr>
        <p:spPr bwMode="auto">
          <a:xfrm>
            <a:off x="8448070" y="6553200"/>
            <a:ext cx="6959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5M.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1041</Words>
  <Application>Microsoft Macintosh PowerPoint</Application>
  <PresentationFormat>Letter Paper (8.5x11 in)</PresentationFormat>
  <Paragraphs>390</Paragraphs>
  <Slides>37</Slides>
  <Notes>7</Notes>
  <HiddenSlides>20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Comic Sans MS</vt:lpstr>
      <vt:lpstr>Euclid Symbol</vt:lpstr>
      <vt:lpstr>Euclid Extra</vt:lpstr>
      <vt:lpstr>6.042 Lecture Template</vt:lpstr>
      <vt:lpstr>Equation</vt:lpstr>
      <vt:lpstr>Mathematics for Computer Science MIT 6.042J/18.062J</vt:lpstr>
      <vt:lpstr>Digraphs</vt:lpstr>
      <vt:lpstr>Relations and Graphs</vt:lpstr>
      <vt:lpstr>Digraphs</vt:lpstr>
      <vt:lpstr>Undirected vs. Directed</vt:lpstr>
      <vt:lpstr>Graphical Properties of Relations</vt:lpstr>
      <vt:lpstr>connection matrix</vt:lpstr>
      <vt:lpstr>connection matrix</vt:lpstr>
      <vt:lpstr>connection matrix</vt:lpstr>
      <vt:lpstr>connection matrix</vt:lpstr>
      <vt:lpstr>connection matrix</vt:lpstr>
      <vt:lpstr>matrix product</vt:lpstr>
      <vt:lpstr>counting length k paths</vt:lpstr>
      <vt:lpstr>connection matrices</vt:lpstr>
      <vt:lpstr>Graph of Strict Partial Order</vt:lpstr>
      <vt:lpstr>Graph of Strict Partial Order</vt:lpstr>
      <vt:lpstr>Cycles</vt:lpstr>
      <vt:lpstr>Directed Cycle</vt:lpstr>
      <vt:lpstr>Graph of Strict Partial Order</vt:lpstr>
      <vt:lpstr>Graph of Strict Partial Order</vt:lpstr>
      <vt:lpstr>Strict P.O. from a DAG</vt:lpstr>
      <vt:lpstr>Positive Path Relation</vt:lpstr>
      <vt:lpstr>DAG's &amp; Partial Orders</vt:lpstr>
      <vt:lpstr>Graph of Strict Partial Order</vt:lpstr>
      <vt:lpstr>Covering Edges</vt:lpstr>
      <vt:lpstr>Slide 26</vt:lpstr>
      <vt:lpstr>Normal Person’s Graph</vt:lpstr>
      <vt:lpstr>Computer Scientist’s Graph</vt:lpstr>
      <vt:lpstr>      Paths</vt:lpstr>
      <vt:lpstr>R from V to V</vt:lpstr>
      <vt:lpstr>Path Relations</vt:lpstr>
      <vt:lpstr>a DAG</vt:lpstr>
      <vt:lpstr>graph of strict partial order</vt:lpstr>
      <vt:lpstr>unneeded edges</vt:lpstr>
      <vt:lpstr>graph of strict partial order</vt:lpstr>
      <vt:lpstr>graph of strict partial order</vt:lpstr>
      <vt:lpstr>graph of strict partial order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2009-10-22T02:29:40Z</cp:lastPrinted>
  <dcterms:created xsi:type="dcterms:W3CDTF">2010-02-24T16:43:00Z</dcterms:created>
  <dcterms:modified xsi:type="dcterms:W3CDTF">2010-02-24T16:47:27Z</dcterms:modified>
</cp:coreProperties>
</file>