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Default Extension="pict" ContentType="image/pi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Default Extension="vml" ContentType="application/vnd.openxmlformats-officedocument.vmlDrawin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6" r:id="rId21"/>
    <p:sldId id="272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DA00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howGuides="1">
      <p:cViewPr varScale="1">
        <p:scale>
          <a:sx n="126" d="100"/>
          <a:sy n="126" d="100"/>
        </p:scale>
        <p:origin x="-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47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viewProps" Target="viewProp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handoutMaster" Target="handoutMasters/handoutMaster1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0A3E5407-C198-F24A-AA2B-33032D12CD02}" type="datetimeFigureOut">
              <a:rPr lang="en-US"/>
              <a:pPr>
                <a:defRPr/>
              </a:pPr>
              <a:t>3/1/10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C07AD31A-413A-0B44-AE31-2CAB05324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F4EF2F40-279D-B440-9F57-BE86692FCEE6}" type="datetime1">
              <a:rPr lang="en-US"/>
              <a:pPr>
                <a:defRPr/>
              </a:pPr>
              <a:t>3/1/10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1FCFB861-87CC-D54D-8BEC-60CBD3326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1CB34E5C-2583-D940-BDA5-B14560D5F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FE692664-FE70-5442-8E5B-915464ACA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719741FC-A935-8A40-B896-C0FB0F48B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44920959-4E50-E94B-950B-A7CFA8E18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AFA727BE-F642-8346-8397-484FA3249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E81F6104-1309-DC49-8811-A707890DF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0D0C7DEE-7D4F-144F-86D1-D1EDC31D3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A808917E-D38D-1E43-BABE-E7EA00E47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omic Sans M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3C521633-4FF6-CE43-A67F-E11AB1D27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175000" y="6553200"/>
            <a:ext cx="24892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Albert R Meyer, March 3, 2010</a:t>
            </a:r>
            <a:endParaRPr lang="en-US" sz="1200" dirty="0">
              <a:latin typeface="Comic Sans MS" pitchFamily="66" charset="0"/>
              <a:sym typeface="Gill Sans" pitchFamily="-112" charset="0"/>
            </a:endParaRPr>
          </a:p>
        </p:txBody>
      </p:sp>
      <p:pic>
        <p:nvPicPr>
          <p:cNvPr id="1027" name="Picture 3" descr="license.img"/>
          <p:cNvPicPr>
            <a:picLocks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/>
              <a:t>lec 5W.</a:t>
            </a:r>
            <a:fld id="{40C4958A-EB25-BC44-B808-D88D19988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omic Sans MS" pitchFamily="-107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1pPr>
      <a:lvl2pPr marL="457200" algn="l" rtl="0" eaLnBrk="0" fontAlgn="base" hangingPunct="0">
        <a:spcBef>
          <a:spcPts val="9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2pPr>
      <a:lvl3pPr marL="914400" algn="l" rtl="0" eaLnBrk="0" fontAlgn="base" hangingPunct="0">
        <a:spcBef>
          <a:spcPts val="8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3pPr>
      <a:lvl4pPr marL="13716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4pPr>
      <a:lvl5pPr marL="18288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5pPr>
      <a:lvl6pPr marL="22860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6pPr>
      <a:lvl7pPr marL="27432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7pPr>
      <a:lvl8pPr marL="32004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8pPr>
      <a:lvl9pPr marL="36576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4"/>
          <p:cNvSpPr>
            <a:spLocks/>
          </p:cNvSpPr>
          <p:nvPr/>
        </p:nvSpPr>
        <p:spPr bwMode="auto">
          <a:xfrm>
            <a:off x="1352550" y="381000"/>
            <a:ext cx="644842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Mathematics for Computer Science</a:t>
            </a:r>
            <a:r>
              <a:rPr lang="en-US" sz="3600" b="1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  <a:t/>
            </a:r>
            <a:br>
              <a:rPr lang="en-US" sz="3600" b="1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MIT</a:t>
            </a:r>
            <a:r>
              <a:rPr lang="en-US" sz="36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6.042J/18.062J</a:t>
            </a:r>
          </a:p>
        </p:txBody>
      </p:sp>
      <p:sp>
        <p:nvSpPr>
          <p:cNvPr id="13316" name="Rectangle 5"/>
          <p:cNvSpPr>
            <a:spLocks/>
          </p:cNvSpPr>
          <p:nvPr/>
        </p:nvSpPr>
        <p:spPr bwMode="auto">
          <a:xfrm>
            <a:off x="533400" y="1828800"/>
            <a:ext cx="8153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r>
              <a:rPr lang="en-US" sz="8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Machines</a:t>
            </a:r>
          </a:p>
        </p:txBody>
      </p:sp>
      <p:sp>
        <p:nvSpPr>
          <p:cNvPr id="1331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0DC657CC-BEE2-AD4E-AA36-85810F69D06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778000" y="1028700"/>
            <a:ext cx="5588000" cy="952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Die Hard Transitions:</a:t>
            </a: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6"/>
          <p:cNvSpPr>
            <a:spLocks/>
          </p:cNvSpPr>
          <p:nvPr/>
        </p:nvSpPr>
        <p:spPr bwMode="auto">
          <a:xfrm>
            <a:off x="387350" y="2133600"/>
            <a:ext cx="8604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1. Fill little jug: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3)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3</a:t>
            </a:r>
          </a:p>
        </p:txBody>
      </p:sp>
      <p:sp>
        <p:nvSpPr>
          <p:cNvPr id="56329" name="Rectangle 7"/>
          <p:cNvSpPr>
            <a:spLocks/>
          </p:cNvSpPr>
          <p:nvPr/>
        </p:nvSpPr>
        <p:spPr bwMode="auto">
          <a:xfrm>
            <a:off x="350838" y="2971800"/>
            <a:ext cx="8640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2. Fill big jug:   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(5,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5</a:t>
            </a:r>
          </a:p>
        </p:txBody>
      </p:sp>
      <p:sp>
        <p:nvSpPr>
          <p:cNvPr id="56330" name="Rectangle 8"/>
          <p:cNvSpPr>
            <a:spLocks/>
          </p:cNvSpPr>
          <p:nvPr/>
        </p:nvSpPr>
        <p:spPr bwMode="auto">
          <a:xfrm>
            <a:off x="368300" y="3886200"/>
            <a:ext cx="8623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3. Empty little jug: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0)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56331" name="Rectangle 9"/>
          <p:cNvSpPr>
            <a:spLocks/>
          </p:cNvSpPr>
          <p:nvPr/>
        </p:nvSpPr>
        <p:spPr bwMode="auto">
          <a:xfrm>
            <a:off x="331788" y="4735513"/>
            <a:ext cx="865981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4. Empty big jug: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(0,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225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A470BC8-682C-2944-8921-B00D5AB08F1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0" grpId="0"/>
      <p:bldP spid="563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47650" y="1063625"/>
            <a:ext cx="8896350" cy="49180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5. Pour big jug into little jug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(i)</a:t>
            </a:r>
            <a:r>
              <a:rPr lang="en-US"/>
              <a:t> If </a:t>
            </a:r>
            <a:r>
              <a:rPr lang="en-US">
                <a:solidFill>
                  <a:srgbClr val="008000"/>
                </a:solidFill>
              </a:rPr>
              <a:t>no overflow</a:t>
            </a:r>
            <a:r>
              <a:rPr lang="en-US"/>
              <a:t>, then 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/>
              <a:t>(0,b+l)</a:t>
            </a:r>
          </a:p>
          <a:p>
            <a:pPr marL="304800" indent="-304800" eaLnBrk="1" hangingPunct="1">
              <a:lnSpc>
                <a:spcPct val="90000"/>
              </a:lnSpc>
              <a:spcBef>
                <a:spcPts val="900"/>
              </a:spcBef>
            </a:pPr>
            <a:endParaRPr lang="en-US" sz="3600">
              <a:solidFill>
                <a:srgbClr val="3333CC"/>
              </a:solidFill>
            </a:endParaRPr>
          </a:p>
          <a:p>
            <a:pPr marL="304800" indent="-3048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>
                <a:solidFill>
                  <a:srgbClr val="3333CC"/>
                </a:solidFill>
              </a:rPr>
              <a:t>(ii) </a:t>
            </a:r>
            <a:r>
              <a:rPr lang="en-US" sz="4400">
                <a:solidFill>
                  <a:srgbClr val="008000"/>
                </a:solidFill>
              </a:rPr>
              <a:t>otherwise </a:t>
            </a:r>
            <a:r>
              <a:rPr lang="en-US" sz="4400"/>
              <a:t>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→</a:t>
            </a:r>
            <a:r>
              <a:rPr lang="en-US" sz="4400"/>
              <a:t>(b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(3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l),3)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6. Pour little jug into big jug. </a:t>
            </a:r>
            <a:r>
              <a:rPr lang="en-US"/>
              <a:t>		</a:t>
            </a:r>
            <a:r>
              <a:rPr lang="en-US">
                <a:solidFill>
                  <a:srgbClr val="008000"/>
                </a:solidFill>
              </a:rPr>
              <a:t>Likewise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2236788"/>
            <a:ext cx="2701925" cy="992187"/>
            <a:chOff x="0" y="0"/>
            <a:chExt cx="1702" cy="624"/>
          </a:xfrm>
        </p:grpSpPr>
        <p:sp>
          <p:nvSpPr>
            <p:cNvPr id="23559" name="Rectangle 7"/>
            <p:cNvSpPr>
              <a:spLocks/>
            </p:cNvSpPr>
            <p:nvPr/>
          </p:nvSpPr>
          <p:spPr bwMode="auto">
            <a:xfrm>
              <a:off x="309" y="111"/>
              <a:ext cx="1093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b+l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3</a:t>
              </a:r>
            </a:p>
          </p:txBody>
        </p: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 rot="-5400000">
              <a:off x="778" y="-778"/>
              <a:ext cx="146" cy="1702"/>
              <a:chOff x="0" y="0"/>
              <a:chExt cx="146" cy="1702"/>
            </a:xfrm>
          </p:grpSpPr>
          <p:sp>
            <p:nvSpPr>
              <p:cNvPr id="23561" name="AutoShape 9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noFill/>
              <a:ln w="4127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2" name="AutoShape 10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</a:path>
                </a:pathLst>
              </a:custGeom>
              <a:noFill/>
              <a:ln w="41275">
                <a:solidFill>
                  <a:srgbClr val="008000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3558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12F2FAF7-8C68-9240-9358-B23F492CEC5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457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/>
          </p:cNvSpPr>
          <p:nvPr/>
        </p:nvSpPr>
        <p:spPr bwMode="auto">
          <a:xfrm>
            <a:off x="228600" y="9906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Simon’s challenge: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Disarm the bomb by putting precisely </a:t>
            </a:r>
            <a:r>
              <a:rPr lang="en-US" sz="4800" dirty="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gallons of water on the scale, or it will </a:t>
            </a:r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blow up.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endParaRPr lang="en-US" sz="60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pPr>
              <a:defRPr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(You can figure out how)</a:t>
            </a:r>
            <a:endParaRPr lang="en-US" sz="4400" dirty="0">
              <a:solidFill>
                <a:schemeClr val="accent3">
                  <a:lumMod val="50000"/>
                </a:schemeClr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245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0786D0D-FC7F-C54C-BD71-9C866E2B460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56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4"/>
          <p:cNvSpPr>
            <a:spLocks/>
          </p:cNvSpPr>
          <p:nvPr/>
        </p:nvSpPr>
        <p:spPr bwMode="auto">
          <a:xfrm>
            <a:off x="546100" y="2811463"/>
            <a:ext cx="79502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7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Work it out now!</a:t>
            </a:r>
          </a:p>
        </p:txBody>
      </p:sp>
      <p:sp>
        <p:nvSpPr>
          <p:cNvPr id="2560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809BA48-E08E-0D49-912B-56D2DECC513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662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6629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593725" y="1263650"/>
            <a:ext cx="6151563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Start with empty jugs: (0,0)</a:t>
            </a: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(5,0)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86000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28BB546-D6A9-3A40-968B-173C6651533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  <p:bldP spid="143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765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7653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7654" name="Rectangle 7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27655" name="Rectangle 8"/>
          <p:cNvSpPr>
            <a:spLocks/>
          </p:cNvSpPr>
          <p:nvPr/>
        </p:nvSpPr>
        <p:spPr bwMode="auto">
          <a:xfrm>
            <a:off x="48768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(2,3)</a:t>
            </a:r>
          </a:p>
        </p:txBody>
      </p:sp>
      <p:sp>
        <p:nvSpPr>
          <p:cNvPr id="27656" name="AutoShape 9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Rectangle 10"/>
          <p:cNvSpPr>
            <a:spLocks/>
          </p:cNvSpPr>
          <p:nvPr/>
        </p:nvSpPr>
        <p:spPr bwMode="auto">
          <a:xfrm>
            <a:off x="1665288" y="3352800"/>
            <a:ext cx="914400" cy="9144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Rectangle 12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3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6E8A6E0-724E-3C4B-BB21-ECDC592D7D9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867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4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8678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8679" name="Rectangle 8"/>
          <p:cNvSpPr>
            <a:spLocks/>
          </p:cNvSpPr>
          <p:nvPr/>
        </p:nvSpPr>
        <p:spPr bwMode="auto">
          <a:xfrm>
            <a:off x="593725" y="1262063"/>
            <a:ext cx="481806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Empty the little: (2,0)</a:t>
            </a:r>
          </a:p>
        </p:txBody>
      </p:sp>
      <p:sp>
        <p:nvSpPr>
          <p:cNvPr id="28680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0CD91840-4727-774D-AEC1-FD87F96787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969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9701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9702" name="Rectangle 7"/>
          <p:cNvSpPr>
            <a:spLocks/>
          </p:cNvSpPr>
          <p:nvPr/>
        </p:nvSpPr>
        <p:spPr bwMode="auto">
          <a:xfrm>
            <a:off x="593725" y="1262063"/>
            <a:ext cx="61166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 (0,2)</a:t>
            </a:r>
          </a:p>
        </p:txBody>
      </p:sp>
      <p:sp>
        <p:nvSpPr>
          <p:cNvPr id="29703" name="AutoShape 8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Rectangle 9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D98ED551-3C90-AF44-B4C2-5EBDFB09686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072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4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0727" name="Rectangle 8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0728" name="Rectangle 9"/>
          <p:cNvSpPr>
            <a:spLocks/>
          </p:cNvSpPr>
          <p:nvPr/>
        </p:nvSpPr>
        <p:spPr bwMode="auto">
          <a:xfrm>
            <a:off x="593725" y="1262063"/>
            <a:ext cx="45148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(5,2)</a:t>
            </a:r>
          </a:p>
        </p:txBody>
      </p:sp>
      <p:sp>
        <p:nvSpPr>
          <p:cNvPr id="3072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312988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3DE54B8-7B5D-1F4F-AB1C-DD0E6F351DA3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174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/>
          </p:cNvSpPr>
          <p:nvPr/>
        </p:nvSpPr>
        <p:spPr bwMode="auto">
          <a:xfrm>
            <a:off x="5562600" y="3124200"/>
            <a:ext cx="1219200" cy="1143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9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1750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1751" name="Rectangle 8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31752" name="Rectangle 9"/>
          <p:cNvSpPr>
            <a:spLocks/>
          </p:cNvSpPr>
          <p:nvPr/>
        </p:nvSpPr>
        <p:spPr bwMode="auto">
          <a:xfrm>
            <a:off x="49530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(4,3)</a:t>
            </a:r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3390900" y="5029200"/>
            <a:ext cx="2362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Done!</a:t>
            </a:r>
          </a:p>
        </p:txBody>
      </p:sp>
      <p:sp>
        <p:nvSpPr>
          <p:cNvPr id="31754" name="AutoShape 11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755" name="Group 12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31758" name="Rectangle 13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9" name="AutoShape 14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756" name="AutoShape 15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34E4262F-9AEA-A641-920A-68428A6008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04800"/>
            <a:ext cx="5867400" cy="10969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>
                <a:solidFill>
                  <a:srgbClr val="3333CC"/>
                </a:solidFill>
              </a:rPr>
              <a:t>State machines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68300" y="1835150"/>
            <a:ext cx="8483600" cy="49339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6000"/>
              <a:t>step by step processes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(may step in response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 to </a:t>
            </a:r>
            <a:r>
              <a:rPr lang="en-US" sz="6000">
                <a:solidFill>
                  <a:srgbClr val="008000"/>
                </a:solidFill>
              </a:rPr>
              <a:t>input</a:t>
            </a:r>
            <a:r>
              <a:rPr lang="en-US" sz="6000"/>
              <a:t> ―not today)</a:t>
            </a:r>
          </a:p>
        </p:txBody>
      </p:sp>
      <p:pic>
        <p:nvPicPr>
          <p:cNvPr id="1434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984E1DE-A203-7346-97D7-F91FB88A410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CC0000"/>
                </a:solidFill>
              </a:rPr>
              <a:t>once and for all</a:t>
            </a:r>
          </a:p>
        </p:txBody>
      </p:sp>
      <p:pic>
        <p:nvPicPr>
          <p:cNvPr id="3277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5"/>
          <p:cNvSpPr>
            <a:spLocks/>
          </p:cNvSpPr>
          <p:nvPr/>
        </p:nvSpPr>
        <p:spPr bwMode="auto">
          <a:xfrm>
            <a:off x="200025" y="1200150"/>
            <a:ext cx="8597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What if have a </a:t>
            </a:r>
            <a:r>
              <a:rPr lang="en-US" sz="4000" b="1">
                <a:solidFill>
                  <a:srgbClr val="C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 instead?</a:t>
            </a:r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760413" y="3022600"/>
            <a:ext cx="5091112" cy="2159000"/>
            <a:chOff x="0" y="0"/>
            <a:chExt cx="3206" cy="1360"/>
          </a:xfrm>
        </p:grpSpPr>
        <p:sp>
          <p:nvSpPr>
            <p:cNvPr id="32781" name="Rectangle 7"/>
            <p:cNvSpPr>
              <a:spLocks/>
            </p:cNvSpPr>
            <p:nvPr/>
          </p:nvSpPr>
          <p:spPr bwMode="auto">
            <a:xfrm>
              <a:off x="0" y="960"/>
              <a:ext cx="151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3 Gallon Jug</a:t>
              </a:r>
            </a:p>
          </p:txBody>
        </p:sp>
        <p:sp>
          <p:nvSpPr>
            <p:cNvPr id="32782" name="Rectangle 8"/>
            <p:cNvSpPr>
              <a:spLocks/>
            </p:cNvSpPr>
            <p:nvPr/>
          </p:nvSpPr>
          <p:spPr bwMode="auto">
            <a:xfrm>
              <a:off x="1687" y="960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5 Gallon Jug</a:t>
              </a:r>
            </a:p>
          </p:txBody>
        </p:sp>
        <p:sp>
          <p:nvSpPr>
            <p:cNvPr id="32783" name="AutoShape 9"/>
            <p:cNvSpPr>
              <a:spLocks/>
            </p:cNvSpPr>
            <p:nvPr/>
          </p:nvSpPr>
          <p:spPr bwMode="auto">
            <a:xfrm>
              <a:off x="425" y="336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AutoShape 10"/>
            <p:cNvSpPr>
              <a:spLocks/>
            </p:cNvSpPr>
            <p:nvPr/>
          </p:nvSpPr>
          <p:spPr bwMode="auto">
            <a:xfrm>
              <a:off x="2017" y="0"/>
              <a:ext cx="768" cy="9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54400" y="2095500"/>
            <a:ext cx="5076825" cy="3187700"/>
            <a:chOff x="0" y="0"/>
            <a:chExt cx="3198" cy="2008"/>
          </a:xfrm>
        </p:grpSpPr>
        <p:sp>
          <p:nvSpPr>
            <p:cNvPr id="32777" name="Rectangle 12"/>
            <p:cNvSpPr>
              <a:spLocks/>
            </p:cNvSpPr>
            <p:nvPr/>
          </p:nvSpPr>
          <p:spPr bwMode="auto">
            <a:xfrm>
              <a:off x="1679" y="1608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C0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</a:t>
              </a:r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Gallon Jug</a:t>
              </a:r>
            </a:p>
          </p:txBody>
        </p:sp>
        <p:sp>
          <p:nvSpPr>
            <p:cNvPr id="32778" name="Line 13"/>
            <p:cNvSpPr>
              <a:spLocks noChangeShapeType="1"/>
            </p:cNvSpPr>
            <p:nvPr/>
          </p:nvSpPr>
          <p:spPr bwMode="auto">
            <a:xfrm>
              <a:off x="0" y="48"/>
              <a:ext cx="1440" cy="187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Line 14"/>
            <p:cNvSpPr>
              <a:spLocks noChangeShapeType="1"/>
            </p:cNvSpPr>
            <p:nvPr/>
          </p:nvSpPr>
          <p:spPr bwMode="auto">
            <a:xfrm rot="10800000" flipH="1">
              <a:off x="73" y="0"/>
              <a:ext cx="1296" cy="192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AutoShape 15"/>
            <p:cNvSpPr>
              <a:spLocks/>
            </p:cNvSpPr>
            <p:nvPr/>
          </p:nvSpPr>
          <p:spPr bwMode="auto">
            <a:xfrm>
              <a:off x="1865" y="120"/>
              <a:ext cx="1056" cy="139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92" name="Rectangle 16"/>
          <p:cNvSpPr>
            <a:spLocks/>
          </p:cNvSpPr>
          <p:nvPr/>
        </p:nvSpPr>
        <p:spPr bwMode="auto">
          <a:xfrm>
            <a:off x="238125" y="5235575"/>
            <a:ext cx="86741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you do it?  Can you prove it?</a:t>
            </a:r>
          </a:p>
        </p:txBody>
      </p:sp>
      <p:sp>
        <p:nvSpPr>
          <p:cNvPr id="3277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6AA3D9B-1C81-F04A-83EF-E67F992E5B8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DA00DA"/>
                </a:solidFill>
              </a:rPr>
              <a:t>Once &amp; For All</a:t>
            </a:r>
          </a:p>
        </p:txBody>
      </p:sp>
      <p:pic>
        <p:nvPicPr>
          <p:cNvPr id="3379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5"/>
          <p:cNvSpPr>
            <a:spLocks/>
          </p:cNvSpPr>
          <p:nvPr/>
        </p:nvSpPr>
        <p:spPr bwMode="auto">
          <a:xfrm>
            <a:off x="5257800" y="2244725"/>
            <a:ext cx="25796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</a:t>
            </a:r>
          </a:p>
        </p:txBody>
      </p:sp>
      <p:sp>
        <p:nvSpPr>
          <p:cNvPr id="33797" name="Rectangle 6"/>
          <p:cNvSpPr>
            <a:spLocks/>
          </p:cNvSpPr>
          <p:nvPr/>
        </p:nvSpPr>
        <p:spPr bwMode="auto">
          <a:xfrm>
            <a:off x="5257800" y="5140325"/>
            <a:ext cx="26638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Gallon Jug</a:t>
            </a:r>
          </a:p>
        </p:txBody>
      </p:sp>
      <p:sp>
        <p:nvSpPr>
          <p:cNvPr id="33798" name="Rectangle 7"/>
          <p:cNvSpPr>
            <a:spLocks/>
          </p:cNvSpPr>
          <p:nvPr/>
        </p:nvSpPr>
        <p:spPr bwMode="auto">
          <a:xfrm>
            <a:off x="593725" y="1263650"/>
            <a:ext cx="19954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Supplies:</a:t>
            </a:r>
          </a:p>
        </p:txBody>
      </p:sp>
      <p:sp>
        <p:nvSpPr>
          <p:cNvPr id="33799" name="Rectangle 8"/>
          <p:cNvSpPr>
            <a:spLocks/>
          </p:cNvSpPr>
          <p:nvPr/>
        </p:nvSpPr>
        <p:spPr bwMode="auto">
          <a:xfrm>
            <a:off x="2057400" y="5867400"/>
            <a:ext cx="13287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Water</a:t>
            </a:r>
          </a:p>
        </p:txBody>
      </p:sp>
      <p:pic>
        <p:nvPicPr>
          <p:cNvPr id="3380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80EE2D-5328-DA4F-8D75-7A7879DDDFF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2590800"/>
            <a:ext cx="8686800" cy="167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/>
              <a:t>P(state) ::= “3 divides the number of gallons in each jug.”</a:t>
            </a:r>
          </a:p>
        </p:txBody>
      </p:sp>
      <p:pic>
        <p:nvPicPr>
          <p:cNvPr id="348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7"/>
          <p:cNvSpPr>
            <a:spLocks/>
          </p:cNvSpPr>
          <p:nvPr/>
        </p:nvSpPr>
        <p:spPr bwMode="auto">
          <a:xfrm>
            <a:off x="685800" y="1065213"/>
            <a:ext cx="8001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495300" indent="-495300" algn="l">
              <a:lnSpc>
                <a:spcPct val="90000"/>
              </a:lnSpc>
              <a:spcBef>
                <a:spcPts val="95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Die hard once and for all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marL="495300" indent="-495300">
              <a:lnSpc>
                <a:spcPct val="90000"/>
              </a:lnSpc>
              <a:spcBef>
                <a:spcPts val="1050"/>
              </a:spcBef>
            </a:pP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3482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AB303384-65FD-1143-A29D-05F7AD77448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09575" y="3971925"/>
          <a:ext cx="8229600" cy="1085850"/>
        </p:xfrm>
        <a:graphic>
          <a:graphicData uri="http://schemas.openxmlformats.org/presentationml/2006/ole">
            <p:oleObj spid="_x0000_s34818" name="Equation" r:id="rId4" imgW="1828800" imgH="241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9779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algn="ctr" eaLnBrk="1" hangingPunct="1"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Floyd’s Invariant Method</a:t>
            </a:r>
            <a:endParaRPr lang="en-US"/>
          </a:p>
          <a:p>
            <a:pPr marL="571500" indent="-571500" algn="ctr" eaLnBrk="1" hangingPunct="1">
              <a:spcBef>
                <a:spcPts val="900"/>
              </a:spcBef>
            </a:pPr>
            <a:r>
              <a:rPr lang="en-US" sz="3600"/>
              <a:t>(just like induction)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Base case:</a:t>
            </a:r>
            <a:r>
              <a:rPr lang="en-US" sz="3600"/>
              <a:t> Show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(</a:t>
            </a:r>
            <a:r>
              <a:rPr lang="en-US" sz="3600">
                <a:solidFill>
                  <a:srgbClr val="00B050"/>
                </a:solidFill>
              </a:rPr>
              <a:t>start</a:t>
            </a:r>
            <a:r>
              <a:rPr lang="en-US" sz="3600"/>
              <a:t>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Preservation case:</a:t>
            </a:r>
            <a:r>
              <a:rPr lang="en-US" sz="3600"/>
              <a:t> Show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/>
              <a:t>   </a:t>
            </a:r>
            <a:r>
              <a:rPr lang="en-US" sz="4400"/>
              <a:t>if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q</a:t>
            </a:r>
            <a:r>
              <a:rPr lang="en-US" sz="4400"/>
              <a:t>) and </a:t>
            </a:r>
            <a:r>
              <a:rPr lang="en-US"/>
              <a:t>               </a:t>
            </a:r>
            <a:r>
              <a:rPr lang="en-US" sz="4400"/>
              <a:t>, then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r</a:t>
            </a:r>
            <a:r>
              <a:rPr lang="en-US" sz="4400"/>
              <a:t>)</a:t>
            </a:r>
            <a:endParaRPr lang="en-US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Conclusion:</a:t>
            </a:r>
            <a:r>
              <a:rPr lang="en-US" sz="3600"/>
              <a:t>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 holds for all reachable states, including final state (if any)</a:t>
            </a:r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1700" y="3759200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</a:p>
          </p:txBody>
        </p:sp>
        <p:grpSp>
          <p:nvGrpSpPr>
            <p:cNvPr id="35848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358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695A569-24EA-944C-8D80-72AA61B6D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Once &amp; For All</a:t>
            </a:r>
          </a:p>
        </p:txBody>
      </p:sp>
      <p:pic>
        <p:nvPicPr>
          <p:cNvPr id="3686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969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/>
          </p:cNvSpPr>
          <p:nvPr/>
        </p:nvSpPr>
        <p:spPr bwMode="auto">
          <a:xfrm>
            <a:off x="2781300" y="1514475"/>
            <a:ext cx="60610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Corollary:  No state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(4,x) is reachable,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Bruce Dies!</a:t>
            </a:r>
          </a:p>
        </p:txBody>
      </p:sp>
      <p:sp>
        <p:nvSpPr>
          <p:cNvPr id="3687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EE8328B-2C8F-8E43-BFD7-420F491E20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789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5"/>
          <p:cNvSpPr>
            <a:spLocks/>
          </p:cNvSpPr>
          <p:nvPr/>
        </p:nvSpPr>
        <p:spPr bwMode="auto">
          <a:xfrm>
            <a:off x="1927225" y="944563"/>
            <a:ext cx="51149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robot is on a grid</a:t>
            </a:r>
          </a:p>
        </p:txBody>
      </p:sp>
      <p:sp>
        <p:nvSpPr>
          <p:cNvPr id="37893" name="Rectangle 6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37894" name="Group 7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8" name="Rectangle 9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7899" name="Rectangle 10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7900" name="Rectangle 11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1" name="Line 12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2" name="Rectangle 13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7903" name="Rectangle 14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4" name="Rectangle 15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5" name="Rectangle 16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6" name="Rectangle 17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7" name="Rectangle 18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8" name="Rectangle 19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9" name="Rectangle 20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0" name="Rectangle 21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1" name="Rectangle 22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2" name="Rectangle 23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3" name="Rectangle 24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895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12E4781-5EAB-364D-B1F8-5B9C8DC1DA4C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891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38917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8935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6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8937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8938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9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0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8941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2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3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4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5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6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7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8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9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0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1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8918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9" name="Group 25"/>
          <p:cNvGrpSpPr>
            <a:grpSpLocks/>
          </p:cNvGrpSpPr>
          <p:nvPr/>
        </p:nvGrpSpPr>
        <p:grpSpPr bwMode="auto">
          <a:xfrm>
            <a:off x="2438400" y="2514600"/>
            <a:ext cx="2895600" cy="2819400"/>
            <a:chOff x="0" y="0"/>
            <a:chExt cx="1824" cy="1776"/>
          </a:xfrm>
        </p:grpSpPr>
        <p:sp>
          <p:nvSpPr>
            <p:cNvPr id="38922" name="Line 26"/>
            <p:cNvSpPr>
              <a:spLocks noChangeShapeType="1"/>
            </p:cNvSpPr>
            <p:nvPr/>
          </p:nvSpPr>
          <p:spPr bwMode="auto">
            <a:xfrm rot="10800000">
              <a:off x="288" y="288"/>
              <a:ext cx="33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3" name="Line 27"/>
            <p:cNvSpPr>
              <a:spLocks noChangeShapeType="1"/>
            </p:cNvSpPr>
            <p:nvPr/>
          </p:nvSpPr>
          <p:spPr bwMode="auto">
            <a:xfrm rot="10800000" flipH="1">
              <a:off x="1152" y="288"/>
              <a:ext cx="38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4" name="Line 28"/>
            <p:cNvSpPr>
              <a:spLocks noChangeShapeType="1"/>
            </p:cNvSpPr>
            <p:nvPr/>
          </p:nvSpPr>
          <p:spPr bwMode="auto">
            <a:xfrm flipH="1">
              <a:off x="240" y="1152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5" name="Line 29"/>
            <p:cNvSpPr>
              <a:spLocks noChangeShapeType="1"/>
            </p:cNvSpPr>
            <p:nvPr/>
          </p:nvSpPr>
          <p:spPr bwMode="auto">
            <a:xfrm>
              <a:off x="1104" y="1056"/>
              <a:ext cx="384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926" name="Group 30"/>
            <p:cNvGrpSpPr>
              <a:grpSpLocks/>
            </p:cNvGrpSpPr>
            <p:nvPr/>
          </p:nvGrpSpPr>
          <p:grpSpPr bwMode="auto">
            <a:xfrm>
              <a:off x="0" y="0"/>
              <a:ext cx="1824" cy="1776"/>
              <a:chOff x="0" y="0"/>
              <a:chExt cx="1824" cy="1776"/>
            </a:xfrm>
          </p:grpSpPr>
          <p:sp>
            <p:nvSpPr>
              <p:cNvPr id="38927" name="Line 3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8" name="Line 32"/>
              <p:cNvSpPr>
                <a:spLocks noChangeShapeType="1"/>
              </p:cNvSpPr>
              <p:nvPr/>
            </p:nvSpPr>
            <p:spPr bwMode="auto">
              <a:xfrm rot="10800000" flipH="1">
                <a:off x="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9" name="Line 33"/>
              <p:cNvSpPr>
                <a:spLocks noChangeShapeType="1"/>
              </p:cNvSpPr>
              <p:nvPr/>
            </p:nvSpPr>
            <p:spPr bwMode="auto">
              <a:xfrm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0" name="Line 34"/>
              <p:cNvSpPr>
                <a:spLocks noChangeShapeType="1"/>
              </p:cNvSpPr>
              <p:nvPr/>
            </p:nvSpPr>
            <p:spPr bwMode="auto">
              <a:xfrm rot="10800000" flipH="1"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1" name="Line 35"/>
              <p:cNvSpPr>
                <a:spLocks noChangeShapeType="1"/>
              </p:cNvSpPr>
              <p:nvPr/>
            </p:nvSpPr>
            <p:spPr bwMode="auto">
              <a:xfrm>
                <a:off x="48" y="1632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2" name="Line 36"/>
              <p:cNvSpPr>
                <a:spLocks noChangeShapeType="1"/>
              </p:cNvSpPr>
              <p:nvPr/>
            </p:nvSpPr>
            <p:spPr bwMode="auto">
              <a:xfrm rot="10800000" flipH="1">
                <a:off x="48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3" name="Line 37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4" name="Line 38"/>
              <p:cNvSpPr>
                <a:spLocks noChangeShapeType="1"/>
              </p:cNvSpPr>
              <p:nvPr/>
            </p:nvSpPr>
            <p:spPr bwMode="auto">
              <a:xfrm rot="10800000" flipH="1"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8920" name="Rectangle 39"/>
          <p:cNvSpPr>
            <a:spLocks/>
          </p:cNvSpPr>
          <p:nvPr/>
        </p:nvSpPr>
        <p:spPr bwMode="auto">
          <a:xfrm>
            <a:off x="1876425" y="931863"/>
            <a:ext cx="5205413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it can </a:t>
            </a:r>
            <a:r>
              <a:rPr lang="en-US" sz="40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diagonally</a:t>
            </a:r>
          </a:p>
        </p:txBody>
      </p:sp>
      <p:sp>
        <p:nvSpPr>
          <p:cNvPr id="3892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A18D6DA6-A857-C348-9A70-53C6FD440CB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993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39941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9960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1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9962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9963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4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5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9966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7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8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9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0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1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2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3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4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5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6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42" name="Rectangle 24"/>
          <p:cNvSpPr>
            <a:spLocks/>
          </p:cNvSpPr>
          <p:nvPr/>
        </p:nvSpPr>
        <p:spPr bwMode="auto">
          <a:xfrm>
            <a:off x="1901825" y="942975"/>
            <a:ext cx="6489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3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it get from (0,0) to (1,0)?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95600" y="1435100"/>
            <a:ext cx="6235700" cy="3822700"/>
            <a:chOff x="0" y="0"/>
            <a:chExt cx="3928" cy="2407"/>
          </a:xfrm>
        </p:grpSpPr>
        <p:sp>
          <p:nvSpPr>
            <p:cNvPr id="39947" name="Rectangle 26"/>
            <p:cNvSpPr>
              <a:spLocks/>
            </p:cNvSpPr>
            <p:nvPr/>
          </p:nvSpPr>
          <p:spPr bwMode="auto">
            <a:xfrm>
              <a:off x="2928" y="183"/>
              <a:ext cx="237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 b="1">
                  <a:solidFill>
                    <a:srgbClr val="CC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?</a:t>
              </a:r>
            </a:p>
          </p:txBody>
        </p:sp>
        <p:grpSp>
          <p:nvGrpSpPr>
            <p:cNvPr id="39948" name="Group 27"/>
            <p:cNvGrpSpPr>
              <a:grpSpLocks/>
            </p:cNvGrpSpPr>
            <p:nvPr/>
          </p:nvGrpSpPr>
          <p:grpSpPr bwMode="auto">
            <a:xfrm>
              <a:off x="0" y="0"/>
              <a:ext cx="3928" cy="2407"/>
              <a:chOff x="0" y="0"/>
              <a:chExt cx="3928" cy="2407"/>
            </a:xfrm>
          </p:grpSpPr>
          <p:grpSp>
            <p:nvGrpSpPr>
              <p:cNvPr id="39949" name="Group 28"/>
              <p:cNvGrpSpPr>
                <a:grpSpLocks/>
              </p:cNvGrpSpPr>
              <p:nvPr/>
            </p:nvGrpSpPr>
            <p:grpSpPr bwMode="auto">
              <a:xfrm>
                <a:off x="0" y="1591"/>
                <a:ext cx="1439" cy="816"/>
                <a:chOff x="0" y="0"/>
                <a:chExt cx="1439" cy="816"/>
              </a:xfrm>
            </p:grpSpPr>
            <p:sp>
              <p:nvSpPr>
                <p:cNvPr id="39958" name="Line 29"/>
                <p:cNvSpPr>
                  <a:spLocks noChangeShapeType="1"/>
                </p:cNvSpPr>
                <p:nvPr/>
              </p:nvSpPr>
              <p:spPr bwMode="auto">
                <a:xfrm>
                  <a:off x="624" y="0"/>
                  <a:ext cx="816" cy="8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959" name="Line 30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0" y="0"/>
                  <a:ext cx="624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9950" name="Group 31"/>
              <p:cNvGrpSpPr>
                <a:grpSpLocks/>
              </p:cNvGrpSpPr>
              <p:nvPr/>
            </p:nvGrpSpPr>
            <p:grpSpPr bwMode="auto">
              <a:xfrm>
                <a:off x="728" y="0"/>
                <a:ext cx="3200" cy="2407"/>
                <a:chOff x="0" y="0"/>
                <a:chExt cx="3200" cy="2407"/>
              </a:xfrm>
            </p:grpSpPr>
            <p:sp>
              <p:nvSpPr>
                <p:cNvPr id="39951" name="Line 32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19" y="1639"/>
                  <a:ext cx="816" cy="76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39952" name="Group 3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200" cy="2223"/>
                  <a:chOff x="0" y="0"/>
                  <a:chExt cx="3200" cy="2223"/>
                </a:xfrm>
              </p:grpSpPr>
              <p:sp>
                <p:nvSpPr>
                  <p:cNvPr id="39953" name="Line 34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1535" y="175"/>
                    <a:ext cx="624" cy="62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39954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3200" cy="2223"/>
                    <a:chOff x="0" y="0"/>
                    <a:chExt cx="3200" cy="2223"/>
                  </a:xfrm>
                </p:grpSpPr>
                <p:sp>
                  <p:nvSpPr>
                    <p:cNvPr id="39955" name="Line 36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1536" y="687"/>
                      <a:ext cx="912" cy="96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6" name="Line 37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0" y="783"/>
                      <a:ext cx="1535" cy="14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7" name="AutoShape 38"/>
                    <p:cNvSpPr>
                      <a:spLocks/>
                    </p:cNvSpPr>
                    <p:nvPr/>
                  </p:nvSpPr>
                  <p:spPr bwMode="auto">
                    <a:xfrm>
                      <a:off x="2152" y="0"/>
                      <a:ext cx="1048" cy="738"/>
                    </a:xfrm>
                    <a:custGeom>
                      <a:avLst/>
                      <a:gdLst>
                        <a:gd name="T0" fmla="*/ 0 w 21523"/>
                        <a:gd name="T1" fmla="*/ 0 h 20855"/>
                        <a:gd name="T2" fmla="*/ 21523 w 21523"/>
                        <a:gd name="T3" fmla="*/ 20855 h 20855"/>
                      </a:gdLst>
                      <a:ahLst/>
                      <a:cxnLst/>
                      <a:rect l="T0" t="T1" r="T2" b="T3"/>
                      <a:pathLst>
                        <a:path w="21523" h="20855">
                          <a:moveTo>
                            <a:pt x="5913" y="19872"/>
                          </a:moveTo>
                          <a:cubicBezTo>
                            <a:pt x="6796" y="19476"/>
                            <a:pt x="6242" y="19279"/>
                            <a:pt x="7063" y="18516"/>
                          </a:cubicBezTo>
                          <a:cubicBezTo>
                            <a:pt x="7166" y="18291"/>
                            <a:pt x="7227" y="17980"/>
                            <a:pt x="7392" y="17839"/>
                          </a:cubicBezTo>
                          <a:cubicBezTo>
                            <a:pt x="7679" y="17585"/>
                            <a:pt x="8377" y="17387"/>
                            <a:pt x="8377" y="17387"/>
                          </a:cubicBezTo>
                          <a:cubicBezTo>
                            <a:pt x="10205" y="18234"/>
                            <a:pt x="11929" y="19448"/>
                            <a:pt x="13798" y="20098"/>
                          </a:cubicBezTo>
                          <a:cubicBezTo>
                            <a:pt x="15153" y="21340"/>
                            <a:pt x="15625" y="20719"/>
                            <a:pt x="17740" y="20549"/>
                          </a:cubicBezTo>
                          <a:cubicBezTo>
                            <a:pt x="18582" y="20154"/>
                            <a:pt x="18828" y="19166"/>
                            <a:pt x="19547" y="18516"/>
                          </a:cubicBezTo>
                          <a:cubicBezTo>
                            <a:pt x="19649" y="18291"/>
                            <a:pt x="19732" y="18036"/>
                            <a:pt x="19875" y="17839"/>
                          </a:cubicBezTo>
                          <a:cubicBezTo>
                            <a:pt x="20019" y="17641"/>
                            <a:pt x="20245" y="17585"/>
                            <a:pt x="20368" y="17387"/>
                          </a:cubicBezTo>
                          <a:cubicBezTo>
                            <a:pt x="20635" y="16992"/>
                            <a:pt x="20799" y="16484"/>
                            <a:pt x="21025" y="16032"/>
                          </a:cubicBezTo>
                          <a:cubicBezTo>
                            <a:pt x="21128" y="15806"/>
                            <a:pt x="21354" y="15354"/>
                            <a:pt x="21354" y="15354"/>
                          </a:cubicBezTo>
                          <a:cubicBezTo>
                            <a:pt x="21559" y="13971"/>
                            <a:pt x="21600" y="14366"/>
                            <a:pt x="21354" y="12869"/>
                          </a:cubicBezTo>
                          <a:cubicBezTo>
                            <a:pt x="21210" y="11966"/>
                            <a:pt x="20963" y="11712"/>
                            <a:pt x="20532" y="10836"/>
                          </a:cubicBezTo>
                          <a:cubicBezTo>
                            <a:pt x="19444" y="8606"/>
                            <a:pt x="17514" y="8239"/>
                            <a:pt x="15769" y="7448"/>
                          </a:cubicBezTo>
                          <a:cubicBezTo>
                            <a:pt x="14742" y="7815"/>
                            <a:pt x="14557" y="8465"/>
                            <a:pt x="13962" y="9707"/>
                          </a:cubicBezTo>
                          <a:cubicBezTo>
                            <a:pt x="13859" y="9933"/>
                            <a:pt x="13613" y="9989"/>
                            <a:pt x="13469" y="10159"/>
                          </a:cubicBezTo>
                          <a:cubicBezTo>
                            <a:pt x="12792" y="10949"/>
                            <a:pt x="12648" y="10921"/>
                            <a:pt x="11827" y="11288"/>
                          </a:cubicBezTo>
                          <a:cubicBezTo>
                            <a:pt x="11437" y="11204"/>
                            <a:pt x="11026" y="11288"/>
                            <a:pt x="10677" y="11062"/>
                          </a:cubicBezTo>
                          <a:cubicBezTo>
                            <a:pt x="9465" y="10328"/>
                            <a:pt x="11683" y="8493"/>
                            <a:pt x="11991" y="8126"/>
                          </a:cubicBezTo>
                          <a:cubicBezTo>
                            <a:pt x="12340" y="7702"/>
                            <a:pt x="12710" y="7307"/>
                            <a:pt x="12976" y="6771"/>
                          </a:cubicBezTo>
                          <a:cubicBezTo>
                            <a:pt x="13202" y="6319"/>
                            <a:pt x="13346" y="5811"/>
                            <a:pt x="13633" y="5415"/>
                          </a:cubicBezTo>
                          <a:cubicBezTo>
                            <a:pt x="14414" y="4342"/>
                            <a:pt x="13941" y="4907"/>
                            <a:pt x="15112" y="3834"/>
                          </a:cubicBezTo>
                          <a:cubicBezTo>
                            <a:pt x="15276" y="3693"/>
                            <a:pt x="15605" y="3382"/>
                            <a:pt x="15605" y="3382"/>
                          </a:cubicBezTo>
                          <a:cubicBezTo>
                            <a:pt x="15707" y="3156"/>
                            <a:pt x="15769" y="2874"/>
                            <a:pt x="15933" y="2705"/>
                          </a:cubicBezTo>
                          <a:cubicBezTo>
                            <a:pt x="16077" y="2564"/>
                            <a:pt x="16303" y="2648"/>
                            <a:pt x="16426" y="2479"/>
                          </a:cubicBezTo>
                          <a:cubicBezTo>
                            <a:pt x="16549" y="2309"/>
                            <a:pt x="16508" y="2027"/>
                            <a:pt x="16590" y="1801"/>
                          </a:cubicBezTo>
                          <a:cubicBezTo>
                            <a:pt x="16672" y="1547"/>
                            <a:pt x="16816" y="1349"/>
                            <a:pt x="16919" y="1124"/>
                          </a:cubicBezTo>
                          <a:cubicBezTo>
                            <a:pt x="16857" y="813"/>
                            <a:pt x="16919" y="418"/>
                            <a:pt x="16754" y="220"/>
                          </a:cubicBezTo>
                          <a:cubicBezTo>
                            <a:pt x="16323" y="-260"/>
                            <a:pt x="14290" y="192"/>
                            <a:pt x="13962" y="220"/>
                          </a:cubicBezTo>
                          <a:cubicBezTo>
                            <a:pt x="12771" y="756"/>
                            <a:pt x="11601" y="841"/>
                            <a:pt x="10348" y="1124"/>
                          </a:cubicBezTo>
                          <a:cubicBezTo>
                            <a:pt x="10020" y="1434"/>
                            <a:pt x="9691" y="1716"/>
                            <a:pt x="9363" y="2027"/>
                          </a:cubicBezTo>
                          <a:cubicBezTo>
                            <a:pt x="9198" y="2168"/>
                            <a:pt x="9178" y="2507"/>
                            <a:pt x="9034" y="2705"/>
                          </a:cubicBezTo>
                          <a:cubicBezTo>
                            <a:pt x="8890" y="2902"/>
                            <a:pt x="8706" y="3015"/>
                            <a:pt x="8541" y="3156"/>
                          </a:cubicBezTo>
                          <a:cubicBezTo>
                            <a:pt x="8090" y="4060"/>
                            <a:pt x="7556" y="5020"/>
                            <a:pt x="6899" y="5641"/>
                          </a:cubicBezTo>
                          <a:cubicBezTo>
                            <a:pt x="6796" y="5867"/>
                            <a:pt x="6755" y="6262"/>
                            <a:pt x="6570" y="6319"/>
                          </a:cubicBezTo>
                          <a:cubicBezTo>
                            <a:pt x="5195" y="6686"/>
                            <a:pt x="3983" y="5048"/>
                            <a:pt x="2792" y="4512"/>
                          </a:cubicBezTo>
                          <a:cubicBezTo>
                            <a:pt x="1868" y="4653"/>
                            <a:pt x="924" y="4964"/>
                            <a:pt x="0" y="4964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39944" name="Picture 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660900"/>
            <a:ext cx="1217613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84" name="Rectangle 40"/>
          <p:cNvSpPr>
            <a:spLocks/>
          </p:cNvSpPr>
          <p:nvPr/>
        </p:nvSpPr>
        <p:spPr bwMode="auto">
          <a:xfrm>
            <a:off x="3276600" y="4876800"/>
            <a:ext cx="12096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GOAL</a:t>
            </a:r>
          </a:p>
        </p:txBody>
      </p:sp>
      <p:sp>
        <p:nvSpPr>
          <p:cNvPr id="399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1C84EC5C-9A91-704C-9A9F-18097B2889F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Robot Preserved Invariant</a:t>
            </a:r>
          </a:p>
        </p:txBody>
      </p:sp>
      <p:pic>
        <p:nvPicPr>
          <p:cNvPr id="4096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5"/>
          <p:cNvSpPr>
            <a:spLocks/>
          </p:cNvSpPr>
          <p:nvPr/>
        </p:nvSpPr>
        <p:spPr bwMode="auto">
          <a:xfrm>
            <a:off x="568325" y="1892300"/>
            <a:ext cx="79343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 y)) 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::=</a:t>
            </a:r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+ y is even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adds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±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 to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both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&amp; y,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preserving parity of x+y.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Also, P((0, 0)) is true.</a:t>
            </a:r>
          </a:p>
        </p:txBody>
      </p:sp>
      <p:sp>
        <p:nvSpPr>
          <p:cNvPr id="40965" name="Rectangle 6"/>
          <p:cNvSpPr>
            <a:spLocks/>
          </p:cNvSpPr>
          <p:nvPr/>
        </p:nvSpPr>
        <p:spPr bwMode="auto">
          <a:xfrm>
            <a:off x="1038225" y="889000"/>
            <a:ext cx="1204913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NO!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2514600" y="901700"/>
            <a:ext cx="53213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4096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F2F748D4-E1A1-434C-899C-50F3B04F55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 advAuto="0"/>
      <p:bldP spid="3277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Robot Preserved Invariant</a:t>
            </a:r>
          </a:p>
        </p:txBody>
      </p:sp>
      <p:pic>
        <p:nvPicPr>
          <p:cNvPr id="419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4"/>
          <p:cNvSpPr>
            <a:spLocks/>
          </p:cNvSpPr>
          <p:nvPr/>
        </p:nvSpPr>
        <p:spPr bwMode="auto">
          <a:xfrm>
            <a:off x="495300" y="1320800"/>
            <a:ext cx="81407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 all positions  (x,y) 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reachable from (0,0)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have x + y </a:t>
            </a:r>
            <a:r>
              <a:rPr lang="en-US" sz="54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even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But 1 + 0 = 1 is odd,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540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(1,0)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</a:t>
            </a:r>
            <a:r>
              <a:rPr lang="en-US" sz="540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not reachable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</a:p>
        </p:txBody>
      </p:sp>
      <p:sp>
        <p:nvSpPr>
          <p:cNvPr id="41989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7C3E12C-5ECD-9140-BA6C-60FC36C382A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pic>
        <p:nvPicPr>
          <p:cNvPr id="1536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5"/>
          <p:cNvSpPr>
            <a:spLocks/>
          </p:cNvSpPr>
          <p:nvPr/>
        </p:nvSpPr>
        <p:spPr bwMode="auto">
          <a:xfrm>
            <a:off x="454025" y="990600"/>
            <a:ext cx="8083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</a:t>
            </a:r>
            <a:r>
              <a:rPr lang="en-US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graph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of a 99-bounded counter:</a:t>
            </a:r>
          </a:p>
        </p:txBody>
      </p:sp>
      <p:sp>
        <p:nvSpPr>
          <p:cNvPr id="6150" name="Rectangle 6"/>
          <p:cNvSpPr>
            <a:spLocks/>
          </p:cNvSpPr>
          <p:nvPr/>
        </p:nvSpPr>
        <p:spPr bwMode="auto">
          <a:xfrm>
            <a:off x="1511300" y="3155950"/>
            <a:ext cx="5994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States: {0,1,…,99, </a:t>
            </a:r>
            <a:r>
              <a:rPr lang="en-US" sz="36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}</a:t>
            </a:r>
          </a:p>
        </p:txBody>
      </p:sp>
      <p:sp>
        <p:nvSpPr>
          <p:cNvPr id="15366" name="Rectangle 7"/>
          <p:cNvSpPr>
            <a:spLocks/>
          </p:cNvSpPr>
          <p:nvPr/>
        </p:nvSpPr>
        <p:spPr bwMode="auto">
          <a:xfrm>
            <a:off x="762000" y="2492375"/>
            <a:ext cx="336550" cy="635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0</a:t>
            </a:r>
          </a:p>
        </p:txBody>
      </p:sp>
      <p:sp>
        <p:nvSpPr>
          <p:cNvPr id="15367" name="Oval 8"/>
          <p:cNvSpPr>
            <a:spLocks/>
          </p:cNvSpPr>
          <p:nvPr/>
        </p:nvSpPr>
        <p:spPr bwMode="auto">
          <a:xfrm>
            <a:off x="533400" y="23622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7000" y="1828800"/>
            <a:ext cx="1676400" cy="1295400"/>
            <a:chOff x="0" y="0"/>
            <a:chExt cx="1056" cy="816"/>
          </a:xfrm>
        </p:grpSpPr>
        <p:sp>
          <p:nvSpPr>
            <p:cNvPr id="15414" name="Oval 10"/>
            <p:cNvSpPr>
              <a:spLocks/>
            </p:cNvSpPr>
            <p:nvPr/>
          </p:nvSpPr>
          <p:spPr bwMode="auto">
            <a:xfrm>
              <a:off x="304" y="384"/>
              <a:ext cx="432" cy="43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5" name="Rectangle 11"/>
            <p:cNvSpPr>
              <a:spLocks/>
            </p:cNvSpPr>
            <p:nvPr/>
          </p:nvSpPr>
          <p:spPr bwMode="auto">
            <a:xfrm>
              <a:off x="0" y="0"/>
              <a:ext cx="1056" cy="3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start state</a:t>
              </a:r>
            </a:p>
          </p:txBody>
        </p:sp>
      </p:grpSp>
      <p:sp>
        <p:nvSpPr>
          <p:cNvPr id="15369" name="Rectangle 12"/>
          <p:cNvSpPr>
            <a:spLocks/>
          </p:cNvSpPr>
          <p:nvPr/>
        </p:nvSpPr>
        <p:spPr bwMode="auto">
          <a:xfrm>
            <a:off x="2057400" y="2492375"/>
            <a:ext cx="27146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</a:t>
            </a:r>
          </a:p>
        </p:txBody>
      </p:sp>
      <p:sp>
        <p:nvSpPr>
          <p:cNvPr id="15370" name="Rectangle 13"/>
          <p:cNvSpPr>
            <a:spLocks/>
          </p:cNvSpPr>
          <p:nvPr/>
        </p:nvSpPr>
        <p:spPr bwMode="auto">
          <a:xfrm>
            <a:off x="3276600" y="2492375"/>
            <a:ext cx="336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</a:t>
            </a:r>
          </a:p>
        </p:txBody>
      </p:sp>
      <p:sp>
        <p:nvSpPr>
          <p:cNvPr id="15371" name="Rectangle 14"/>
          <p:cNvSpPr>
            <a:spLocks/>
          </p:cNvSpPr>
          <p:nvPr/>
        </p:nvSpPr>
        <p:spPr bwMode="auto">
          <a:xfrm>
            <a:off x="7004050" y="2530475"/>
            <a:ext cx="15255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</a:p>
        </p:txBody>
      </p:sp>
      <p:sp>
        <p:nvSpPr>
          <p:cNvPr id="15372" name="Oval 15"/>
          <p:cNvSpPr>
            <a:spLocks/>
          </p:cNvSpPr>
          <p:nvPr/>
        </p:nvSpPr>
        <p:spPr bwMode="auto">
          <a:xfrm>
            <a:off x="4419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3" name="Oval 16"/>
          <p:cNvSpPr>
            <a:spLocks/>
          </p:cNvSpPr>
          <p:nvPr/>
        </p:nvSpPr>
        <p:spPr bwMode="auto">
          <a:xfrm>
            <a:off x="46482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4" name="Oval 17"/>
          <p:cNvSpPr>
            <a:spLocks/>
          </p:cNvSpPr>
          <p:nvPr/>
        </p:nvSpPr>
        <p:spPr bwMode="auto">
          <a:xfrm>
            <a:off x="48768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75438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1371600" y="27813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377" name="Group 20"/>
          <p:cNvGrpSpPr>
            <a:grpSpLocks/>
          </p:cNvGrpSpPr>
          <p:nvPr/>
        </p:nvGrpSpPr>
        <p:grpSpPr bwMode="auto">
          <a:xfrm>
            <a:off x="1905000" y="1524000"/>
            <a:ext cx="6858000" cy="1676400"/>
            <a:chOff x="0" y="0"/>
            <a:chExt cx="4320" cy="1056"/>
          </a:xfrm>
        </p:grpSpPr>
        <p:sp>
          <p:nvSpPr>
            <p:cNvPr id="15403" name="Oval 21"/>
            <p:cNvSpPr>
              <a:spLocks/>
            </p:cNvSpPr>
            <p:nvPr/>
          </p:nvSpPr>
          <p:spPr bwMode="auto">
            <a:xfrm>
              <a:off x="2304" y="576"/>
              <a:ext cx="432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404" name="Group 22"/>
            <p:cNvGrpSpPr>
              <a:grpSpLocks/>
            </p:cNvGrpSpPr>
            <p:nvPr/>
          </p:nvGrpSpPr>
          <p:grpSpPr bwMode="auto">
            <a:xfrm>
              <a:off x="0" y="0"/>
              <a:ext cx="4320" cy="1056"/>
              <a:chOff x="0" y="0"/>
              <a:chExt cx="4320" cy="1056"/>
            </a:xfrm>
          </p:grpSpPr>
          <p:sp>
            <p:nvSpPr>
              <p:cNvPr id="15406" name="Oval 23"/>
              <p:cNvSpPr>
                <a:spLocks/>
              </p:cNvSpPr>
              <p:nvPr/>
            </p:nvSpPr>
            <p:spPr bwMode="auto">
              <a:xfrm>
                <a:off x="0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7" name="Oval 24"/>
              <p:cNvSpPr>
                <a:spLocks/>
              </p:cNvSpPr>
              <p:nvPr/>
            </p:nvSpPr>
            <p:spPr bwMode="auto">
              <a:xfrm>
                <a:off x="768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8" name="Rectangle 25"/>
              <p:cNvSpPr>
                <a:spLocks/>
              </p:cNvSpPr>
              <p:nvPr/>
            </p:nvSpPr>
            <p:spPr bwMode="auto">
              <a:xfrm>
                <a:off x="2328" y="610"/>
                <a:ext cx="368" cy="4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99</a:t>
                </a:r>
              </a:p>
            </p:txBody>
          </p:sp>
          <p:sp>
            <p:nvSpPr>
              <p:cNvPr id="15409" name="Oval 26"/>
              <p:cNvSpPr>
                <a:spLocks/>
              </p:cNvSpPr>
              <p:nvPr/>
            </p:nvSpPr>
            <p:spPr bwMode="auto">
              <a:xfrm>
                <a:off x="3072" y="528"/>
                <a:ext cx="124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0" name="Oval 27"/>
              <p:cNvSpPr>
                <a:spLocks/>
              </p:cNvSpPr>
              <p:nvPr/>
            </p:nvSpPr>
            <p:spPr bwMode="auto">
              <a:xfrm>
                <a:off x="3552" y="0"/>
                <a:ext cx="28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1" name="Line 28"/>
              <p:cNvSpPr>
                <a:spLocks noChangeShapeType="1"/>
              </p:cNvSpPr>
              <p:nvPr/>
            </p:nvSpPr>
            <p:spPr bwMode="auto">
              <a:xfrm>
                <a:off x="432" y="79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2" name="Line 29"/>
              <p:cNvSpPr>
                <a:spLocks noChangeShapeType="1"/>
              </p:cNvSpPr>
              <p:nvPr/>
            </p:nvSpPr>
            <p:spPr bwMode="auto">
              <a:xfrm>
                <a:off x="1200" y="79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3" name="Line 30"/>
              <p:cNvSpPr>
                <a:spLocks noChangeShapeType="1"/>
              </p:cNvSpPr>
              <p:nvPr/>
            </p:nvSpPr>
            <p:spPr bwMode="auto">
              <a:xfrm>
                <a:off x="1919" y="792"/>
                <a:ext cx="3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405" name="Line 31"/>
            <p:cNvSpPr>
              <a:spLocks noChangeShapeType="1"/>
            </p:cNvSpPr>
            <p:nvPr/>
          </p:nvSpPr>
          <p:spPr bwMode="auto">
            <a:xfrm rot="10800000" flipH="1">
              <a:off x="2759" y="792"/>
              <a:ext cx="313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477838" y="3756025"/>
            <a:ext cx="7904162" cy="847725"/>
            <a:chOff x="0" y="-76"/>
            <a:chExt cx="4979" cy="534"/>
          </a:xfrm>
        </p:grpSpPr>
        <p:sp>
          <p:nvSpPr>
            <p:cNvPr id="15394" name="Rectangle 33"/>
            <p:cNvSpPr>
              <a:spLocks/>
            </p:cNvSpPr>
            <p:nvPr/>
          </p:nvSpPr>
          <p:spPr bwMode="auto">
            <a:xfrm>
              <a:off x="0" y="10"/>
              <a:ext cx="1740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Transitions: </a:t>
              </a:r>
            </a:p>
          </p:txBody>
        </p:sp>
        <p:sp>
          <p:nvSpPr>
            <p:cNvPr id="15395" name="Rectangle 34"/>
            <p:cNvSpPr>
              <a:spLocks/>
            </p:cNvSpPr>
            <p:nvPr/>
          </p:nvSpPr>
          <p:spPr bwMode="auto">
            <a:xfrm>
              <a:off x="3356" y="-76"/>
              <a:ext cx="1623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 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i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&lt;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99</a:t>
              </a:r>
            </a:p>
          </p:txBody>
        </p:sp>
        <p:grpSp>
          <p:nvGrpSpPr>
            <p:cNvPr id="15396" name="Group 35"/>
            <p:cNvGrpSpPr>
              <a:grpSpLocks/>
            </p:cNvGrpSpPr>
            <p:nvPr/>
          </p:nvGrpSpPr>
          <p:grpSpPr bwMode="auto">
            <a:xfrm>
              <a:off x="1832" y="0"/>
              <a:ext cx="1224" cy="434"/>
              <a:chOff x="0" y="0"/>
              <a:chExt cx="1224" cy="434"/>
            </a:xfrm>
          </p:grpSpPr>
          <p:sp>
            <p:nvSpPr>
              <p:cNvPr id="15397" name="Rectangle 36"/>
              <p:cNvSpPr>
                <a:spLocks/>
              </p:cNvSpPr>
              <p:nvPr/>
            </p:nvSpPr>
            <p:spPr bwMode="auto">
              <a:xfrm>
                <a:off x="112" y="34"/>
                <a:ext cx="127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</a:t>
                </a:r>
              </a:p>
            </p:txBody>
          </p:sp>
          <p:sp>
            <p:nvSpPr>
              <p:cNvPr id="15398" name="Rectangle 37"/>
              <p:cNvSpPr>
                <a:spLocks/>
              </p:cNvSpPr>
              <p:nvPr/>
            </p:nvSpPr>
            <p:spPr bwMode="auto">
              <a:xfrm>
                <a:off x="768" y="34"/>
                <a:ext cx="456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8100" tIns="38100" rIns="38100" bIns="38100">
                <a:prstTxWarp prst="textNoShape">
                  <a:avLst/>
                </a:prstTxWarp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i+1</a:t>
                </a:r>
              </a:p>
            </p:txBody>
          </p:sp>
          <p:grpSp>
            <p:nvGrpSpPr>
              <p:cNvPr id="15399" name="Group 38"/>
              <p:cNvGrpSpPr>
                <a:grpSpLocks/>
              </p:cNvGrpSpPr>
              <p:nvPr/>
            </p:nvGrpSpPr>
            <p:grpSpPr bwMode="auto">
              <a:xfrm>
                <a:off x="0" y="0"/>
                <a:ext cx="1200" cy="432"/>
                <a:chOff x="0" y="0"/>
                <a:chExt cx="1200" cy="432"/>
              </a:xfrm>
            </p:grpSpPr>
            <p:sp>
              <p:nvSpPr>
                <p:cNvPr id="15400" name="Oval 39"/>
                <p:cNvSpPr>
                  <a:spLocks/>
                </p:cNvSpPr>
                <p:nvPr/>
              </p:nvSpPr>
              <p:spPr bwMode="auto">
                <a:xfrm>
                  <a:off x="768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1" name="Oval 40"/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2" name="Line 41"/>
                <p:cNvSpPr>
                  <a:spLocks noChangeShapeType="1"/>
                </p:cNvSpPr>
                <p:nvPr/>
              </p:nvSpPr>
              <p:spPr bwMode="auto">
                <a:xfrm>
                  <a:off x="432" y="216"/>
                  <a:ext cx="336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992438" y="4832350"/>
            <a:ext cx="3263900" cy="771525"/>
            <a:chOff x="0" y="0"/>
            <a:chExt cx="2056" cy="485"/>
          </a:xfrm>
        </p:grpSpPr>
        <p:sp>
          <p:nvSpPr>
            <p:cNvPr id="15388" name="Rectangle 43"/>
            <p:cNvSpPr>
              <a:spLocks/>
            </p:cNvSpPr>
            <p:nvPr/>
          </p:nvSpPr>
          <p:spPr bwMode="auto">
            <a:xfrm>
              <a:off x="47" y="61"/>
              <a:ext cx="36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99</a:t>
              </a:r>
            </a:p>
          </p:txBody>
        </p:sp>
        <p:sp>
          <p:nvSpPr>
            <p:cNvPr id="15389" name="Rectangle 44"/>
            <p:cNvSpPr>
              <a:spLocks/>
            </p:cNvSpPr>
            <p:nvPr/>
          </p:nvSpPr>
          <p:spPr bwMode="auto">
            <a:xfrm>
              <a:off x="851" y="61"/>
              <a:ext cx="1092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90" name="Group 45"/>
            <p:cNvGrpSpPr>
              <a:grpSpLocks/>
            </p:cNvGrpSpPr>
            <p:nvPr/>
          </p:nvGrpSpPr>
          <p:grpSpPr bwMode="auto">
            <a:xfrm>
              <a:off x="0" y="0"/>
              <a:ext cx="2056" cy="485"/>
              <a:chOff x="0" y="0"/>
              <a:chExt cx="2056" cy="485"/>
            </a:xfrm>
          </p:grpSpPr>
          <p:sp>
            <p:nvSpPr>
              <p:cNvPr id="15391" name="Oval 46"/>
              <p:cNvSpPr>
                <a:spLocks/>
              </p:cNvSpPr>
              <p:nvPr/>
            </p:nvSpPr>
            <p:spPr bwMode="auto">
              <a:xfrm>
                <a:off x="0" y="44"/>
                <a:ext cx="446" cy="3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2" name="Oval 47"/>
              <p:cNvSpPr>
                <a:spLocks/>
              </p:cNvSpPr>
              <p:nvPr/>
            </p:nvSpPr>
            <p:spPr bwMode="auto">
              <a:xfrm>
                <a:off x="767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3" name="Line 48"/>
              <p:cNvSpPr>
                <a:spLocks noChangeShapeType="1"/>
              </p:cNvSpPr>
              <p:nvPr/>
            </p:nvSpPr>
            <p:spPr bwMode="auto">
              <a:xfrm>
                <a:off x="445" y="243"/>
                <a:ext cx="3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1866900" y="5689600"/>
            <a:ext cx="5391150" cy="771525"/>
            <a:chOff x="0" y="0"/>
            <a:chExt cx="3396" cy="485"/>
          </a:xfrm>
        </p:grpSpPr>
        <p:sp>
          <p:nvSpPr>
            <p:cNvPr id="15382" name="Rectangle 50"/>
            <p:cNvSpPr>
              <a:spLocks/>
            </p:cNvSpPr>
            <p:nvPr/>
          </p:nvSpPr>
          <p:spPr bwMode="auto">
            <a:xfrm>
              <a:off x="2208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sp>
          <p:nvSpPr>
            <p:cNvPr id="15383" name="Rectangle 51"/>
            <p:cNvSpPr>
              <a:spLocks/>
            </p:cNvSpPr>
            <p:nvPr/>
          </p:nvSpPr>
          <p:spPr bwMode="auto">
            <a:xfrm>
              <a:off x="100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84" name="Group 52"/>
            <p:cNvGrpSpPr>
              <a:grpSpLocks/>
            </p:cNvGrpSpPr>
            <p:nvPr/>
          </p:nvGrpSpPr>
          <p:grpSpPr bwMode="auto">
            <a:xfrm>
              <a:off x="0" y="0"/>
              <a:ext cx="3396" cy="485"/>
              <a:chOff x="0" y="0"/>
              <a:chExt cx="3396" cy="485"/>
            </a:xfrm>
          </p:grpSpPr>
          <p:sp>
            <p:nvSpPr>
              <p:cNvPr id="15385" name="Oval 53"/>
              <p:cNvSpPr>
                <a:spLocks/>
              </p:cNvSpPr>
              <p:nvPr/>
            </p:nvSpPr>
            <p:spPr bwMode="auto">
              <a:xfrm>
                <a:off x="2108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6" name="Oval 54"/>
              <p:cNvSpPr>
                <a:spLocks/>
              </p:cNvSpPr>
              <p:nvPr/>
            </p:nvSpPr>
            <p:spPr bwMode="auto">
              <a:xfrm>
                <a:off x="0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7" name="Line 55"/>
              <p:cNvSpPr>
                <a:spLocks noChangeShapeType="1"/>
              </p:cNvSpPr>
              <p:nvPr/>
            </p:nvSpPr>
            <p:spPr bwMode="auto">
              <a:xfrm>
                <a:off x="1288" y="243"/>
                <a:ext cx="8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53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2B79C9C5-C04A-E04E-B6E7-16A6D862B0D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609600" y="1187450"/>
            <a:ext cx="8077200" cy="2262188"/>
            <a:chOff x="0" y="0"/>
            <a:chExt cx="5088" cy="1425"/>
          </a:xfrm>
        </p:grpSpPr>
        <p:pic>
          <p:nvPicPr>
            <p:cNvPr id="43014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440" cy="1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15" name="Rectangle 6"/>
            <p:cNvSpPr>
              <a:spLocks/>
            </p:cNvSpPr>
            <p:nvPr/>
          </p:nvSpPr>
          <p:spPr bwMode="auto">
            <a:xfrm>
              <a:off x="1617" y="143"/>
              <a:ext cx="3471" cy="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The Fifteen Puzzle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Explained!</a:t>
              </a:r>
            </a:p>
          </p:txBody>
        </p:sp>
      </p:grpSp>
      <p:sp>
        <p:nvSpPr>
          <p:cNvPr id="43012" name="Rectangle 7"/>
          <p:cNvSpPr>
            <a:spLocks/>
          </p:cNvSpPr>
          <p:nvPr/>
        </p:nvSpPr>
        <p:spPr bwMode="auto">
          <a:xfrm>
            <a:off x="631825" y="3767138"/>
            <a:ext cx="70326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--by similar reasoning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details in problem 1</a:t>
            </a:r>
          </a:p>
        </p:txBody>
      </p:sp>
      <p:sp>
        <p:nvSpPr>
          <p:cNvPr id="430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C0CD2847-8E31-1D40-A4CF-15A435C463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CFBFBC5-66C3-814E-BB53-62E87599AD4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460500"/>
            <a:ext cx="8585200" cy="5397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>
                <a:solidFill>
                  <a:srgbClr val="008000"/>
                </a:solidFill>
              </a:rPr>
              <a:t>Euclid</a:t>
            </a:r>
            <a:r>
              <a:rPr lang="en-US"/>
              <a:t> </a:t>
            </a:r>
            <a:r>
              <a:rPr lang="en-US">
                <a:solidFill>
                  <a:srgbClr val="008000"/>
                </a:solidFill>
              </a:rPr>
              <a:t>Algorithm</a:t>
            </a:r>
            <a:r>
              <a:rPr lang="en-US"/>
              <a:t> as </a:t>
            </a:r>
            <a:r>
              <a:rPr lang="en-US">
                <a:solidFill>
                  <a:srgbClr val="3333CC"/>
                </a:solidFill>
              </a:rPr>
              <a:t>State Machine</a:t>
            </a:r>
            <a:r>
              <a:rPr lang="en-US"/>
              <a:t>:</a:t>
            </a:r>
          </a:p>
          <a:p>
            <a:pPr marL="304800" indent="-304800" eaLnBrk="1" hangingPunct="1"/>
            <a:r>
              <a:rPr lang="en-US"/>
              <a:t>States ::= </a:t>
            </a:r>
          </a:p>
          <a:p>
            <a:pPr marL="304800" indent="-304800" eaLnBrk="1" hangingPunct="1"/>
            <a:r>
              <a:rPr lang="en-US"/>
              <a:t>start ::=  (a,b)</a:t>
            </a:r>
          </a:p>
          <a:p>
            <a:pPr marL="304800" indent="-304800" eaLnBrk="1" hangingPunct="1"/>
            <a:r>
              <a:rPr lang="en-US"/>
              <a:t>state transitions defined by</a:t>
            </a:r>
          </a:p>
          <a:p>
            <a:pPr marL="304800" indent="-304800" algn="ctr" eaLnBrk="1" hangingPunct="1"/>
            <a:r>
              <a:rPr lang="en-US"/>
              <a:t> (x,y) 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/>
              <a:t> (y, rem(x,y))   for  y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4000" y="2552700"/>
            <a:ext cx="12319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34963" y="1181100"/>
            <a:ext cx="82232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 is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P((x,y))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::= </a:t>
            </a:r>
            <a:r>
              <a:rPr lang="en-US" sz="4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[gcd(a,b) = gcd(x,y)]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09588" y="2794000"/>
            <a:ext cx="810260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P(start):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at start x = a , y = b,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P(start) 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≡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[gcd(a,b) = gcd(a,b)]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>
              <a:lnSpc>
                <a:spcPct val="150000"/>
              </a:lnSpc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which holds trivially</a:t>
            </a: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A77A92-F0EC-D64F-B06E-A981A66F3B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4"/>
          <p:cNvSpPr>
            <a:spLocks/>
          </p:cNvSpPr>
          <p:nvPr/>
        </p:nvSpPr>
        <p:spPr bwMode="auto">
          <a:xfrm>
            <a:off x="381000" y="1231900"/>
            <a:ext cx="8331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transitions: (x, y)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→ 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(y, rem(x, y))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647700" y="4073525"/>
            <a:ext cx="7323138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x = qy + rem.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 terms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divides 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369888" y="2032000"/>
            <a:ext cx="8264525" cy="200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preserved because: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Lemma:</a:t>
            </a:r>
            <a:r>
              <a:rPr lang="en-US" sz="400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gcd(x,y) = gcd(y, rem(x,y))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spcBef>
                <a:spcPts val="60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                     for y </a:t>
            </a:r>
            <a:r>
              <a:rPr lang="en-US" sz="36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A6E325A-5915-EE4F-8640-84FC4723E2B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GCD correctness</a:t>
            </a:r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1736725" y="1054100"/>
            <a:ext cx="5668963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Conclusion: on termination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48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8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gcd(a,b)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2667000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y = 0,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= gcd(x,0) = gcd(x,y)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3655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056063"/>
            <a:ext cx="5156200" cy="1181100"/>
            <a:chOff x="0" y="0"/>
            <a:chExt cx="3247" cy="743"/>
          </a:xfrm>
        </p:grpSpPr>
        <p:grpSp>
          <p:nvGrpSpPr>
            <p:cNvPr id="49161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78E80B9-7C41-C247-8F5E-937DA6E8B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</a:t>
            </a:r>
            <a:r>
              <a:rPr lang="en-US">
                <a:solidFill>
                  <a:srgbClr val="3333CC"/>
                </a:solidFill>
              </a:rPr>
              <a:t>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/>
              <a:t>y </a:t>
            </a:r>
            <a:r>
              <a:rPr lang="en-US" sz="5400">
                <a:solidFill>
                  <a:srgbClr val="0000E5"/>
                </a:solidFill>
              </a:rPr>
              <a:t>decreases at each step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y</a:t>
            </a:r>
            <a:r>
              <a:rPr lang="en-US" sz="5400" b="1">
                <a:solidFill>
                  <a:srgbClr val="0000E5"/>
                </a:solidFill>
              </a:rPr>
              <a:t>    </a:t>
            </a:r>
            <a:r>
              <a:rPr lang="en-US" sz="5400"/>
              <a:t>   (another invariant)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Well Ordering implies reaches minimum &amp; stops</a:t>
            </a: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832100"/>
            <a:ext cx="1003300" cy="474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87FA851-6999-5145-9743-10216804147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57300" y="0"/>
            <a:ext cx="7556500" cy="13081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Robert W Floyd (1934</a:t>
            </a:r>
            <a:r>
              <a:rPr lang="en-US" b="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/>
              <a:t>2001)</a:t>
            </a:r>
          </a:p>
        </p:txBody>
      </p:sp>
      <p:pic>
        <p:nvPicPr>
          <p:cNvPr id="512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26765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Rectangle 6"/>
          <p:cNvSpPr>
            <a:spLocks/>
          </p:cNvSpPr>
          <p:nvPr/>
        </p:nvSpPr>
        <p:spPr bwMode="auto">
          <a:xfrm>
            <a:off x="1112838" y="5900738"/>
            <a:ext cx="71310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Eulogy by Knuth</a:t>
            </a:r>
            <a:r>
              <a:rPr lang="en-US" sz="1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 http://www.acm.org/pubs/membernet/stories/floyd.pdf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http://www.stanford.edu/dept/news/report/news/november7/floydobit-117.html</a:t>
            </a:r>
          </a:p>
        </p:txBody>
      </p:sp>
      <p:sp>
        <p:nvSpPr>
          <p:cNvPr id="5120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1B66EF28-1429-3A43-8085-851C1B07D50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385888"/>
            <a:ext cx="7772400" cy="54721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algn="ctr" eaLnBrk="1" hangingPunct="1">
              <a:spcBef>
                <a:spcPct val="0"/>
              </a:spcBef>
            </a:pPr>
            <a:r>
              <a:rPr lang="en-US" sz="11500"/>
              <a:t>Problems</a:t>
            </a:r>
            <a:endParaRPr lang="en-US"/>
          </a:p>
          <a:p>
            <a:pPr marL="304800" indent="-304800" algn="ctr" eaLnBrk="1" hangingPunct="1">
              <a:spcBef>
                <a:spcPts val="1200"/>
              </a:spcBef>
            </a:pPr>
            <a:r>
              <a:rPr lang="en-US" sz="11500"/>
              <a:t>1 &amp; 2</a:t>
            </a:r>
          </a:p>
        </p:txBody>
      </p:sp>
      <p:pic>
        <p:nvPicPr>
          <p:cNvPr id="5222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Text Box 1"/>
          <p:cNvSpPr txBox="1">
            <a:spLocks noChangeArrowheads="1"/>
          </p:cNvSpPr>
          <p:nvPr/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r>
              <a:rPr lang="en-US" sz="1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0133B00-47C5-FB40-B90E-94500CC4795D}" type="slidenum">
              <a:rPr lang="en-US" sz="1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 algn="r"/>
              <a:t>39</a:t>
            </a:fld>
            <a:endParaRPr lang="en-US" sz="12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63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98613"/>
            <a:ext cx="6311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6"/>
          <p:cNvSpPr>
            <a:spLocks/>
          </p:cNvSpPr>
          <p:nvPr/>
        </p:nvSpPr>
        <p:spPr bwMode="auto">
          <a:xfrm>
            <a:off x="2514600" y="6221413"/>
            <a:ext cx="3975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http://movieweb.com/movie/diehard3/</a:t>
            </a:r>
          </a:p>
        </p:txBody>
      </p:sp>
      <p:sp>
        <p:nvSpPr>
          <p:cNvPr id="1639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67C9291-EA78-A149-8B32-A97BBEED3E8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82600" y="876300"/>
            <a:ext cx="8077200" cy="5232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>
                <a:solidFill>
                  <a:srgbClr val="FF3300"/>
                </a:solidFill>
              </a:rPr>
              <a:t>Simon says:</a:t>
            </a:r>
            <a:r>
              <a:rPr lang="en-US" sz="3600"/>
              <a:t> On the fountain, there should be 2 jugs, do you see them?  A 5-gallon and a 3-gallon.  Fill one of the jugs with exactly 4 gallons of water and place it on the scale and the timer will stop.  You must be precise; one ounce more or less will result in detonation.  If you're still alive in 5 minutes, we'll speak.</a:t>
            </a:r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AB61C04A-045E-9C46-ABFE-7E9681B6452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257800" y="2667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8437" name="Rectangle 6"/>
          <p:cNvSpPr>
            <a:spLocks/>
          </p:cNvSpPr>
          <p:nvPr/>
        </p:nvSpPr>
        <p:spPr bwMode="auto">
          <a:xfrm>
            <a:off x="5257800" y="54102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8438" name="Rectangle 7"/>
          <p:cNvSpPr>
            <a:spLocks/>
          </p:cNvSpPr>
          <p:nvPr/>
        </p:nvSpPr>
        <p:spPr bwMode="auto">
          <a:xfrm>
            <a:off x="593725" y="1263650"/>
            <a:ext cx="20018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Supplies:</a:t>
            </a:r>
          </a:p>
        </p:txBody>
      </p:sp>
      <p:sp>
        <p:nvSpPr>
          <p:cNvPr id="18439" name="Rectangle 8"/>
          <p:cNvSpPr>
            <a:spLocks/>
          </p:cNvSpPr>
          <p:nvPr/>
        </p:nvSpPr>
        <p:spPr bwMode="auto">
          <a:xfrm>
            <a:off x="2057400" y="5867400"/>
            <a:ext cx="13287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Water</a:t>
            </a:r>
          </a:p>
        </p:txBody>
      </p:sp>
      <p:pic>
        <p:nvPicPr>
          <p:cNvPr id="1844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0D73E2C6-816E-8D4E-99B2-F9E270FAA2E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19461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9462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9463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464" name="Group 9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19467" name="Rectangle 10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AutoShape 11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65" name="AutoShape 12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CC72BF2C-4EF4-DA4D-BE19-A29FAB2763C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20485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0486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0487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Rectangle 9"/>
          <p:cNvSpPr>
            <a:spLocks/>
          </p:cNvSpPr>
          <p:nvPr/>
        </p:nvSpPr>
        <p:spPr bwMode="auto">
          <a:xfrm>
            <a:off x="5562600" y="3505200"/>
            <a:ext cx="1219200" cy="762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96B5C96-F036-F443-BAE7-9F85913E67D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84150" y="1143000"/>
            <a:ext cx="8775700" cy="38036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/>
              <a:t>State:</a:t>
            </a:r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4800" smtClean="0">
                <a:solidFill>
                  <a:srgbClr val="008000"/>
                </a:solidFill>
              </a:rPr>
              <a:t>amount of water in jugs: (b,l)</a:t>
            </a:r>
            <a:endParaRPr lang="en-US" sz="4800" smtClean="0"/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>
                <a:solidFill>
                  <a:srgbClr val="008000"/>
                </a:solidFill>
              </a:rPr>
              <a:t>  </a:t>
            </a:r>
            <a:r>
              <a:rPr lang="en-US" sz="5400" smtClean="0"/>
              <a:t> 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b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5</a:t>
            </a:r>
            <a:r>
              <a:rPr lang="en-US" sz="5400" smtClean="0"/>
              <a:t>,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l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3</a:t>
            </a:r>
            <a:r>
              <a:rPr lang="en-US" sz="5400" smtClean="0"/>
              <a:t> </a:t>
            </a:r>
          </a:p>
          <a:p>
            <a:pPr marL="304800" indent="-304800" eaLnBrk="1" hangingPunct="1">
              <a:spcBef>
                <a:spcPts val="1200"/>
              </a:spcBef>
            </a:pPr>
            <a:r>
              <a:rPr lang="en-US" sz="5400" smtClean="0"/>
              <a:t>Start State:  </a:t>
            </a:r>
            <a:r>
              <a:rPr lang="en-US" sz="5400" smtClean="0">
                <a:solidFill>
                  <a:srgbClr val="008000"/>
                </a:solidFill>
              </a:rPr>
              <a:t>(0,0)</a:t>
            </a:r>
          </a:p>
        </p:txBody>
      </p:sp>
      <p:pic>
        <p:nvPicPr>
          <p:cNvPr id="2150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/>
            <a:r>
              <a:rPr lang="en-US" smtClean="0">
                <a:solidFill>
                  <a:srgbClr val="3333CC"/>
                </a:solidFill>
              </a:rPr>
              <a:t>Die hard state machine</a:t>
            </a:r>
            <a:endParaRPr lang="en-US" smtClean="0"/>
          </a:p>
        </p:txBody>
      </p:sp>
      <p:sp>
        <p:nvSpPr>
          <p:cNvPr id="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A2AB63A-2865-5142-B9CD-9DAA04C846E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</p:bld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CCCC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2E2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omic Sans MS"/>
        <a:ea typeface="ヒラギノ明朝 ProN W6"/>
        <a:cs typeface="ヒラギノ明朝 ProN W6"/>
      </a:majorFont>
      <a:minorFont>
        <a:latin typeface="Comic Sans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Pages>0</Pages>
  <Words>1494</Words>
  <Characters>0</Characters>
  <Application>Microsoft Macintosh PowerPoint</Application>
  <PresentationFormat>On-screen Show (4:3)</PresentationFormat>
  <Lines>0</Lines>
  <Paragraphs>266</Paragraphs>
  <Slides>39</Slides>
  <Notes>0</Notes>
  <HiddenSlides>16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Default - Blank</vt:lpstr>
      <vt:lpstr>MathType 6.0 Equation</vt:lpstr>
      <vt:lpstr>Slide 1</vt:lpstr>
      <vt:lpstr>State machines</vt:lpstr>
      <vt:lpstr>State machines</vt:lpstr>
      <vt:lpstr>Die Hard</vt:lpstr>
      <vt:lpstr>Die Hard</vt:lpstr>
      <vt:lpstr>Die Hard</vt:lpstr>
      <vt:lpstr>Die Hard</vt:lpstr>
      <vt:lpstr>Die Hard</vt:lpstr>
      <vt:lpstr>Die hard state machine</vt:lpstr>
      <vt:lpstr>State machines</vt:lpstr>
      <vt:lpstr>State machines</vt:lpstr>
      <vt:lpstr>Die Hard</vt:lpstr>
      <vt:lpstr>Die Hard</vt:lpstr>
      <vt:lpstr>How to do it</vt:lpstr>
      <vt:lpstr>How to do it</vt:lpstr>
      <vt:lpstr>How to do it</vt:lpstr>
      <vt:lpstr>How to do it</vt:lpstr>
      <vt:lpstr>How to do it</vt:lpstr>
      <vt:lpstr>How to do it</vt:lpstr>
      <vt:lpstr>Die Hard once and for all</vt:lpstr>
      <vt:lpstr>Die Hard Once &amp; For All</vt:lpstr>
      <vt:lpstr>Preserved Invariants</vt:lpstr>
      <vt:lpstr>Preserved Invariants</vt:lpstr>
      <vt:lpstr>Die Hard Once &amp; For All</vt:lpstr>
      <vt:lpstr>The Diagonal Robot</vt:lpstr>
      <vt:lpstr>The Diagonal Robot</vt:lpstr>
      <vt:lpstr>The Diagonal Robot</vt:lpstr>
      <vt:lpstr>Robot Preserved Invariant</vt:lpstr>
      <vt:lpstr>Robot Preserved Invariant</vt:lpstr>
      <vt:lpstr>Slide 30</vt:lpstr>
      <vt:lpstr>GCD correctness</vt:lpstr>
      <vt:lpstr>GCD correctness</vt:lpstr>
      <vt:lpstr>GCD correctness</vt:lpstr>
      <vt:lpstr>Slide 34</vt:lpstr>
      <vt:lpstr>Slide 35</vt:lpstr>
      <vt:lpstr>GCD correctness</vt:lpstr>
      <vt:lpstr>GCD Termination</vt:lpstr>
      <vt:lpstr>Robert W Floyd (1934−2001)</vt:lpstr>
      <vt:lpstr>Team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cel</dc:creator>
  <cp:keywords/>
  <dc:description/>
  <cp:lastModifiedBy>Albert Meyer</cp:lastModifiedBy>
  <cp:revision>6</cp:revision>
  <cp:lastPrinted>2010-03-01T18:09:13Z</cp:lastPrinted>
  <dcterms:created xsi:type="dcterms:W3CDTF">2010-03-01T18:08:31Z</dcterms:created>
  <dcterms:modified xsi:type="dcterms:W3CDTF">2010-03-01T18:09:19Z</dcterms:modified>
</cp:coreProperties>
</file>