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Default Extension="wmf" ContentType="image/x-wmf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Default Extension="vml" ContentType="application/vnd.openxmlformats-officedocument.vmlDrawing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43"/>
  </p:notesMasterIdLst>
  <p:handoutMasterIdLst>
    <p:handoutMasterId r:id="rId44"/>
  </p:handoutMasterIdLst>
  <p:sldIdLst>
    <p:sldId id="967" r:id="rId2"/>
    <p:sldId id="793" r:id="rId3"/>
    <p:sldId id="789" r:id="rId4"/>
    <p:sldId id="795" r:id="rId5"/>
    <p:sldId id="790" r:id="rId6"/>
    <p:sldId id="964" r:id="rId7"/>
    <p:sldId id="971" r:id="rId8"/>
    <p:sldId id="975" r:id="rId9"/>
    <p:sldId id="972" r:id="rId10"/>
    <p:sldId id="973" r:id="rId11"/>
    <p:sldId id="965" r:id="rId12"/>
    <p:sldId id="984" r:id="rId13"/>
    <p:sldId id="970" r:id="rId14"/>
    <p:sldId id="979" r:id="rId15"/>
    <p:sldId id="980" r:id="rId16"/>
    <p:sldId id="958" r:id="rId17"/>
    <p:sldId id="959" r:id="rId18"/>
    <p:sldId id="960" r:id="rId19"/>
    <p:sldId id="961" r:id="rId20"/>
    <p:sldId id="962" r:id="rId21"/>
    <p:sldId id="982" r:id="rId22"/>
    <p:sldId id="983" r:id="rId23"/>
    <p:sldId id="976" r:id="rId24"/>
    <p:sldId id="977" r:id="rId25"/>
    <p:sldId id="978" r:id="rId26"/>
    <p:sldId id="985" r:id="rId27"/>
    <p:sldId id="987" r:id="rId28"/>
    <p:sldId id="981" r:id="rId29"/>
    <p:sldId id="963" r:id="rId30"/>
    <p:sldId id="989" r:id="rId31"/>
    <p:sldId id="776" r:id="rId32"/>
    <p:sldId id="986" r:id="rId33"/>
    <p:sldId id="777" r:id="rId34"/>
    <p:sldId id="778" r:id="rId35"/>
    <p:sldId id="783" r:id="rId36"/>
    <p:sldId id="798" r:id="rId37"/>
    <p:sldId id="800" r:id="rId38"/>
    <p:sldId id="801" r:id="rId39"/>
    <p:sldId id="799" r:id="rId40"/>
    <p:sldId id="968" r:id="rId41"/>
    <p:sldId id="988" r:id="rId42"/>
  </p:sldIdLst>
  <p:sldSz cx="9144000" cy="6858000" type="screen4x3"/>
  <p:notesSz cx="7315200" cy="9601200"/>
  <p:embeddedFontLst>
    <p:embeddedFont>
      <p:font typeface="Comic Sans MS"/>
      <p:regular r:id="rId45"/>
      <p:bold r:id="rId46"/>
    </p:embeddedFont>
    <p:embeddedFont>
      <p:font typeface="宋体"/>
      <p:regular r:id="rId47"/>
    </p:embeddedFont>
    <p:embeddedFont>
      <p:font typeface="Euclid Symbol" charset="2"/>
      <p:regular r:id="rId48"/>
      <p:bold r:id="rId49"/>
      <p:italic r:id="rId50"/>
      <p:boldItalic r:id="rId51"/>
    </p:embeddedFont>
  </p:embeddedFontLst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9115" autoAdjust="0"/>
    <p:restoredTop sz="92496" autoAdjust="0"/>
  </p:normalViewPr>
  <p:slideViewPr>
    <p:cSldViewPr snapToGrid="0" showGuides="1">
      <p:cViewPr varScale="1">
        <p:scale>
          <a:sx n="126" d="100"/>
          <a:sy n="126" d="100"/>
        </p:scale>
        <p:origin x="-216" y="-112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font" Target="fonts/font6.fntdata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font" Target="fonts/font1.fntdata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font" Target="fonts/font5.fntdata"/><Relationship Id="rId44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font" Target="fonts/font2.fntdata"/><Relationship Id="rId57" Type="http://schemas.openxmlformats.org/officeDocument/2006/relationships/tableStyles" Target="tableStyles.xml"/><Relationship Id="rId35" Type="http://schemas.openxmlformats.org/officeDocument/2006/relationships/slide" Target="slides/slide34.xml"/><Relationship Id="rId51" Type="http://schemas.openxmlformats.org/officeDocument/2006/relationships/font" Target="fonts/font7.fntdata"/><Relationship Id="rId55" Type="http://schemas.openxmlformats.org/officeDocument/2006/relationships/viewProps" Target="viewProp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font" Target="fonts/font3.fntdata"/><Relationship Id="rId56" Type="http://schemas.openxmlformats.org/officeDocument/2006/relationships/theme" Target="theme/theme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tags" Target="tags/tag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F760F-392C-432E-81B7-1F29051E4277}" type="slidenum">
              <a:rPr lang="en-US" smtClean="0">
                <a:latin typeface="Comic Sans MS" pitchFamily="8" charset="0"/>
                <a:cs typeface="Arial" charset="0"/>
              </a:rPr>
              <a:pPr/>
              <a:t>1</a:t>
            </a:fld>
            <a:endParaRPr lang="en-US" smtClean="0">
              <a:latin typeface="Comic Sans MS" pitchFamily="8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Comic Sans MS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11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16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18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20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21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ECD87-6F6C-4ED5-8770-85F0F6C917A8}" type="slidenum">
              <a:rPr lang="zh-CN" altLang="en-US" smtClean="0">
                <a:latin typeface="Times New Roman" pitchFamily="8" charset="0"/>
              </a:rPr>
              <a:pPr/>
              <a:t>23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3F9E8E-EDF3-44E4-B168-96A0C885875A}" type="slidenum">
              <a:rPr lang="zh-CN" altLang="en-US" smtClean="0">
                <a:latin typeface="Times New Roman" pitchFamily="8" charset="0"/>
              </a:rPr>
              <a:pPr/>
              <a:t>24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29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31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32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33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34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2F2809-B1AB-482D-9DCE-85994F7880D3}" type="slidenum">
              <a:rPr lang="zh-CN" altLang="en-US" smtClean="0">
                <a:latin typeface="Times New Roman" pitchFamily="8" charset="0"/>
              </a:rPr>
              <a:pPr/>
              <a:t>35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11B8E-86D9-41EE-A9F1-E97653A4034B}" type="slidenum">
              <a:rPr lang="zh-CN" altLang="en-US" smtClean="0">
                <a:latin typeface="Times New Roman" pitchFamily="8" charset="0"/>
              </a:rPr>
              <a:pPr/>
              <a:t>36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BB1A8-89E7-4062-8AAE-1554677E8CFA}" type="slidenum">
              <a:rPr lang="zh-CN" altLang="en-US" smtClean="0">
                <a:latin typeface="Times New Roman" pitchFamily="8" charset="0"/>
              </a:rPr>
              <a:pPr/>
              <a:t>37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90BE0-3654-434A-8F42-3E3CA2B45EBC}" type="slidenum">
              <a:rPr lang="zh-CN" altLang="en-US" smtClean="0">
                <a:latin typeface="Times New Roman" pitchFamily="8" charset="0"/>
              </a:rPr>
              <a:pPr/>
              <a:t>38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77B36-02C7-4122-B050-310670161D6E}" type="slidenum">
              <a:rPr lang="zh-CN" altLang="en-US" smtClean="0">
                <a:latin typeface="Times New Roman" pitchFamily="8" charset="0"/>
              </a:rPr>
              <a:pPr/>
              <a:t>39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40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41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219CB18C-F076-44B9-BA09-C7F996319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4F9003E0-E729-4FDF-81B9-7A17FBEA1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5F.</a:t>
            </a:r>
            <a:fld id="{A8DA7C4C-06CD-4825-9396-616D5C875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1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89926"/>
            <a:ext cx="2711240" cy="25766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Meyer,</a:t>
            </a:r>
            <a:r>
              <a:rPr lang="en-US" sz="1200" dirty="0" smtClean="0">
                <a:latin typeface="Comic Sans MS" pitchFamily="66" charset="0"/>
              </a:rPr>
              <a:t> March</a:t>
            </a:r>
            <a:r>
              <a:rPr lang="en-US" sz="1200" baseline="0" dirty="0" smtClean="0">
                <a:latin typeface="Comic Sans MS" pitchFamily="66" charset="0"/>
              </a:rPr>
              <a:t> 12,</a:t>
            </a:r>
            <a:r>
              <a:rPr lang="en-US" sz="1200" dirty="0" smtClean="0">
                <a:latin typeface="Comic Sans MS" pitchFamily="66" charset="0"/>
              </a:rPr>
              <a:t> 2010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5" r:id="rId3"/>
    <p:sldLayoutId id="2147483673" r:id="rId4"/>
    <p:sldLayoutId id="2147483674" r:id="rId5"/>
    <p:sldLayoutId id="2147483679" r:id="rId6"/>
    <p:sldLayoutId id="214748368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</a:rPr>
              <a:t/>
            </a:r>
            <a:br>
              <a:rPr lang="en-US" sz="8800" b="1">
                <a:solidFill>
                  <a:schemeClr val="tx2"/>
                </a:solidFill>
              </a:rPr>
            </a:br>
            <a:endParaRPr lang="en-US" sz="8800" b="1">
              <a:solidFill>
                <a:schemeClr val="tx2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79400" y="2249438"/>
            <a:ext cx="8432800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dirty="0" smtClean="0">
                <a:solidFill>
                  <a:schemeClr val="tx2"/>
                </a:solidFill>
                <a:latin typeface="+mj-lt"/>
              </a:rPr>
              <a:t>Graph Connectivity</a:t>
            </a:r>
          </a:p>
          <a:p>
            <a:pPr algn="ctr">
              <a:defRPr/>
            </a:pPr>
            <a:r>
              <a:rPr lang="en-US" sz="7200" dirty="0" smtClean="0">
                <a:solidFill>
                  <a:schemeClr val="tx2"/>
                </a:solidFill>
                <a:latin typeface="+mj-lt"/>
              </a:rPr>
              <a:t>Trees</a:t>
            </a:r>
            <a:endParaRPr lang="en-US" sz="7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605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34867" y="6604000"/>
            <a:ext cx="1109133" cy="254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E8C0CA2E-CEA8-406D-BF7C-40C36FC3A25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C61CA234-7FC4-4D7E-8CCC-AC6F555EE6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0D6CA1FB-2B00-4BCF-BEED-EFC5FEA944B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852" y="1524463"/>
            <a:ext cx="8543253" cy="37790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i="1" dirty="0" smtClean="0"/>
              <a:t>Def:</a:t>
            </a:r>
            <a:r>
              <a:rPr lang="en-US" sz="6000" i="1" dirty="0" smtClean="0"/>
              <a:t> </a:t>
            </a:r>
            <a:r>
              <a:rPr lang="en-US" sz="6000" dirty="0" smtClean="0">
                <a:solidFill>
                  <a:srgbClr val="0033CC"/>
                </a:solidFill>
              </a:rPr>
              <a:t>edge-connectivity</a:t>
            </a:r>
            <a:r>
              <a:rPr lang="en-US" sz="6000" dirty="0" smtClean="0"/>
              <a:t> of a graph is the min # of edges to remove to disconnect it.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17A61DB4-1F4E-47C2-980D-83A2F3996CE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Connectedness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E0862B09-D28A-4DC1-8DF8-9F3B5AF8E2F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3E12B553-8430-41AF-8C37-62B9B08D632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30AA4ED5-3637-4159-852B-97E3E69D371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214563"/>
            <a:ext cx="473075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8000"/>
                </a:solidFill>
                <a:latin typeface="Comic Sans MS" pitchFamily="8" charset="0"/>
              </a:rPr>
              <a:t>B</a:t>
            </a: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7200">
                <a:latin typeface="Comic Sans MS" pitchFamily="8" charset="0"/>
              </a:rPr>
              <a:t> is a cut edge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>
                <a:latin typeface="Comic Sans MS" pitchFamily="8" charset="0"/>
              </a:rPr>
              <a:t>deleting </a:t>
            </a:r>
            <a:r>
              <a:rPr lang="en-US" sz="6600">
                <a:solidFill>
                  <a:srgbClr val="008000"/>
                </a:solidFill>
                <a:latin typeface="Comic Sans MS" pitchFamily="8" charset="0"/>
              </a:rPr>
              <a:t>B</a:t>
            </a:r>
            <a:r>
              <a:rPr lang="en-US" sz="6600">
                <a:latin typeface="Comic Sans MS" pitchFamily="8" charset="0"/>
              </a:rPr>
              <a:t> gives</a:t>
            </a:r>
          </a:p>
          <a:p>
            <a:r>
              <a:rPr lang="en-US" sz="660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0FECC143-FC9A-44A1-9C58-544BB3CDB24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22566D6A-3198-4289-99D7-241FB68E31E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178800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accent2"/>
                </a:solidFill>
                <a:latin typeface="Comic Sans MS" pitchFamily="8" charset="0"/>
              </a:rPr>
              <a:t>A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>
                <a:latin typeface="Comic Sans MS" pitchFamily="8" charset="0"/>
              </a:rPr>
              <a:t>is</a:t>
            </a:r>
            <a:r>
              <a:rPr lang="en-US" sz="7200" i="1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i="1">
                <a:latin typeface="Comic Sans MS" pitchFamily="8" charset="0"/>
              </a:rPr>
              <a:t>not</a:t>
            </a:r>
            <a:r>
              <a:rPr lang="en-US" sz="720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5556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8" charset="0"/>
              </a:rPr>
              <a:t>A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182B41F9-81D6-4B4B-B24E-77677841A57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A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182B41F9-81D6-4B4B-B24E-77677841A57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0D6CA1FB-2B00-4BCF-BEED-EFC5FEA944B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>
                <a:ea typeface="宋体" pitchFamily="2" charset="-122"/>
              </a:rPr>
              <a:t>Cycles</a:t>
            </a:r>
          </a:p>
        </p:txBody>
      </p:sp>
      <p:sp>
        <p:nvSpPr>
          <p:cNvPr id="56324" name="Text Box 14"/>
          <p:cNvSpPr txBox="1">
            <a:spLocks noChangeArrowheads="1"/>
          </p:cNvSpPr>
          <p:nvPr/>
        </p:nvSpPr>
        <p:spPr bwMode="auto">
          <a:xfrm>
            <a:off x="1144588" y="1057275"/>
            <a:ext cx="6995826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A </a:t>
            </a:r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 is a path that begins</a:t>
            </a:r>
          </a:p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and ends with same vertex </a:t>
            </a:r>
          </a:p>
        </p:txBody>
      </p:sp>
      <p:sp>
        <p:nvSpPr>
          <p:cNvPr id="56331" name="Freeform 29"/>
          <p:cNvSpPr>
            <a:spLocks/>
          </p:cNvSpPr>
          <p:nvPr/>
        </p:nvSpPr>
        <p:spPr bwMode="auto">
          <a:xfrm rot="20788098">
            <a:off x="1484313" y="2525713"/>
            <a:ext cx="1822450" cy="1106487"/>
          </a:xfrm>
          <a:custGeom>
            <a:avLst/>
            <a:gdLst>
              <a:gd name="T0" fmla="*/ 1148 w 1148"/>
              <a:gd name="T1" fmla="*/ 697 h 697"/>
              <a:gd name="T2" fmla="*/ 1078 w 1148"/>
              <a:gd name="T3" fmla="*/ 451 h 697"/>
              <a:gd name="T4" fmla="*/ 934 w 1148"/>
              <a:gd name="T5" fmla="*/ 219 h 697"/>
              <a:gd name="T6" fmla="*/ 730 w 1148"/>
              <a:gd name="T7" fmla="*/ 33 h 697"/>
              <a:gd name="T8" fmla="*/ 535 w 1148"/>
              <a:gd name="T9" fmla="*/ 19 h 697"/>
              <a:gd name="T10" fmla="*/ 126 w 1148"/>
              <a:gd name="T11" fmla="*/ 98 h 697"/>
              <a:gd name="T12" fmla="*/ 0 w 1148"/>
              <a:gd name="T13" fmla="*/ 233 h 6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8"/>
              <a:gd name="T22" fmla="*/ 0 h 697"/>
              <a:gd name="T23" fmla="*/ 1148 w 1148"/>
              <a:gd name="T24" fmla="*/ 697 h 6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8" h="697">
                <a:moveTo>
                  <a:pt x="1148" y="697"/>
                </a:moveTo>
                <a:cubicBezTo>
                  <a:pt x="1131" y="614"/>
                  <a:pt x="1114" y="531"/>
                  <a:pt x="1078" y="451"/>
                </a:cubicBezTo>
                <a:cubicBezTo>
                  <a:pt x="1042" y="371"/>
                  <a:pt x="992" y="289"/>
                  <a:pt x="934" y="219"/>
                </a:cubicBezTo>
                <a:cubicBezTo>
                  <a:pt x="876" y="149"/>
                  <a:pt x="796" y="66"/>
                  <a:pt x="730" y="33"/>
                </a:cubicBezTo>
                <a:cubicBezTo>
                  <a:pt x="664" y="0"/>
                  <a:pt x="636" y="8"/>
                  <a:pt x="535" y="19"/>
                </a:cubicBezTo>
                <a:cubicBezTo>
                  <a:pt x="434" y="30"/>
                  <a:pt x="215" y="62"/>
                  <a:pt x="126" y="98"/>
                </a:cubicBezTo>
                <a:cubicBezTo>
                  <a:pt x="37" y="134"/>
                  <a:pt x="18" y="183"/>
                  <a:pt x="0" y="233"/>
                </a:cubicBezTo>
              </a:path>
            </a:pathLst>
          </a:cu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6332" name="Freeform 32"/>
          <p:cNvSpPr>
            <a:spLocks/>
          </p:cNvSpPr>
          <p:nvPr/>
        </p:nvSpPr>
        <p:spPr bwMode="auto">
          <a:xfrm rot="20788098">
            <a:off x="1077913" y="2654300"/>
            <a:ext cx="4478337" cy="2397125"/>
          </a:xfrm>
          <a:custGeom>
            <a:avLst/>
            <a:gdLst>
              <a:gd name="T0" fmla="*/ 10 w 2821"/>
              <a:gd name="T1" fmla="*/ 628 h 1510"/>
              <a:gd name="T2" fmla="*/ 5 w 2821"/>
              <a:gd name="T3" fmla="*/ 939 h 1510"/>
              <a:gd name="T4" fmla="*/ 43 w 2821"/>
              <a:gd name="T5" fmla="*/ 1348 h 1510"/>
              <a:gd name="T6" fmla="*/ 205 w 2821"/>
              <a:gd name="T7" fmla="*/ 1436 h 1510"/>
              <a:gd name="T8" fmla="*/ 619 w 2821"/>
              <a:gd name="T9" fmla="*/ 1506 h 1510"/>
              <a:gd name="T10" fmla="*/ 1130 w 2821"/>
              <a:gd name="T11" fmla="*/ 1413 h 1510"/>
              <a:gd name="T12" fmla="*/ 1292 w 2821"/>
              <a:gd name="T13" fmla="*/ 1208 h 1510"/>
              <a:gd name="T14" fmla="*/ 1473 w 2821"/>
              <a:gd name="T15" fmla="*/ 1134 h 1510"/>
              <a:gd name="T16" fmla="*/ 1501 w 2821"/>
              <a:gd name="T17" fmla="*/ 1241 h 1510"/>
              <a:gd name="T18" fmla="*/ 1817 w 2821"/>
              <a:gd name="T19" fmla="*/ 1311 h 1510"/>
              <a:gd name="T20" fmla="*/ 2519 w 2821"/>
              <a:gd name="T21" fmla="*/ 1408 h 1510"/>
              <a:gd name="T22" fmla="*/ 2663 w 2821"/>
              <a:gd name="T23" fmla="*/ 1083 h 1510"/>
              <a:gd name="T24" fmla="*/ 2755 w 2821"/>
              <a:gd name="T25" fmla="*/ 735 h 1510"/>
              <a:gd name="T26" fmla="*/ 2774 w 2821"/>
              <a:gd name="T27" fmla="*/ 252 h 1510"/>
              <a:gd name="T28" fmla="*/ 2472 w 2821"/>
              <a:gd name="T29" fmla="*/ 84 h 1510"/>
              <a:gd name="T30" fmla="*/ 2152 w 2821"/>
              <a:gd name="T31" fmla="*/ 5 h 1510"/>
              <a:gd name="T32" fmla="*/ 1850 w 2821"/>
              <a:gd name="T33" fmla="*/ 52 h 1510"/>
              <a:gd name="T34" fmla="*/ 1715 w 2821"/>
              <a:gd name="T35" fmla="*/ 168 h 1510"/>
              <a:gd name="T36" fmla="*/ 1650 w 2821"/>
              <a:gd name="T37" fmla="*/ 331 h 1510"/>
              <a:gd name="T38" fmla="*/ 1538 w 2821"/>
              <a:gd name="T39" fmla="*/ 502 h 151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821"/>
              <a:gd name="T61" fmla="*/ 0 h 1510"/>
              <a:gd name="T62" fmla="*/ 2821 w 2821"/>
              <a:gd name="T63" fmla="*/ 1510 h 151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821" h="1510">
                <a:moveTo>
                  <a:pt x="10" y="628"/>
                </a:moveTo>
                <a:cubicBezTo>
                  <a:pt x="5" y="723"/>
                  <a:pt x="0" y="819"/>
                  <a:pt x="5" y="939"/>
                </a:cubicBezTo>
                <a:cubicBezTo>
                  <a:pt x="10" y="1059"/>
                  <a:pt x="10" y="1265"/>
                  <a:pt x="43" y="1348"/>
                </a:cubicBezTo>
                <a:cubicBezTo>
                  <a:pt x="76" y="1431"/>
                  <a:pt x="109" y="1410"/>
                  <a:pt x="205" y="1436"/>
                </a:cubicBezTo>
                <a:cubicBezTo>
                  <a:pt x="301" y="1462"/>
                  <a:pt x="465" y="1510"/>
                  <a:pt x="619" y="1506"/>
                </a:cubicBezTo>
                <a:cubicBezTo>
                  <a:pt x="773" y="1502"/>
                  <a:pt x="1018" y="1463"/>
                  <a:pt x="1130" y="1413"/>
                </a:cubicBezTo>
                <a:cubicBezTo>
                  <a:pt x="1242" y="1363"/>
                  <a:pt x="1235" y="1254"/>
                  <a:pt x="1292" y="1208"/>
                </a:cubicBezTo>
                <a:cubicBezTo>
                  <a:pt x="1349" y="1162"/>
                  <a:pt x="1438" y="1129"/>
                  <a:pt x="1473" y="1134"/>
                </a:cubicBezTo>
                <a:cubicBezTo>
                  <a:pt x="1508" y="1139"/>
                  <a:pt x="1444" y="1212"/>
                  <a:pt x="1501" y="1241"/>
                </a:cubicBezTo>
                <a:cubicBezTo>
                  <a:pt x="1558" y="1270"/>
                  <a:pt x="1647" y="1283"/>
                  <a:pt x="1817" y="1311"/>
                </a:cubicBezTo>
                <a:cubicBezTo>
                  <a:pt x="1987" y="1339"/>
                  <a:pt x="2378" y="1446"/>
                  <a:pt x="2519" y="1408"/>
                </a:cubicBezTo>
                <a:cubicBezTo>
                  <a:pt x="2660" y="1370"/>
                  <a:pt x="2624" y="1195"/>
                  <a:pt x="2663" y="1083"/>
                </a:cubicBezTo>
                <a:cubicBezTo>
                  <a:pt x="2702" y="971"/>
                  <a:pt x="2737" y="873"/>
                  <a:pt x="2755" y="735"/>
                </a:cubicBezTo>
                <a:cubicBezTo>
                  <a:pt x="2773" y="597"/>
                  <a:pt x="2821" y="360"/>
                  <a:pt x="2774" y="252"/>
                </a:cubicBezTo>
                <a:cubicBezTo>
                  <a:pt x="2727" y="144"/>
                  <a:pt x="2576" y="125"/>
                  <a:pt x="2472" y="84"/>
                </a:cubicBezTo>
                <a:cubicBezTo>
                  <a:pt x="2368" y="43"/>
                  <a:pt x="2256" y="10"/>
                  <a:pt x="2152" y="5"/>
                </a:cubicBezTo>
                <a:cubicBezTo>
                  <a:pt x="2048" y="0"/>
                  <a:pt x="1923" y="25"/>
                  <a:pt x="1850" y="52"/>
                </a:cubicBezTo>
                <a:cubicBezTo>
                  <a:pt x="1777" y="79"/>
                  <a:pt x="1748" y="122"/>
                  <a:pt x="1715" y="168"/>
                </a:cubicBezTo>
                <a:cubicBezTo>
                  <a:pt x="1682" y="214"/>
                  <a:pt x="1679" y="275"/>
                  <a:pt x="1650" y="331"/>
                </a:cubicBezTo>
                <a:cubicBezTo>
                  <a:pt x="1621" y="387"/>
                  <a:pt x="1579" y="444"/>
                  <a:pt x="1538" y="502"/>
                </a:cubicBezTo>
              </a:path>
            </a:pathLst>
          </a:custGeom>
          <a:noFill/>
          <a:ln w="25400" cap="rnd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367088" y="4845050"/>
            <a:ext cx="4886274" cy="64633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Comic Sans MS" pitchFamily="8" charset="0"/>
                <a:ea typeface="宋体" pitchFamily="2" charset="-122"/>
              </a:rPr>
              <a:t>path: </a:t>
            </a:r>
            <a:r>
              <a:rPr lang="en-US" altLang="zh-CN" sz="3600" dirty="0" smtClean="0">
                <a:latin typeface="Comic Sans MS" pitchFamily="8" charset="0"/>
                <a:ea typeface="宋体" pitchFamily="2" charset="-122"/>
              </a:rPr>
              <a:t>v···b···w···w···a···</a:t>
            </a:r>
            <a:r>
              <a:rPr lang="en-US" altLang="zh-CN" sz="3600" dirty="0">
                <a:latin typeface="Comic Sans MS" pitchFamily="8" charset="0"/>
                <a:ea typeface="宋体" pitchFamily="2" charset="-122"/>
              </a:rPr>
              <a:t>v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1000125" y="2693988"/>
            <a:ext cx="4192588" cy="2159000"/>
            <a:chOff x="1000125" y="2693988"/>
            <a:chExt cx="4192588" cy="2159000"/>
          </a:xfrm>
        </p:grpSpPr>
        <p:grpSp>
          <p:nvGrpSpPr>
            <p:cNvPr id="3" name="Group 47"/>
            <p:cNvGrpSpPr>
              <a:grpSpLocks/>
            </p:cNvGrpSpPr>
            <p:nvPr/>
          </p:nvGrpSpPr>
          <p:grpSpPr bwMode="auto">
            <a:xfrm>
              <a:off x="1000125" y="2693988"/>
              <a:ext cx="4192588" cy="2159000"/>
              <a:chOff x="1765" y="1807"/>
              <a:chExt cx="2641" cy="1360"/>
            </a:xfrm>
          </p:grpSpPr>
          <p:grpSp>
            <p:nvGrpSpPr>
              <p:cNvPr id="4" name="Group 46"/>
              <p:cNvGrpSpPr>
                <a:grpSpLocks/>
              </p:cNvGrpSpPr>
              <p:nvPr/>
            </p:nvGrpSpPr>
            <p:grpSpPr bwMode="auto">
              <a:xfrm>
                <a:off x="1765" y="1807"/>
                <a:ext cx="2641" cy="1360"/>
                <a:chOff x="1760" y="1807"/>
                <a:chExt cx="2641" cy="1360"/>
              </a:xfrm>
            </p:grpSpPr>
            <p:sp>
              <p:nvSpPr>
                <p:cNvPr id="5633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404" y="2286"/>
                  <a:ext cx="335" cy="442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56336" name="Freeform 22"/>
                <p:cNvSpPr>
                  <a:spLocks/>
                </p:cNvSpPr>
                <p:nvPr/>
              </p:nvSpPr>
              <p:spPr bwMode="auto">
                <a:xfrm rot="-812617">
                  <a:off x="1912" y="1874"/>
                  <a:ext cx="1453" cy="1293"/>
                </a:xfrm>
                <a:custGeom>
                  <a:avLst/>
                  <a:gdLst>
                    <a:gd name="T0" fmla="*/ 53 w 1453"/>
                    <a:gd name="T1" fmla="*/ 640 h 1293"/>
                    <a:gd name="T2" fmla="*/ 573 w 1453"/>
                    <a:gd name="T3" fmla="*/ 64 h 1293"/>
                    <a:gd name="T4" fmla="*/ 1145 w 1453"/>
                    <a:gd name="T5" fmla="*/ 259 h 1293"/>
                    <a:gd name="T6" fmla="*/ 1396 w 1453"/>
                    <a:gd name="T7" fmla="*/ 942 h 1293"/>
                    <a:gd name="T8" fmla="*/ 801 w 1453"/>
                    <a:gd name="T9" fmla="*/ 1253 h 1293"/>
                    <a:gd name="T10" fmla="*/ 253 w 1453"/>
                    <a:gd name="T11" fmla="*/ 1183 h 1293"/>
                    <a:gd name="T12" fmla="*/ 53 w 1453"/>
                    <a:gd name="T13" fmla="*/ 640 h 12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3"/>
                    <a:gd name="T22" fmla="*/ 0 h 1293"/>
                    <a:gd name="T23" fmla="*/ 1453 w 1453"/>
                    <a:gd name="T24" fmla="*/ 1293 h 12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3" h="1293">
                      <a:moveTo>
                        <a:pt x="53" y="640"/>
                      </a:moveTo>
                      <a:cubicBezTo>
                        <a:pt x="106" y="453"/>
                        <a:pt x="391" y="128"/>
                        <a:pt x="573" y="64"/>
                      </a:cubicBezTo>
                      <a:cubicBezTo>
                        <a:pt x="755" y="0"/>
                        <a:pt x="1008" y="113"/>
                        <a:pt x="1145" y="259"/>
                      </a:cubicBezTo>
                      <a:cubicBezTo>
                        <a:pt x="1282" y="405"/>
                        <a:pt x="1453" y="776"/>
                        <a:pt x="1396" y="942"/>
                      </a:cubicBezTo>
                      <a:cubicBezTo>
                        <a:pt x="1339" y="1108"/>
                        <a:pt x="991" y="1213"/>
                        <a:pt x="801" y="1253"/>
                      </a:cubicBezTo>
                      <a:cubicBezTo>
                        <a:pt x="611" y="1293"/>
                        <a:pt x="379" y="1286"/>
                        <a:pt x="253" y="1183"/>
                      </a:cubicBezTo>
                      <a:cubicBezTo>
                        <a:pt x="127" y="1080"/>
                        <a:pt x="0" y="827"/>
                        <a:pt x="53" y="640"/>
                      </a:cubicBez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6337" name="Freeform 24"/>
                <p:cNvSpPr>
                  <a:spLocks/>
                </p:cNvSpPr>
                <p:nvPr/>
              </p:nvSpPr>
              <p:spPr bwMode="auto">
                <a:xfrm rot="-812617">
                  <a:off x="3305" y="1807"/>
                  <a:ext cx="1096" cy="1019"/>
                </a:xfrm>
                <a:custGeom>
                  <a:avLst/>
                  <a:gdLst>
                    <a:gd name="T0" fmla="*/ 30 w 1453"/>
                    <a:gd name="T1" fmla="*/ 397 h 1293"/>
                    <a:gd name="T2" fmla="*/ 326 w 1453"/>
                    <a:gd name="T3" fmla="*/ 39 h 1293"/>
                    <a:gd name="T4" fmla="*/ 652 w 1453"/>
                    <a:gd name="T5" fmla="*/ 161 h 1293"/>
                    <a:gd name="T6" fmla="*/ 794 w 1453"/>
                    <a:gd name="T7" fmla="*/ 585 h 1293"/>
                    <a:gd name="T8" fmla="*/ 456 w 1453"/>
                    <a:gd name="T9" fmla="*/ 778 h 1293"/>
                    <a:gd name="T10" fmla="*/ 144 w 1453"/>
                    <a:gd name="T11" fmla="*/ 734 h 1293"/>
                    <a:gd name="T12" fmla="*/ 30 w 1453"/>
                    <a:gd name="T13" fmla="*/ 397 h 129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53"/>
                    <a:gd name="T22" fmla="*/ 0 h 1293"/>
                    <a:gd name="T23" fmla="*/ 1453 w 1453"/>
                    <a:gd name="T24" fmla="*/ 1293 h 129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53" h="1293">
                      <a:moveTo>
                        <a:pt x="53" y="640"/>
                      </a:moveTo>
                      <a:cubicBezTo>
                        <a:pt x="106" y="453"/>
                        <a:pt x="391" y="128"/>
                        <a:pt x="573" y="64"/>
                      </a:cubicBezTo>
                      <a:cubicBezTo>
                        <a:pt x="755" y="0"/>
                        <a:pt x="1008" y="113"/>
                        <a:pt x="1145" y="259"/>
                      </a:cubicBezTo>
                      <a:cubicBezTo>
                        <a:pt x="1282" y="405"/>
                        <a:pt x="1453" y="776"/>
                        <a:pt x="1396" y="942"/>
                      </a:cubicBezTo>
                      <a:cubicBezTo>
                        <a:pt x="1339" y="1108"/>
                        <a:pt x="991" y="1213"/>
                        <a:pt x="801" y="1253"/>
                      </a:cubicBezTo>
                      <a:cubicBezTo>
                        <a:pt x="611" y="1293"/>
                        <a:pt x="379" y="1286"/>
                        <a:pt x="253" y="1183"/>
                      </a:cubicBezTo>
                      <a:cubicBezTo>
                        <a:pt x="127" y="1080"/>
                        <a:pt x="0" y="827"/>
                        <a:pt x="53" y="640"/>
                      </a:cubicBez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grpSp>
              <p:nvGrpSpPr>
                <p:cNvPr id="5" name="Group 37"/>
                <p:cNvGrpSpPr>
                  <a:grpSpLocks/>
                </p:cNvGrpSpPr>
                <p:nvPr/>
              </p:nvGrpSpPr>
              <p:grpSpPr bwMode="auto">
                <a:xfrm rot="-812617">
                  <a:off x="1760" y="1958"/>
                  <a:ext cx="1592" cy="823"/>
                  <a:chOff x="1955" y="2338"/>
                  <a:chExt cx="1592" cy="823"/>
                </a:xfrm>
              </p:grpSpPr>
              <p:sp>
                <p:nvSpPr>
                  <p:cNvPr id="56340" name="Text Box 34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6341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6342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633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585" y="1913"/>
                  <a:ext cx="280" cy="442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a</a:t>
                  </a:r>
                </a:p>
              </p:txBody>
            </p:sp>
          </p:grpSp>
          <p:sp>
            <p:nvSpPr>
              <p:cNvPr id="56334" name="Oval 41"/>
              <p:cNvSpPr>
                <a:spLocks noChangeArrowheads="1"/>
              </p:cNvSpPr>
              <p:nvPr/>
            </p:nvSpPr>
            <p:spPr bwMode="auto">
              <a:xfrm>
                <a:off x="2665" y="1903"/>
                <a:ext cx="107" cy="112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56327" name="Text Box 48"/>
            <p:cNvSpPr txBox="1">
              <a:spLocks noChangeArrowheads="1"/>
            </p:cNvSpPr>
            <p:nvPr/>
          </p:nvSpPr>
          <p:spPr bwMode="auto">
            <a:xfrm>
              <a:off x="1770063" y="4129088"/>
              <a:ext cx="485775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56328" name="Oval 49"/>
            <p:cNvSpPr>
              <a:spLocks noChangeArrowheads="1"/>
            </p:cNvSpPr>
            <p:nvPr/>
          </p:nvSpPr>
          <p:spPr bwMode="auto">
            <a:xfrm>
              <a:off x="1598613" y="4627563"/>
              <a:ext cx="169862" cy="177800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30162" name="Text Box 50"/>
          <p:cNvSpPr txBox="1">
            <a:spLocks noChangeArrowheads="1"/>
          </p:cNvSpPr>
          <p:nvPr/>
        </p:nvSpPr>
        <p:spPr bwMode="auto">
          <a:xfrm>
            <a:off x="3375025" y="5629275"/>
            <a:ext cx="4897495" cy="64633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also:</a:t>
            </a:r>
            <a:r>
              <a:rPr lang="en-US" altLang="zh-CN" sz="3600" dirty="0">
                <a:latin typeface="Comic Sans MS" pitchFamily="8" charset="0"/>
                <a:ea typeface="宋体" pitchFamily="2" charset="-122"/>
              </a:rPr>
              <a:t>  </a:t>
            </a:r>
            <a:r>
              <a:rPr lang="en-US" altLang="zh-CN" sz="3600" dirty="0" smtClean="0">
                <a:latin typeface="Comic Sans MS" pitchFamily="8" charset="0"/>
                <a:ea typeface="宋体" pitchFamily="2" charset="-122"/>
              </a:rPr>
              <a:t>a···v···b···w···w···</a:t>
            </a:r>
            <a:r>
              <a:rPr lang="en-US" altLang="zh-CN" sz="3600" dirty="0">
                <a:latin typeface="Comic Sans MS" pitchFamily="8" charset="0"/>
                <a:ea typeface="宋体" pitchFamily="2" charset="-122"/>
              </a:rPr>
              <a:t>a</a:t>
            </a:r>
          </a:p>
        </p:txBody>
      </p:sp>
      <p:sp>
        <p:nvSpPr>
          <p:cNvPr id="5633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218F03E4-2F73-4206-B808-AA05687D8E16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1" grpId="0" animBg="1"/>
      <p:bldP spid="56332" grpId="0" animBg="1"/>
      <p:bldP spid="730147" grpId="0"/>
      <p:bldP spid="7301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00125" y="2706688"/>
            <a:ext cx="4192588" cy="2159000"/>
            <a:chOff x="1765" y="1807"/>
            <a:chExt cx="2641" cy="136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765" y="1807"/>
              <a:ext cx="2641" cy="1360"/>
              <a:chOff x="1760" y="1807"/>
              <a:chExt cx="2641" cy="1360"/>
            </a:xfrm>
          </p:grpSpPr>
          <p:sp>
            <p:nvSpPr>
              <p:cNvPr id="57356" name="Text Box 4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335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8" charset="0"/>
                    <a:ea typeface="宋体" pitchFamily="2" charset="-122"/>
                  </a:rPr>
                  <a:t>w</a:t>
                </a:r>
              </a:p>
            </p:txBody>
          </p:sp>
          <p:sp>
            <p:nvSpPr>
              <p:cNvPr id="57357" name="Freeform 5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57358" name="Freeform 6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30 w 1453"/>
                  <a:gd name="T1" fmla="*/ 397 h 1293"/>
                  <a:gd name="T2" fmla="*/ 326 w 1453"/>
                  <a:gd name="T3" fmla="*/ 39 h 1293"/>
                  <a:gd name="T4" fmla="*/ 652 w 1453"/>
                  <a:gd name="T5" fmla="*/ 161 h 1293"/>
                  <a:gd name="T6" fmla="*/ 794 w 1453"/>
                  <a:gd name="T7" fmla="*/ 585 h 1293"/>
                  <a:gd name="T8" fmla="*/ 456 w 1453"/>
                  <a:gd name="T9" fmla="*/ 778 h 1293"/>
                  <a:gd name="T10" fmla="*/ 144 w 1453"/>
                  <a:gd name="T11" fmla="*/ 734 h 1293"/>
                  <a:gd name="T12" fmla="*/ 30 w 1453"/>
                  <a:gd name="T13" fmla="*/ 397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 rot="-812617">
                <a:off x="1760" y="1958"/>
                <a:ext cx="1592" cy="823"/>
                <a:chOff x="1955" y="2338"/>
                <a:chExt cx="1592" cy="823"/>
              </a:xfrm>
            </p:grpSpPr>
            <p:sp>
              <p:nvSpPr>
                <p:cNvPr id="5736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955" y="2338"/>
                  <a:ext cx="272" cy="442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Comic Sans MS" pitchFamily="8" charset="0"/>
                      <a:ea typeface="宋体" pitchFamily="2" charset="-122"/>
                    </a:rPr>
                    <a:t>v</a:t>
                  </a:r>
                </a:p>
              </p:txBody>
            </p:sp>
            <p:sp>
              <p:nvSpPr>
                <p:cNvPr id="57362" name="Oval 9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7363" name="Oval 10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  <a:round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57360" name="Text Box 11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280" cy="44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Comic Sans MS" pitchFamily="8" charset="0"/>
                    <a:ea typeface="宋体" pitchFamily="2" charset="-122"/>
                  </a:rPr>
                  <a:t>a</a:t>
                </a:r>
              </a:p>
            </p:txBody>
          </p:sp>
        </p:grpSp>
        <p:sp>
          <p:nvSpPr>
            <p:cNvPr id="57355" name="Oval 12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734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>
                <a:ea typeface="宋体" pitchFamily="2" charset="-122"/>
              </a:rPr>
              <a:t>Cycles</a:t>
            </a:r>
          </a:p>
        </p:txBody>
      </p:sp>
      <p:sp>
        <p:nvSpPr>
          <p:cNvPr id="57348" name="Text Box 14"/>
          <p:cNvSpPr txBox="1">
            <a:spLocks noChangeArrowheads="1"/>
          </p:cNvSpPr>
          <p:nvPr/>
        </p:nvSpPr>
        <p:spPr bwMode="auto">
          <a:xfrm>
            <a:off x="1144588" y="1057275"/>
            <a:ext cx="6995826" cy="1323439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 pitchFamily="8" charset="0"/>
                <a:ea typeface="宋体" pitchFamily="2" charset="-122"/>
              </a:rPr>
              <a:t>A </a:t>
            </a:r>
            <a:r>
              <a:rPr lang="en-US" altLang="zh-CN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>
                <a:latin typeface="Comic Sans MS" pitchFamily="8" charset="0"/>
                <a:ea typeface="宋体" pitchFamily="2" charset="-122"/>
              </a:rPr>
              <a:t> is a path that begins</a:t>
            </a:r>
          </a:p>
          <a:p>
            <a:r>
              <a:rPr lang="en-US" altLang="zh-CN">
                <a:latin typeface="Comic Sans MS" pitchFamily="8" charset="0"/>
                <a:ea typeface="宋体" pitchFamily="2" charset="-122"/>
              </a:rPr>
              <a:t>and ends with same vertex </a:t>
            </a:r>
          </a:p>
        </p:txBody>
      </p:sp>
      <p:sp>
        <p:nvSpPr>
          <p:cNvPr id="57349" name="Text Box 19"/>
          <p:cNvSpPr txBox="1">
            <a:spLocks noChangeArrowheads="1"/>
          </p:cNvSpPr>
          <p:nvPr/>
        </p:nvSpPr>
        <p:spPr bwMode="auto">
          <a:xfrm>
            <a:off x="1770063" y="4129088"/>
            <a:ext cx="485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 pitchFamily="8" charset="0"/>
                <a:ea typeface="宋体" pitchFamily="2" charset="-122"/>
              </a:rPr>
              <a:t>b</a:t>
            </a:r>
          </a:p>
        </p:txBody>
      </p:sp>
      <p:sp>
        <p:nvSpPr>
          <p:cNvPr id="57350" name="Oval 20"/>
          <p:cNvSpPr>
            <a:spLocks noChangeArrowheads="1"/>
          </p:cNvSpPr>
          <p:nvPr/>
        </p:nvSpPr>
        <p:spPr bwMode="auto">
          <a:xfrm>
            <a:off x="1598613" y="4627563"/>
            <a:ext cx="169862" cy="177800"/>
          </a:xfrm>
          <a:prstGeom prst="ellipse">
            <a:avLst/>
          </a:prstGeom>
          <a:solidFill>
            <a:schemeClr val="tx1"/>
          </a:solidFill>
          <a:ln w="19050">
            <a:noFill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351" name="Text Box 21"/>
          <p:cNvSpPr txBox="1">
            <a:spLocks noChangeArrowheads="1"/>
          </p:cNvSpPr>
          <p:nvPr/>
        </p:nvSpPr>
        <p:spPr bwMode="auto">
          <a:xfrm>
            <a:off x="3228975" y="5108575"/>
            <a:ext cx="5448928" cy="64633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also:</a:t>
            </a:r>
            <a:r>
              <a:rPr lang="en-US" altLang="zh-CN" sz="3600">
                <a:latin typeface="Comic Sans MS" pitchFamily="8" charset="0"/>
                <a:ea typeface="宋体" pitchFamily="2" charset="-122"/>
              </a:rPr>
              <a:t>  a ···w ···w ···b ···v ···a</a:t>
            </a:r>
          </a:p>
        </p:txBody>
      </p:sp>
      <p:sp>
        <p:nvSpPr>
          <p:cNvPr id="57352" name="Freeform 24"/>
          <p:cNvSpPr>
            <a:spLocks/>
          </p:cNvSpPr>
          <p:nvPr/>
        </p:nvSpPr>
        <p:spPr bwMode="auto">
          <a:xfrm>
            <a:off x="823913" y="2481263"/>
            <a:ext cx="4846637" cy="2828925"/>
          </a:xfrm>
          <a:custGeom>
            <a:avLst/>
            <a:gdLst>
              <a:gd name="T0" fmla="*/ 1703388 w 3053"/>
              <a:gd name="T1" fmla="*/ 147638 h 1782"/>
              <a:gd name="T2" fmla="*/ 2097087 w 3053"/>
              <a:gd name="T3" fmla="*/ 198437 h 1782"/>
              <a:gd name="T4" fmla="*/ 2630487 w 3053"/>
              <a:gd name="T5" fmla="*/ 909638 h 1782"/>
              <a:gd name="T6" fmla="*/ 3100387 w 3053"/>
              <a:gd name="T7" fmla="*/ 33338 h 1782"/>
              <a:gd name="T8" fmla="*/ 4751387 w 3053"/>
              <a:gd name="T9" fmla="*/ 706438 h 1782"/>
              <a:gd name="T10" fmla="*/ 3671887 w 3053"/>
              <a:gd name="T11" fmla="*/ 2230438 h 1782"/>
              <a:gd name="T12" fmla="*/ 2859087 w 3053"/>
              <a:gd name="T13" fmla="*/ 1862138 h 1782"/>
              <a:gd name="T14" fmla="*/ 2147887 w 3053"/>
              <a:gd name="T15" fmla="*/ 2446338 h 1782"/>
              <a:gd name="T16" fmla="*/ 560387 w 3053"/>
              <a:gd name="T17" fmla="*/ 2598738 h 1782"/>
              <a:gd name="T18" fmla="*/ 141287 w 3053"/>
              <a:gd name="T19" fmla="*/ 1062038 h 1782"/>
              <a:gd name="T20" fmla="*/ 1411287 w 3053"/>
              <a:gd name="T21" fmla="*/ 147638 h 178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053"/>
              <a:gd name="T34" fmla="*/ 0 h 1782"/>
              <a:gd name="T35" fmla="*/ 3053 w 3053"/>
              <a:gd name="T36" fmla="*/ 1782 h 178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053" h="1782">
                <a:moveTo>
                  <a:pt x="1073" y="93"/>
                </a:moveTo>
                <a:cubicBezTo>
                  <a:pt x="1148" y="69"/>
                  <a:pt x="1224" y="45"/>
                  <a:pt x="1321" y="125"/>
                </a:cubicBezTo>
                <a:cubicBezTo>
                  <a:pt x="1418" y="205"/>
                  <a:pt x="1552" y="590"/>
                  <a:pt x="1657" y="573"/>
                </a:cubicBezTo>
                <a:cubicBezTo>
                  <a:pt x="1762" y="556"/>
                  <a:pt x="1730" y="42"/>
                  <a:pt x="1953" y="21"/>
                </a:cubicBezTo>
                <a:cubicBezTo>
                  <a:pt x="2176" y="0"/>
                  <a:pt x="2933" y="214"/>
                  <a:pt x="2993" y="445"/>
                </a:cubicBezTo>
                <a:cubicBezTo>
                  <a:pt x="3053" y="676"/>
                  <a:pt x="2512" y="1284"/>
                  <a:pt x="2313" y="1405"/>
                </a:cubicBezTo>
                <a:cubicBezTo>
                  <a:pt x="2114" y="1526"/>
                  <a:pt x="1961" y="1150"/>
                  <a:pt x="1801" y="1173"/>
                </a:cubicBezTo>
                <a:cubicBezTo>
                  <a:pt x="1641" y="1196"/>
                  <a:pt x="1594" y="1464"/>
                  <a:pt x="1353" y="1541"/>
                </a:cubicBezTo>
                <a:cubicBezTo>
                  <a:pt x="1112" y="1618"/>
                  <a:pt x="564" y="1782"/>
                  <a:pt x="353" y="1637"/>
                </a:cubicBezTo>
                <a:cubicBezTo>
                  <a:pt x="142" y="1492"/>
                  <a:pt x="0" y="926"/>
                  <a:pt x="89" y="669"/>
                </a:cubicBezTo>
                <a:cubicBezTo>
                  <a:pt x="178" y="412"/>
                  <a:pt x="756" y="189"/>
                  <a:pt x="889" y="93"/>
                </a:cubicBezTo>
              </a:path>
            </a:pathLst>
          </a:custGeom>
          <a:noFill/>
          <a:ln w="31750" cap="rnd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735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D4A3D86D-9742-45AC-882D-EBEB0C00144F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7321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 </a:t>
            </a:r>
            <a:r>
              <a:rPr lang="en-US" altLang="zh-CN" sz="4400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simple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 is a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cycle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615950" y="5630863"/>
            <a:ext cx="3836307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path: 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v</a:t>
            </a: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2573338" y="4207764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B8D01330-1CCD-420A-86D1-6B5E88908576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3108960" y="2987040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794000" y="3182239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7321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 </a:t>
            </a:r>
            <a:r>
              <a:rPr lang="en-US" altLang="zh-CN" sz="4400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simple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 is a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cycle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615950" y="5630863"/>
            <a:ext cx="3836307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itchFamily="8" charset="0"/>
                <a:ea typeface="宋体" pitchFamily="2" charset="-122"/>
              </a:rPr>
              <a:t>path: </a:t>
            </a:r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dirty="0">
                <a:latin typeface="Comic Sans MS" pitchFamily="8" charset="0"/>
                <a:ea typeface="宋体" pitchFamily="2" charset="-122"/>
              </a:rPr>
              <a:t>v</a:t>
            </a: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2573338" y="4207764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B8D01330-1CCD-420A-86D1-6B5E88908576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3108960" y="2987040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9"/>
          <p:cNvGrpSpPr/>
          <p:nvPr/>
        </p:nvGrpSpPr>
        <p:grpSpPr>
          <a:xfrm>
            <a:off x="2794000" y="3182239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4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862678" y="5633136"/>
            <a:ext cx="3828292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 w···a···v···w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B8D01330-1CCD-420A-86D1-6B5E88908576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Simple Cycles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66484" y="1102618"/>
            <a:ext cx="8487231" cy="2308324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8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8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a 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1019490" y="5179926"/>
            <a:ext cx="7277954" cy="830997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vwv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 is </a:t>
            </a:r>
            <a:r>
              <a:rPr lang="en-US" altLang="zh-CN" sz="48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 a </a:t>
            </a:r>
            <a:r>
              <a:rPr lang="en-US" altLang="zh-CN" sz="4800" dirty="0" smtClean="0">
                <a:latin typeface="Comic Sans MS" pitchFamily="8" charset="0"/>
                <a:ea typeface="宋体" pitchFamily="2" charset="-122"/>
              </a:rPr>
              <a:t>simple cycle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6F.</a:t>
            </a:r>
            <a:fld id="{B8D01330-1CCD-420A-86D1-6B5E88908576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38572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6842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2987833" y="39241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3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957644"/>
            <a:ext cx="8039577" cy="511561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simple cycle.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prove one direction on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   your board now!</a:t>
            </a:r>
            <a:endParaRPr lang="en-US" sz="6000" dirty="0" smtClean="0">
              <a:solidFill>
                <a:srgbClr val="008000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80B40B18-4003-40C9-9EC8-7D4ABB42AC1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2AA0A689-E25D-4F86-90AF-6C007F5FC4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simple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80B40B18-4003-40C9-9EC8-7D4ABB42AC1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simple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94284E41-544E-443B-BF20-3F3016A5381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4388" y="2969667"/>
            <a:ext cx="34419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equivalently: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Trees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94284E41-544E-443B-BF20-3F3016A5381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982663" y="2286000"/>
            <a:ext cx="6408737" cy="2654300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86EAE78E-AE76-4F1B-881B-AA2344559BF4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Other Tree Definitions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822" y="1146414"/>
            <a:ext cx="8525871" cy="4394581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400" i="1" dirty="0" smtClean="0">
                <a:solidFill>
                  <a:srgbClr val="0033CC"/>
                </a:solidFill>
                <a:ea typeface="宋体" pitchFamily="2" charset="-122"/>
              </a:rPr>
              <a:t> </a:t>
            </a:r>
            <a:r>
              <a:rPr lang="en-US" altLang="zh-CN" sz="4400" i="1" dirty="0" smtClean="0">
                <a:solidFill>
                  <a:schemeClr val="tx2"/>
                </a:solidFill>
                <a:ea typeface="宋体" pitchFamily="2" charset="-122"/>
              </a:rPr>
              <a:t>simple</a:t>
            </a:r>
          </a:p>
          <a:p>
            <a:pPr eaLnBrk="1" hangingPunct="1"/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 path between </a:t>
            </a:r>
            <a:r>
              <a:rPr lang="en-US" altLang="zh-CN" sz="44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ea typeface="宋体" pitchFamily="2" charset="-122"/>
              </a:rPr>
              <a:t>connected graph with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4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  vertices and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4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4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4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C7424A53-C80F-4B5F-8DC5-4503ED6667F4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95400"/>
            <a:ext cx="80010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 </a:t>
            </a:r>
            <a:r>
              <a:rPr lang="en-US" altLang="zh-CN" sz="4400" i="1" smtClean="0">
                <a:solidFill>
                  <a:srgbClr val="0033CC"/>
                </a:solidFill>
                <a:ea typeface="宋体" pitchFamily="2" charset="-122"/>
              </a:rPr>
              <a:t>spanning tree</a:t>
            </a:r>
            <a:r>
              <a:rPr lang="en-US" altLang="zh-CN" sz="4400" smtClean="0">
                <a:ea typeface="宋体" pitchFamily="2" charset="-122"/>
              </a:rPr>
              <a:t> of a graph G is any subgraph </a:t>
            </a: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T</a:t>
            </a:r>
            <a:r>
              <a:rPr lang="en-US" altLang="zh-CN" sz="4400" smtClean="0">
                <a:ea typeface="宋体" pitchFamily="2" charset="-122"/>
              </a:rPr>
              <a:t> that is a tree and contains all the vertices of G.</a:t>
            </a:r>
          </a:p>
        </p:txBody>
      </p:sp>
      <p:sp>
        <p:nvSpPr>
          <p:cNvPr id="624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3389E3BE-44FC-45BE-86CD-72A24BB15DB6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3491" name="Oval 5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2" name="Oval 6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3" name="Oval 7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6" name="Oval 10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7" name="Oval 11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8" name="Oval 12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9" name="Oval 13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63500" name="Group 30"/>
          <p:cNvGrpSpPr>
            <a:grpSpLocks/>
          </p:cNvGrpSpPr>
          <p:nvPr/>
        </p:nvGrpSpPr>
        <p:grpSpPr bwMode="auto">
          <a:xfrm>
            <a:off x="2103438" y="2271713"/>
            <a:ext cx="4913312" cy="1911350"/>
            <a:chOff x="1325" y="1431"/>
            <a:chExt cx="3095" cy="1204"/>
          </a:xfrm>
        </p:grpSpPr>
        <p:grpSp>
          <p:nvGrpSpPr>
            <p:cNvPr id="63502" name="Group 29"/>
            <p:cNvGrpSpPr>
              <a:grpSpLocks/>
            </p:cNvGrpSpPr>
            <p:nvPr/>
          </p:nvGrpSpPr>
          <p:grpSpPr bwMode="auto">
            <a:xfrm>
              <a:off x="1325" y="1431"/>
              <a:ext cx="3095" cy="1204"/>
              <a:chOff x="1325" y="1431"/>
              <a:chExt cx="3095" cy="1204"/>
            </a:xfrm>
          </p:grpSpPr>
          <p:cxnSp>
            <p:nvCxnSpPr>
              <p:cNvPr id="63504" name="AutoShape 21"/>
              <p:cNvCxnSpPr>
                <a:cxnSpLocks noChangeShapeType="1"/>
                <a:stCxn id="63497" idx="5"/>
                <a:endCxn id="63499" idx="1"/>
              </p:cNvCxnSpPr>
              <p:nvPr/>
            </p:nvCxnSpPr>
            <p:spPr bwMode="auto">
              <a:xfrm>
                <a:off x="3617" y="1493"/>
                <a:ext cx="803" cy="64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5" name="AutoShape 22"/>
              <p:cNvCxnSpPr>
                <a:cxnSpLocks noChangeShapeType="1"/>
                <a:stCxn id="63497" idx="4"/>
                <a:endCxn id="63498" idx="0"/>
              </p:cNvCxnSpPr>
              <p:nvPr/>
            </p:nvCxnSpPr>
            <p:spPr bwMode="auto">
              <a:xfrm flipH="1">
                <a:off x="3554" y="1518"/>
                <a:ext cx="1" cy="103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63506" name="AutoShape 23"/>
              <p:cNvCxnSpPr>
                <a:cxnSpLocks noChangeShapeType="1"/>
                <a:stCxn id="63495" idx="6"/>
                <a:endCxn id="63499" idx="2"/>
              </p:cNvCxnSpPr>
              <p:nvPr/>
            </p:nvCxnSpPr>
            <p:spPr bwMode="auto">
              <a:xfrm>
                <a:off x="3093" y="2203"/>
                <a:ext cx="1302" cy="0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grpSp>
            <p:nvGrpSpPr>
              <p:cNvPr id="63507" name="Group 28"/>
              <p:cNvGrpSpPr>
                <a:grpSpLocks/>
              </p:cNvGrpSpPr>
              <p:nvPr/>
            </p:nvGrpSpPr>
            <p:grpSpPr bwMode="auto">
              <a:xfrm>
                <a:off x="1325" y="1431"/>
                <a:ext cx="1681" cy="1204"/>
                <a:chOff x="1325" y="1431"/>
                <a:chExt cx="1681" cy="1204"/>
              </a:xfrm>
            </p:grpSpPr>
            <p:cxnSp>
              <p:nvCxnSpPr>
                <p:cNvPr id="63508" name="AutoShape 14"/>
                <p:cNvCxnSpPr>
                  <a:cxnSpLocks noChangeShapeType="1"/>
                  <a:stCxn id="63491" idx="5"/>
                  <a:endCxn id="63492" idx="1"/>
                </p:cNvCxnSpPr>
                <p:nvPr/>
              </p:nvCxnSpPr>
              <p:spPr bwMode="auto">
                <a:xfrm>
                  <a:off x="1325" y="1493"/>
                  <a:ext cx="486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09" name="AutoShape 15"/>
                <p:cNvCxnSpPr>
                  <a:cxnSpLocks noChangeShapeType="1"/>
                  <a:stCxn id="63492" idx="7"/>
                  <a:endCxn id="63493" idx="3"/>
                </p:cNvCxnSpPr>
                <p:nvPr/>
              </p:nvCxnSpPr>
              <p:spPr bwMode="auto">
                <a:xfrm flipV="1">
                  <a:off x="1935" y="1493"/>
                  <a:ext cx="573" cy="3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0" name="AutoShape 16"/>
                <p:cNvCxnSpPr>
                  <a:cxnSpLocks noChangeShapeType="1"/>
                  <a:stCxn id="63493" idx="2"/>
                  <a:endCxn id="63491" idx="6"/>
                </p:cNvCxnSpPr>
                <p:nvPr/>
              </p:nvCxnSpPr>
              <p:spPr bwMode="auto">
                <a:xfrm flipH="1">
                  <a:off x="1350" y="1431"/>
                  <a:ext cx="1133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1" name="AutoShape 17"/>
                <p:cNvCxnSpPr>
                  <a:cxnSpLocks noChangeShapeType="1"/>
                  <a:stCxn id="63492" idx="4"/>
                  <a:endCxn id="63494" idx="0"/>
                </p:cNvCxnSpPr>
                <p:nvPr/>
              </p:nvCxnSpPr>
              <p:spPr bwMode="auto">
                <a:xfrm>
                  <a:off x="1873" y="2025"/>
                  <a:ext cx="0" cy="52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2" name="AutoShape 18"/>
                <p:cNvCxnSpPr>
                  <a:cxnSpLocks noChangeShapeType="1"/>
                  <a:stCxn id="63494" idx="6"/>
                  <a:endCxn id="63496" idx="2"/>
                </p:cNvCxnSpPr>
                <p:nvPr/>
              </p:nvCxnSpPr>
              <p:spPr bwMode="auto">
                <a:xfrm>
                  <a:off x="1960" y="2635"/>
                  <a:ext cx="610" cy="0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3" name="AutoShape 19"/>
                <p:cNvCxnSpPr>
                  <a:cxnSpLocks noChangeShapeType="1"/>
                  <a:stCxn id="63496" idx="7"/>
                  <a:endCxn id="63495" idx="4"/>
                </p:cNvCxnSpPr>
                <p:nvPr/>
              </p:nvCxnSpPr>
              <p:spPr bwMode="auto">
                <a:xfrm flipV="1">
                  <a:off x="2719" y="2290"/>
                  <a:ext cx="287" cy="283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63514" name="AutoShape 25"/>
                <p:cNvCxnSpPr>
                  <a:cxnSpLocks noChangeShapeType="1"/>
                  <a:stCxn id="63493" idx="5"/>
                  <a:endCxn id="63495" idx="1"/>
                </p:cNvCxnSpPr>
                <p:nvPr/>
              </p:nvCxnSpPr>
              <p:spPr bwMode="auto">
                <a:xfrm>
                  <a:off x="2632" y="1493"/>
                  <a:ext cx="312" cy="648"/>
                </a:xfrm>
                <a:prstGeom prst="straightConnector1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63503" name="AutoShape 20"/>
            <p:cNvCxnSpPr>
              <a:cxnSpLocks noChangeShapeType="1"/>
              <a:stCxn id="63499" idx="3"/>
              <a:endCxn id="63498" idx="7"/>
            </p:cNvCxnSpPr>
            <p:nvPr/>
          </p:nvCxnSpPr>
          <p:spPr bwMode="auto">
            <a:xfrm flipH="1">
              <a:off x="3616" y="2265"/>
              <a:ext cx="804" cy="30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350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81CBBCE2-D853-4305-A92E-B5A9F1BA618A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4515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4524" name="AutoShape 14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5" name="AutoShape 15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6" name="AutoShape 16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7" name="AutoShape 18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28" name="AutoShape 19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29" name="AutoShape 20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0" name="AutoShape 21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4531" name="AutoShape 22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2" name="AutoShape 23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3" name="AutoShape 24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cxnSp>
        <p:nvCxnSpPr>
          <p:cNvPr id="64534" name="AutoShape 25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31750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64535" name="Text Box 26"/>
          <p:cNvSpPr txBox="1">
            <a:spLocks noChangeArrowheads="1"/>
          </p:cNvSpPr>
          <p:nvPr/>
        </p:nvSpPr>
        <p:spPr bwMode="auto">
          <a:xfrm>
            <a:off x="2578100" y="4751388"/>
            <a:ext cx="3776663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FF"/>
                </a:solidFill>
                <a:latin typeface="Comic Sans MS" pitchFamily="8" charset="0"/>
                <a:ea typeface="宋体" pitchFamily="2" charset="-122"/>
              </a:rPr>
              <a:t>a spanning tree</a:t>
            </a:r>
          </a:p>
        </p:txBody>
      </p:sp>
      <p:sp>
        <p:nvSpPr>
          <p:cNvPr id="6453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FB20FF73-0C0A-4D58-A285-F32197C96EE3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65539" name="Oval 3"/>
          <p:cNvSpPr>
            <a:spLocks noChangeArrowheads="1"/>
          </p:cNvSpPr>
          <p:nvPr/>
        </p:nvSpPr>
        <p:spPr bwMode="auto">
          <a:xfrm>
            <a:off x="186690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2835275" y="2938463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3941763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2" name="Oval 6"/>
          <p:cNvSpPr>
            <a:spLocks noChangeArrowheads="1"/>
          </p:cNvSpPr>
          <p:nvPr/>
        </p:nvSpPr>
        <p:spPr bwMode="auto">
          <a:xfrm>
            <a:off x="28352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4632325" y="3359150"/>
            <a:ext cx="277813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4079875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5" name="Oval 9"/>
          <p:cNvSpPr>
            <a:spLocks noChangeArrowheads="1"/>
          </p:cNvSpPr>
          <p:nvPr/>
        </p:nvSpPr>
        <p:spPr bwMode="auto">
          <a:xfrm>
            <a:off x="5505450" y="213360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6" name="Oval 10"/>
          <p:cNvSpPr>
            <a:spLocks noChangeArrowheads="1"/>
          </p:cNvSpPr>
          <p:nvPr/>
        </p:nvSpPr>
        <p:spPr bwMode="auto">
          <a:xfrm>
            <a:off x="5503863" y="40449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977063" y="3359150"/>
            <a:ext cx="276225" cy="276225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65548" name="AutoShape 12"/>
          <p:cNvCxnSpPr>
            <a:cxnSpLocks noChangeShapeType="1"/>
          </p:cNvCxnSpPr>
          <p:nvPr/>
        </p:nvCxnSpPr>
        <p:spPr bwMode="auto">
          <a:xfrm>
            <a:off x="5741988" y="2370138"/>
            <a:ext cx="1274762" cy="102870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 flipH="1">
            <a:off x="5641975" y="2409825"/>
            <a:ext cx="1588" cy="1635125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>
            <a:off x="4910138" y="3497263"/>
            <a:ext cx="206692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1" name="AutoShape 15"/>
          <p:cNvCxnSpPr>
            <a:cxnSpLocks noChangeShapeType="1"/>
          </p:cNvCxnSpPr>
          <p:nvPr/>
        </p:nvCxnSpPr>
        <p:spPr bwMode="auto">
          <a:xfrm>
            <a:off x="2103438" y="2370138"/>
            <a:ext cx="771525" cy="60801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2" name="AutoShape 16"/>
          <p:cNvCxnSpPr>
            <a:cxnSpLocks noChangeShapeType="1"/>
          </p:cNvCxnSpPr>
          <p:nvPr/>
        </p:nvCxnSpPr>
        <p:spPr bwMode="auto">
          <a:xfrm flipV="1">
            <a:off x="3071813" y="2370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3" name="AutoShape 17"/>
          <p:cNvCxnSpPr>
            <a:cxnSpLocks noChangeShapeType="1"/>
          </p:cNvCxnSpPr>
          <p:nvPr/>
        </p:nvCxnSpPr>
        <p:spPr bwMode="auto">
          <a:xfrm flipH="1">
            <a:off x="2143125" y="2271713"/>
            <a:ext cx="1798638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4" name="AutoShape 18"/>
          <p:cNvCxnSpPr>
            <a:cxnSpLocks noChangeShapeType="1"/>
          </p:cNvCxnSpPr>
          <p:nvPr/>
        </p:nvCxnSpPr>
        <p:spPr bwMode="auto">
          <a:xfrm>
            <a:off x="2973388" y="3214688"/>
            <a:ext cx="0" cy="830262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5" name="AutoShape 19"/>
          <p:cNvCxnSpPr>
            <a:cxnSpLocks noChangeShapeType="1"/>
          </p:cNvCxnSpPr>
          <p:nvPr/>
        </p:nvCxnSpPr>
        <p:spPr bwMode="auto">
          <a:xfrm>
            <a:off x="3111500" y="4183063"/>
            <a:ext cx="968375" cy="0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6" name="AutoShape 20"/>
          <p:cNvCxnSpPr>
            <a:cxnSpLocks noChangeShapeType="1"/>
          </p:cNvCxnSpPr>
          <p:nvPr/>
        </p:nvCxnSpPr>
        <p:spPr bwMode="auto">
          <a:xfrm flipV="1">
            <a:off x="4316413" y="3635375"/>
            <a:ext cx="455612" cy="449263"/>
          </a:xfrm>
          <a:prstGeom prst="straightConnector1">
            <a:avLst/>
          </a:prstGeom>
          <a:noFill/>
          <a:ln w="44450">
            <a:solidFill>
              <a:srgbClr val="00B050"/>
            </a:solidFill>
            <a:round/>
            <a:headEnd/>
            <a:tailEnd type="none" w="lg" len="lg"/>
          </a:ln>
        </p:spPr>
      </p:cxnSp>
      <p:cxnSp>
        <p:nvCxnSpPr>
          <p:cNvPr id="65557" name="AutoShape 21"/>
          <p:cNvCxnSpPr>
            <a:cxnSpLocks noChangeShapeType="1"/>
          </p:cNvCxnSpPr>
          <p:nvPr/>
        </p:nvCxnSpPr>
        <p:spPr bwMode="auto">
          <a:xfrm>
            <a:off x="4178300" y="2370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65558" name="AutoShape 22"/>
          <p:cNvCxnSpPr>
            <a:cxnSpLocks noChangeShapeType="1"/>
          </p:cNvCxnSpPr>
          <p:nvPr/>
        </p:nvCxnSpPr>
        <p:spPr bwMode="auto">
          <a:xfrm flipH="1">
            <a:off x="5740400" y="3595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1703388" y="4729163"/>
            <a:ext cx="53641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another </a:t>
            </a:r>
            <a:r>
              <a:rPr lang="en-US" altLang="zh-CN">
                <a:solidFill>
                  <a:srgbClr val="008000"/>
                </a:solidFill>
                <a:latin typeface="Comic Sans MS" pitchFamily="8" charset="0"/>
                <a:ea typeface="宋体" pitchFamily="2" charset="-122"/>
              </a:rPr>
              <a:t>spanning tree</a:t>
            </a:r>
          </a:p>
          <a:p>
            <a:pPr algn="ctr"/>
            <a:r>
              <a:rPr lang="en-US" altLang="zh-CN">
                <a:latin typeface="Comic Sans MS" pitchFamily="8" charset="0"/>
                <a:ea typeface="宋体" pitchFamily="2" charset="-122"/>
              </a:rPr>
              <a:t>(can have many)</a:t>
            </a:r>
          </a:p>
        </p:txBody>
      </p:sp>
      <p:sp>
        <p:nvSpPr>
          <p:cNvPr id="6556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74805E1D-9C35-44EE-9E88-65BD19912804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Spanning Trees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295400"/>
            <a:ext cx="83693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solidFill>
                  <a:srgbClr val="0033CC"/>
                </a:solidFill>
                <a:ea typeface="宋体" pitchFamily="2" charset="-122"/>
              </a:rPr>
              <a:t>Lemma:</a:t>
            </a:r>
            <a:r>
              <a:rPr lang="en-US" altLang="zh-CN" sz="4400" smtClean="0">
                <a:ea typeface="宋体" pitchFamily="2" charset="-122"/>
              </a:rPr>
              <a:t> G connected implies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G has a spanning tree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Pf:Among connected subgraphs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with all the vertices of 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those with the fewest edges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400" smtClean="0">
                <a:ea typeface="宋体" pitchFamily="2" charset="-122"/>
              </a:rPr>
              <a:t>are spanning trees.</a:t>
            </a:r>
            <a:endParaRPr lang="en-US" altLang="zh-CN" sz="4000" smtClean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2300" y="4897438"/>
            <a:ext cx="2678113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kern="0" dirty="0">
                <a:solidFill>
                  <a:srgbClr val="000000"/>
                </a:solidFill>
                <a:latin typeface="Comic Sans MS"/>
              </a:rPr>
              <a:t> </a:t>
            </a:r>
            <a:r>
              <a:rPr lang="en-US" sz="5400" kern="0" dirty="0">
                <a:solidFill>
                  <a:srgbClr val="008000"/>
                </a:solidFill>
                <a:latin typeface="Comic Sans MS"/>
              </a:rPr>
              <a:t>(Why?)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6656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D3A2648A-3D07-4686-9397-220DF4B6A18C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p:oleObj spid="_x0000_s5122" name="Equation" r:id="rId4" imgW="1904760" imgH="279360" progId="Equation.DSMT4">
              <p:embed/>
            </p:oleObj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80DF07F0-4624-407F-A2EA-092845FC7F4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8CB76801-ECFD-4E75-B29A-84CDB3DBBAA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527" y="1317167"/>
            <a:ext cx="8616299" cy="4065403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buFontTx/>
              <a:buNone/>
            </a:pPr>
            <a:r>
              <a:rPr lang="en-US" sz="11500" dirty="0" smtClean="0"/>
              <a:t>1 &amp; 2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8CB76801-ECFD-4E75-B29A-84CDB3DBBAA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&amp; Problem 4:</a:t>
            </a:r>
            <a:endParaRPr lang="en-US" sz="6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9560" y="1455499"/>
            <a:ext cx="8658469" cy="170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Def.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with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 simple cycles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38929" y="3226176"/>
            <a:ext cx="8564045" cy="237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Prove: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graph with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unique paths between every pair of vertices</a:t>
            </a:r>
            <a:r>
              <a:rPr kumimoji="0" lang="en-US" altLang="zh-CN" sz="4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6F.</a:t>
            </a:r>
            <a:fld id="{D0DFB3D4-A8AF-4261-BAED-EDE6AD83D9C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17A61DB4-1F4E-47C2-980D-83A2F3996CE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6F.</a:t>
            </a:r>
            <a:fld id="{43E12C49-E36A-496C-9DCA-6E960B9FC4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12320</TotalTime>
  <Words>1041</Words>
  <Application>Microsoft Macintosh PowerPoint</Application>
  <PresentationFormat>On-screen Show (4:3)</PresentationFormat>
  <Paragraphs>267</Paragraphs>
  <Slides>41</Slides>
  <Notes>39</Notes>
  <HiddenSlides>12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Comic Sans MS</vt:lpstr>
      <vt:lpstr>宋体</vt:lpstr>
      <vt:lpstr>Euclid Symbol</vt:lpstr>
      <vt:lpstr>6.042 Lecture Template</vt:lpstr>
      <vt:lpstr>Equation</vt:lpstr>
      <vt:lpstr>Slide 1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  Connectedness</vt:lpstr>
      <vt:lpstr>Fault-tolerance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Cycles</vt:lpstr>
      <vt:lpstr>Cycles</vt:lpstr>
      <vt:lpstr>Simple Cycles</vt:lpstr>
      <vt:lpstr>Simple Cycles</vt:lpstr>
      <vt:lpstr>Simple Cycles</vt:lpstr>
      <vt:lpstr>Simple Cycles</vt:lpstr>
      <vt:lpstr>Cut Edges and Cycles</vt:lpstr>
      <vt:lpstr>Cut Edges and Cycles</vt:lpstr>
      <vt:lpstr>Trees</vt:lpstr>
      <vt:lpstr>Trees</vt:lpstr>
      <vt:lpstr>More Trees</vt:lpstr>
      <vt:lpstr>Other Tree Definitions</vt:lpstr>
      <vt:lpstr>Spanning Trees</vt:lpstr>
      <vt:lpstr>Spanning Trees</vt:lpstr>
      <vt:lpstr>Spanning Trees</vt:lpstr>
      <vt:lpstr>Spanning Trees</vt:lpstr>
      <vt:lpstr>Spanning Trees</vt:lpstr>
      <vt:lpstr>Team Problems</vt:lpstr>
      <vt:lpstr>&amp; Problem 4: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1352</cp:revision>
  <cp:lastPrinted>2010-03-02T17:25:35Z</cp:lastPrinted>
  <dcterms:created xsi:type="dcterms:W3CDTF">2010-03-11T20:17:05Z</dcterms:created>
  <dcterms:modified xsi:type="dcterms:W3CDTF">2010-03-11T20:21:10Z</dcterms:modified>
</cp:coreProperties>
</file>