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Default Extension="fntdata" ContentType="application/x-fontdata"/>
  <Override PartName="/ppt/theme/theme1.xml" ContentType="application/vnd.openxmlformats-officedocument.theme+xml"/>
  <Override PartName="/ppt/embeddings/oleObject9.bin" ContentType="application/vnd.openxmlformats-officedocument.oleObject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embeddings/oleObject11.bin" ContentType="application/vnd.openxmlformats-officedocument.oleObject"/>
  <Override PartName="/ppt/notesSlides/notesSlide3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embeddings/oleObject17.bin" ContentType="application/vnd.openxmlformats-officedocument.oleObject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42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embeddings/oleObject7.bin" ContentType="application/vnd.openxmlformats-officedocument.oleObject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embeddings/oleObject18.bin" ContentType="application/vnd.openxmlformats-officedocument.oleObject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notesSlides/notesSlide43.xml" ContentType="application/vnd.openxmlformats-officedocument.presentationml.notesSlide+xml"/>
  <Override PartName="/ppt/viewProps.xml" ContentType="application/vnd.openxmlformats-officedocument.presentationml.viewProps+xml"/>
  <Override PartName="/ppt/embeddings/oleObject4.bin" ContentType="application/vnd.openxmlformats-officedocument.oleObject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embeddings/oleObject8.bin" ContentType="application/vnd.openxmlformats-officedocument.oleObject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Default Extension="pict" ContentType="image/pict"/>
  <Override PartName="/ppt/notesSlides/notesSlide40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52"/>
  </p:notesMasterIdLst>
  <p:handoutMasterIdLst>
    <p:handoutMasterId r:id="rId53"/>
  </p:handoutMasterIdLst>
  <p:sldIdLst>
    <p:sldId id="844" r:id="rId2"/>
    <p:sldId id="845" r:id="rId3"/>
    <p:sldId id="846" r:id="rId4"/>
    <p:sldId id="847" r:id="rId5"/>
    <p:sldId id="848" r:id="rId6"/>
    <p:sldId id="849" r:id="rId7"/>
    <p:sldId id="850" r:id="rId8"/>
    <p:sldId id="851" r:id="rId9"/>
    <p:sldId id="852" r:id="rId10"/>
    <p:sldId id="853" r:id="rId11"/>
    <p:sldId id="854" r:id="rId12"/>
    <p:sldId id="855" r:id="rId13"/>
    <p:sldId id="856" r:id="rId14"/>
    <p:sldId id="857" r:id="rId15"/>
    <p:sldId id="858" r:id="rId16"/>
    <p:sldId id="859" r:id="rId17"/>
    <p:sldId id="860" r:id="rId18"/>
    <p:sldId id="861" r:id="rId19"/>
    <p:sldId id="862" r:id="rId20"/>
    <p:sldId id="863" r:id="rId21"/>
    <p:sldId id="961" r:id="rId22"/>
    <p:sldId id="865" r:id="rId23"/>
    <p:sldId id="962" r:id="rId24"/>
    <p:sldId id="866" r:id="rId25"/>
    <p:sldId id="868" r:id="rId26"/>
    <p:sldId id="888" r:id="rId27"/>
    <p:sldId id="889" r:id="rId28"/>
    <p:sldId id="890" r:id="rId29"/>
    <p:sldId id="891" r:id="rId30"/>
    <p:sldId id="975" r:id="rId31"/>
    <p:sldId id="976" r:id="rId32"/>
    <p:sldId id="979" r:id="rId33"/>
    <p:sldId id="980" r:id="rId34"/>
    <p:sldId id="983" r:id="rId35"/>
    <p:sldId id="895" r:id="rId36"/>
    <p:sldId id="965" r:id="rId37"/>
    <p:sldId id="896" r:id="rId38"/>
    <p:sldId id="964" r:id="rId39"/>
    <p:sldId id="897" r:id="rId40"/>
    <p:sldId id="963" r:id="rId41"/>
    <p:sldId id="898" r:id="rId42"/>
    <p:sldId id="954" r:id="rId43"/>
    <p:sldId id="900" r:id="rId44"/>
    <p:sldId id="901" r:id="rId45"/>
    <p:sldId id="902" r:id="rId46"/>
    <p:sldId id="903" r:id="rId47"/>
    <p:sldId id="904" r:id="rId48"/>
    <p:sldId id="966" r:id="rId49"/>
    <p:sldId id="984" r:id="rId50"/>
    <p:sldId id="967" r:id="rId51"/>
  </p:sldIdLst>
  <p:sldSz cx="9144000" cy="6858000" type="screen4x3"/>
  <p:notesSz cx="7315200" cy="9601200"/>
  <p:embeddedFontLst>
    <p:embeddedFont>
      <p:font typeface="Comic Sans MS"/>
      <p:regular r:id="rId54"/>
      <p:bold r:id="rId55"/>
    </p:embeddedFont>
    <p:embeddedFont>
      <p:font typeface="Euclid Symbol" charset="2"/>
      <p:regular r:id="rId56"/>
      <p:bold r:id="rId57"/>
      <p:italic r:id="rId58"/>
      <p:boldItalic r:id="rId59"/>
    </p:embeddedFont>
    <p:embeddedFont>
      <p:font typeface="cmsy10"/>
      <p:regular r:id="rId60"/>
    </p:embeddedFont>
  </p:embeddedFontLst>
  <p:custDataLst>
    <p:tags r:id="rId6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8000"/>
    <a:srgbClr val="FF00FF"/>
    <a:srgbClr val="0033CC"/>
    <a:srgbClr val="CC9900"/>
    <a:srgbClr val="FF6600"/>
    <a:srgbClr val="996633"/>
    <a:srgbClr val="996600"/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26" d="100"/>
          <a:sy n="126" d="100"/>
        </p:scale>
        <p:origin x="-216" y="-112"/>
      </p:cViewPr>
      <p:guideLst>
        <p:guide orient="horz" pos="2144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0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font" Target="fonts/font1.fntdata"/><Relationship Id="rId55" Type="http://schemas.openxmlformats.org/officeDocument/2006/relationships/font" Target="fonts/font2.fntdata"/><Relationship Id="rId56" Type="http://schemas.openxmlformats.org/officeDocument/2006/relationships/font" Target="fonts/font3.fntdata"/><Relationship Id="rId57" Type="http://schemas.openxmlformats.org/officeDocument/2006/relationships/font" Target="fonts/font4.fntdata"/><Relationship Id="rId58" Type="http://schemas.openxmlformats.org/officeDocument/2006/relationships/font" Target="fonts/font5.fntdata"/><Relationship Id="rId59" Type="http://schemas.openxmlformats.org/officeDocument/2006/relationships/font" Target="fonts/font6.fntdata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font" Target="fonts/font7.fntdata"/><Relationship Id="rId61" Type="http://schemas.openxmlformats.org/officeDocument/2006/relationships/printerSettings" Target="printerSettings/printerSettings1.bin"/><Relationship Id="rId62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8.pict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1" Type="http://schemas.openxmlformats.org/officeDocument/2006/relationships/image" Target="../media/image10.w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8120D98-37E9-4FA5-A636-2CC24F5D2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D14C18E-11D5-46A4-AF04-22DE165145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50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5542E40-17B8-4C15-A16E-B340F93CDF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6" y="0"/>
            <a:ext cx="5622610" cy="114111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92B85F4F-283E-4189-852D-A91091BAC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63968897-EB25-43A6-9FDD-937216BCFC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25C97963-29EC-4289-B6EC-03D50CBEA0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49D4AD78-B353-44FE-8A65-B5BC61FF90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7M.</a:t>
            </a:r>
            <a:fld id="{F045EC79-A747-4180-A4FB-6D80CCDB32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7477" y="113355"/>
            <a:ext cx="5849320" cy="76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2923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D8ADFB3E-3608-4A53-B5CA-949C15FA45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317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69860" y="6614744"/>
            <a:ext cx="2897208" cy="2432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March 15,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5" r:id="rId3"/>
    <p:sldLayoutId id="2147483693" r:id="rId4"/>
    <p:sldLayoutId id="2147483694" r:id="rId5"/>
    <p:sldLayoutId id="214748369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7.bin"/><Relationship Id="rId6" Type="http://schemas.openxmlformats.org/officeDocument/2006/relationships/oleObject" Target="../embeddings/oleObject8.bin"/><Relationship Id="rId7" Type="http://schemas.openxmlformats.org/officeDocument/2006/relationships/oleObject" Target="../embeddings/oleObject9.bin"/><Relationship Id="rId8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13.bin"/><Relationship Id="rId5" Type="http://schemas.openxmlformats.org/officeDocument/2006/relationships/oleObject" Target="../embeddings/oleObject14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4" Type="http://schemas.openxmlformats.org/officeDocument/2006/relationships/oleObject" Target="../embeddings/oleObject15.bin"/><Relationship Id="rId5" Type="http://schemas.openxmlformats.org/officeDocument/2006/relationships/oleObject" Target="../embeddings/oleObject16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4" Type="http://schemas.openxmlformats.org/officeDocument/2006/relationships/oleObject" Target="../embeddings/oleObject17.bin"/><Relationship Id="rId5" Type="http://schemas.openxmlformats.org/officeDocument/2006/relationships/oleObject" Target="../embeddings/oleObject1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79966" y="1769518"/>
            <a:ext cx="8060267" cy="3268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6000" b="1" dirty="0" smtClean="0">
                <a:solidFill>
                  <a:schemeClr val="tx2"/>
                </a:solidFill>
                <a:latin typeface="Comic Sans MS" pitchFamily="8" charset="0"/>
              </a:rPr>
              <a:t>Graph Coloring</a:t>
            </a:r>
          </a:p>
          <a:p>
            <a:pPr algn="ctr"/>
            <a:r>
              <a:rPr lang="en-US" sz="6000" b="1" dirty="0" smtClean="0">
                <a:latin typeface="+mj-lt"/>
              </a:rPr>
              <a:t>Bipartite Matching</a:t>
            </a:r>
            <a:endParaRPr lang="en-US" sz="36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 as a Graph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5334000" y="19050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2" name="AutoShape 8"/>
          <p:cNvCxnSpPr>
            <a:cxnSpLocks noChangeShapeType="1"/>
            <a:stCxn id="31747" idx="5"/>
            <a:endCxn id="31748" idx="2"/>
          </p:cNvCxnSpPr>
          <p:nvPr/>
        </p:nvCxnSpPr>
        <p:spPr bwMode="auto">
          <a:xfrm flipV="1">
            <a:off x="3167063" y="2019300"/>
            <a:ext cx="2166937" cy="995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3" name="AutoShape 9"/>
          <p:cNvCxnSpPr>
            <a:cxnSpLocks noChangeShapeType="1"/>
            <a:stCxn id="31747" idx="4"/>
            <a:endCxn id="31751" idx="0"/>
          </p:cNvCxnSpPr>
          <p:nvPr/>
        </p:nvCxnSpPr>
        <p:spPr bwMode="auto">
          <a:xfrm>
            <a:off x="3086100" y="3048000"/>
            <a:ext cx="1339850" cy="210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4" name="AutoShape 10"/>
          <p:cNvCxnSpPr>
            <a:cxnSpLocks noChangeShapeType="1"/>
            <a:stCxn id="31751" idx="0"/>
            <a:endCxn id="31748" idx="4"/>
          </p:cNvCxnSpPr>
          <p:nvPr/>
        </p:nvCxnSpPr>
        <p:spPr bwMode="auto">
          <a:xfrm flipV="1">
            <a:off x="4425950" y="2133600"/>
            <a:ext cx="1022350" cy="3016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5" name="AutoShape 11"/>
          <p:cNvCxnSpPr>
            <a:cxnSpLocks noChangeShapeType="1"/>
            <a:stCxn id="31751" idx="0"/>
            <a:endCxn id="31750" idx="3"/>
          </p:cNvCxnSpPr>
          <p:nvPr/>
        </p:nvCxnSpPr>
        <p:spPr bwMode="auto">
          <a:xfrm flipV="1">
            <a:off x="4425950" y="3700463"/>
            <a:ext cx="2693988" cy="144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676400" y="2495550"/>
            <a:ext cx="127793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6.042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54450" y="538480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6.001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37400" y="28511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18.02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416050" y="43243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3.091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902200" y="1339850"/>
            <a:ext cx="10302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8.02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286000" y="4191000"/>
            <a:ext cx="2057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209800" y="30480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486400" y="21336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3124200" y="952500"/>
            <a:ext cx="4038600" cy="2552700"/>
          </a:xfrm>
          <a:custGeom>
            <a:avLst/>
            <a:gdLst>
              <a:gd name="T0" fmla="*/ 0 w 2544"/>
              <a:gd name="T1" fmla="*/ 2147483647 h 1608"/>
              <a:gd name="T2" fmla="*/ 2147483647 w 2544"/>
              <a:gd name="T3" fmla="*/ 786288710 h 1608"/>
              <a:gd name="T4" fmla="*/ 2147483647 w 2544"/>
              <a:gd name="T5" fmla="*/ 544353783 h 1608"/>
              <a:gd name="T6" fmla="*/ 2147483647 w 2544"/>
              <a:gd name="T7" fmla="*/ 2147483647 h 160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608"/>
              <a:gd name="T14" fmla="*/ 2544 w 2544"/>
              <a:gd name="T15" fmla="*/ 1608 h 1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608">
                <a:moveTo>
                  <a:pt x="0" y="1176"/>
                </a:moveTo>
                <a:cubicBezTo>
                  <a:pt x="252" y="824"/>
                  <a:pt x="504" y="472"/>
                  <a:pt x="864" y="312"/>
                </a:cubicBezTo>
                <a:cubicBezTo>
                  <a:pt x="1224" y="152"/>
                  <a:pt x="1880" y="0"/>
                  <a:pt x="2160" y="216"/>
                </a:cubicBezTo>
                <a:cubicBezTo>
                  <a:pt x="2440" y="432"/>
                  <a:pt x="2492" y="1020"/>
                  <a:pt x="2544" y="16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1269" name="Oval 21"/>
          <p:cNvSpPr>
            <a:spLocks noChangeArrowheads="1"/>
          </p:cNvSpPr>
          <p:nvPr/>
        </p:nvSpPr>
        <p:spPr bwMode="auto">
          <a:xfrm>
            <a:off x="5257800" y="1905000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2819400"/>
            <a:ext cx="2590800" cy="2590800"/>
            <a:chOff x="1248" y="1776"/>
            <a:chExt cx="1632" cy="1632"/>
          </a:xfrm>
        </p:grpSpPr>
        <p:sp>
          <p:nvSpPr>
            <p:cNvPr id="31778" name="Oval 23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24"/>
            <p:cNvSpPr>
              <a:spLocks noChangeArrowheads="1"/>
            </p:cNvSpPr>
            <p:nvPr/>
          </p:nvSpPr>
          <p:spPr bwMode="auto">
            <a:xfrm>
              <a:off x="1248" y="254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25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4" name="Oval 26"/>
          <p:cNvSpPr>
            <a:spLocks noChangeArrowheads="1"/>
          </p:cNvSpPr>
          <p:nvPr/>
        </p:nvSpPr>
        <p:spPr bwMode="auto">
          <a:xfrm>
            <a:off x="7086600" y="3505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70700" y="4352925"/>
            <a:ext cx="2070100" cy="2235200"/>
            <a:chOff x="4328" y="2776"/>
            <a:chExt cx="1304" cy="1408"/>
          </a:xfrm>
        </p:grpSpPr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4520" y="29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4520" y="328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4520" y="3600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4520" y="39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662" y="2872"/>
              <a:ext cx="905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mic Sans MS" pitchFamily="8" charset="0"/>
                </a:rPr>
                <a:t>M 9am</a:t>
              </a:r>
            </a:p>
            <a:p>
              <a:r>
                <a:rPr lang="en-US" sz="3200">
                  <a:latin typeface="Comic Sans MS" pitchFamily="8" charset="0"/>
                </a:rPr>
                <a:t>M 1pm</a:t>
              </a:r>
            </a:p>
            <a:p>
              <a:r>
                <a:rPr lang="en-US" sz="3200">
                  <a:latin typeface="Comic Sans MS" pitchFamily="8" charset="0"/>
                </a:rPr>
                <a:t>T 9am</a:t>
              </a:r>
            </a:p>
            <a:p>
              <a:r>
                <a:rPr lang="en-US" sz="3200">
                  <a:latin typeface="Comic Sans MS" pitchFamily="8" charset="0"/>
                </a:rPr>
                <a:t>T 1pm</a:t>
              </a: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328" y="2776"/>
              <a:ext cx="1304" cy="14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82" name="Text Box 34"/>
          <p:cNvSpPr txBox="1">
            <a:spLocks noChangeArrowheads="1"/>
          </p:cNvSpPr>
          <p:nvPr/>
        </p:nvSpPr>
        <p:spPr bwMode="auto">
          <a:xfrm>
            <a:off x="7543800" y="32766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>
                <a:latin typeface="Comic Sans MS" pitchFamily="8" charset="0"/>
              </a:rPr>
              <a:t>assign</a:t>
            </a:r>
          </a:p>
          <a:p>
            <a:r>
              <a:rPr lang="en-US" sz="3200">
                <a:latin typeface="Comic Sans MS" pitchFamily="8" charset="0"/>
              </a:rPr>
              <a:t>times:</a:t>
            </a:r>
          </a:p>
        </p:txBody>
      </p:sp>
      <p:sp>
        <p:nvSpPr>
          <p:cNvPr id="181283" name="Text Box 35"/>
          <p:cNvSpPr txBox="1">
            <a:spLocks noChangeArrowheads="1"/>
          </p:cNvSpPr>
          <p:nvPr/>
        </p:nvSpPr>
        <p:spPr bwMode="auto">
          <a:xfrm>
            <a:off x="517525" y="49022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4 time slots</a:t>
            </a:r>
          </a:p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(best possible)</a:t>
            </a:r>
          </a:p>
        </p:txBody>
      </p:sp>
      <p:sp>
        <p:nvSpPr>
          <p:cNvPr id="3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1096B1C8-3F49-4948-84A9-65877DEAA5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9" grpId="0" animBg="1"/>
      <p:bldP spid="181274" grpId="0" animBg="1"/>
      <p:bldP spid="1812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880" y="0"/>
            <a:ext cx="7025640" cy="1188719"/>
          </a:xfrm>
        </p:spPr>
        <p:txBody>
          <a:bodyPr/>
          <a:lstStyle/>
          <a:p>
            <a:r>
              <a:rPr lang="en-US" dirty="0" smtClean="0"/>
              <a:t>More Conflicting Allocation Problems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en-US" sz="3600" b="1" smtClean="0"/>
              <a:t>#</a:t>
            </a:r>
            <a:r>
              <a:rPr lang="en-US" sz="3600" smtClean="0"/>
              <a:t> separate</a:t>
            </a:r>
            <a:r>
              <a:rPr lang="en-US" sz="3600" smtClean="0">
                <a:solidFill>
                  <a:srgbClr val="0033CC"/>
                </a:solidFill>
              </a:rPr>
              <a:t> habitats</a:t>
            </a:r>
            <a:r>
              <a:rPr lang="en-US" sz="3600" smtClean="0"/>
              <a:t> to house different species of animals, some </a:t>
            </a:r>
            <a:r>
              <a:rPr lang="en-US" sz="3600" smtClean="0">
                <a:solidFill>
                  <a:schemeClr val="accent2"/>
                </a:solidFill>
              </a:rPr>
              <a:t>incompatible </a:t>
            </a:r>
            <a:r>
              <a:rPr lang="en-US" sz="3600" smtClean="0"/>
              <a:t>with others?</a:t>
            </a:r>
          </a:p>
          <a:p>
            <a:r>
              <a:rPr lang="en-US" sz="3600" b="1" smtClean="0"/>
              <a:t>#</a:t>
            </a:r>
            <a:r>
              <a:rPr lang="en-US" sz="3600" smtClean="0"/>
              <a:t> different </a:t>
            </a:r>
            <a:r>
              <a:rPr lang="en-US" sz="3600" smtClean="0">
                <a:solidFill>
                  <a:srgbClr val="0033CC"/>
                </a:solidFill>
              </a:rPr>
              <a:t>frequencies</a:t>
            </a:r>
            <a:r>
              <a:rPr lang="en-US" sz="3600" smtClean="0"/>
              <a:t> for radio stations that </a:t>
            </a:r>
            <a:r>
              <a:rPr lang="en-US" sz="3600" smtClean="0">
                <a:solidFill>
                  <a:schemeClr val="accent2"/>
                </a:solidFill>
              </a:rPr>
              <a:t>interfere</a:t>
            </a:r>
            <a:r>
              <a:rPr lang="en-US" sz="3600" smtClean="0"/>
              <a:t> with each other?</a:t>
            </a:r>
          </a:p>
          <a:p>
            <a:r>
              <a:rPr lang="en-US" sz="3600" b="1" smtClean="0"/>
              <a:t># </a:t>
            </a:r>
            <a:r>
              <a:rPr lang="en-US" sz="3600" smtClean="0"/>
              <a:t>different colors to </a:t>
            </a:r>
            <a:r>
              <a:rPr lang="en-US" sz="3600" smtClean="0">
                <a:solidFill>
                  <a:srgbClr val="0033CC"/>
                </a:solidFill>
              </a:rPr>
              <a:t>color a map</a:t>
            </a:r>
            <a:r>
              <a:rPr lang="en-US" sz="3600" smtClean="0"/>
              <a:t>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1D5C815-3BBC-42B7-8185-9A7ED39F48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Map Coloring</a:t>
            </a:r>
          </a:p>
        </p:txBody>
      </p:sp>
      <p:pic>
        <p:nvPicPr>
          <p:cNvPr id="33795" name="Picture 3" descr="usa-4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864350" cy="42862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E26A2DF8-0AA4-4DFA-8D03-C7F13142A2C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870" y="0"/>
            <a:ext cx="6307642" cy="1159933"/>
          </a:xfrm>
        </p:spPr>
        <p:txBody>
          <a:bodyPr/>
          <a:lstStyle/>
          <a:p>
            <a:r>
              <a:rPr lang="en-US" dirty="0" smtClean="0"/>
              <a:t>Countries are the Vertices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2057400" y="1828800"/>
            <a:ext cx="5105400" cy="3784600"/>
            <a:chOff x="1296" y="1152"/>
            <a:chExt cx="3216" cy="2384"/>
          </a:xfrm>
        </p:grpSpPr>
        <p:cxnSp>
          <p:nvCxnSpPr>
            <p:cNvPr id="34837" name="AutoShape 4"/>
            <p:cNvCxnSpPr>
              <a:cxnSpLocks noChangeShapeType="1"/>
            </p:cNvCxnSpPr>
            <p:nvPr/>
          </p:nvCxnSpPr>
          <p:spPr bwMode="auto">
            <a:xfrm flipV="1">
              <a:off x="1296" y="1688"/>
              <a:ext cx="76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8" name="AutoShape 5"/>
            <p:cNvCxnSpPr>
              <a:cxnSpLocks noChangeShapeType="1"/>
            </p:cNvCxnSpPr>
            <p:nvPr/>
          </p:nvCxnSpPr>
          <p:spPr bwMode="auto">
            <a:xfrm>
              <a:off x="2064" y="1688"/>
              <a:ext cx="816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9" name="AutoShape 6"/>
            <p:cNvCxnSpPr>
              <a:cxnSpLocks noChangeShapeType="1"/>
            </p:cNvCxnSpPr>
            <p:nvPr/>
          </p:nvCxnSpPr>
          <p:spPr bwMode="auto">
            <a:xfrm flipH="1">
              <a:off x="1296" y="2264"/>
              <a:ext cx="1584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0" name="AutoShape 7"/>
            <p:cNvCxnSpPr>
              <a:cxnSpLocks noChangeShapeType="1"/>
            </p:cNvCxnSpPr>
            <p:nvPr/>
          </p:nvCxnSpPr>
          <p:spPr bwMode="auto">
            <a:xfrm>
              <a:off x="2880" y="1496"/>
              <a:ext cx="768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1" name="AutoShape 8"/>
            <p:cNvCxnSpPr>
              <a:cxnSpLocks noChangeShapeType="1"/>
            </p:cNvCxnSpPr>
            <p:nvPr/>
          </p:nvCxnSpPr>
          <p:spPr bwMode="auto">
            <a:xfrm flipV="1">
              <a:off x="2064" y="1496"/>
              <a:ext cx="816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2" name="AutoShape 9"/>
            <p:cNvCxnSpPr>
              <a:cxnSpLocks noChangeShapeType="1"/>
            </p:cNvCxnSpPr>
            <p:nvPr/>
          </p:nvCxnSpPr>
          <p:spPr bwMode="auto">
            <a:xfrm flipH="1">
              <a:off x="2880" y="2072"/>
              <a:ext cx="768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3" name="AutoShape 10"/>
            <p:cNvCxnSpPr>
              <a:cxnSpLocks noChangeShapeType="1"/>
            </p:cNvCxnSpPr>
            <p:nvPr/>
          </p:nvCxnSpPr>
          <p:spPr bwMode="auto">
            <a:xfrm>
              <a:off x="2880" y="1496"/>
              <a:ext cx="0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4" name="AutoShape 11"/>
            <p:cNvCxnSpPr>
              <a:cxnSpLocks noChangeShapeType="1"/>
            </p:cNvCxnSpPr>
            <p:nvPr/>
          </p:nvCxnSpPr>
          <p:spPr bwMode="auto">
            <a:xfrm>
              <a:off x="1296" y="2456"/>
              <a:ext cx="1824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5" name="AutoShape 12"/>
            <p:cNvCxnSpPr>
              <a:cxnSpLocks noChangeShapeType="1"/>
            </p:cNvCxnSpPr>
            <p:nvPr/>
          </p:nvCxnSpPr>
          <p:spPr bwMode="auto">
            <a:xfrm flipV="1">
              <a:off x="3120" y="2072"/>
              <a:ext cx="528" cy="12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4846" name="Freeform 13"/>
            <p:cNvSpPr>
              <a:spLocks/>
            </p:cNvSpPr>
            <p:nvPr/>
          </p:nvSpPr>
          <p:spPr bwMode="auto">
            <a:xfrm>
              <a:off x="2880" y="1152"/>
              <a:ext cx="1632" cy="2384"/>
            </a:xfrm>
            <a:custGeom>
              <a:avLst/>
              <a:gdLst>
                <a:gd name="T0" fmla="*/ 0 w 1632"/>
                <a:gd name="T1" fmla="*/ 344 h 2384"/>
                <a:gd name="T2" fmla="*/ 912 w 1632"/>
                <a:gd name="T3" fmla="*/ 104 h 2384"/>
                <a:gd name="T4" fmla="*/ 1536 w 1632"/>
                <a:gd name="T5" fmla="*/ 968 h 2384"/>
                <a:gd name="T6" fmla="*/ 1488 w 1632"/>
                <a:gd name="T7" fmla="*/ 1736 h 2384"/>
                <a:gd name="T8" fmla="*/ 720 w 1632"/>
                <a:gd name="T9" fmla="*/ 2312 h 2384"/>
                <a:gd name="T10" fmla="*/ 240 w 1632"/>
                <a:gd name="T11" fmla="*/ 2168 h 2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2384"/>
                <a:gd name="T20" fmla="*/ 1632 w 1632"/>
                <a:gd name="T21" fmla="*/ 2384 h 2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2384">
                  <a:moveTo>
                    <a:pt x="0" y="344"/>
                  </a:moveTo>
                  <a:cubicBezTo>
                    <a:pt x="328" y="172"/>
                    <a:pt x="656" y="0"/>
                    <a:pt x="912" y="104"/>
                  </a:cubicBezTo>
                  <a:cubicBezTo>
                    <a:pt x="1168" y="208"/>
                    <a:pt x="1440" y="696"/>
                    <a:pt x="1536" y="968"/>
                  </a:cubicBezTo>
                  <a:cubicBezTo>
                    <a:pt x="1632" y="1240"/>
                    <a:pt x="1624" y="1512"/>
                    <a:pt x="1488" y="1736"/>
                  </a:cubicBezTo>
                  <a:cubicBezTo>
                    <a:pt x="1352" y="1960"/>
                    <a:pt x="928" y="2240"/>
                    <a:pt x="720" y="2312"/>
                  </a:cubicBezTo>
                  <a:cubicBezTo>
                    <a:pt x="512" y="2384"/>
                    <a:pt x="376" y="2276"/>
                    <a:pt x="240" y="21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32766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4114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V="1">
            <a:off x="3429000" y="2895600"/>
            <a:ext cx="762000" cy="4572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Oval 20"/>
          <p:cNvSpPr>
            <a:spLocks noChangeArrowheads="1"/>
          </p:cNvSpPr>
          <p:nvPr/>
        </p:nvSpPr>
        <p:spPr bwMode="auto">
          <a:xfrm>
            <a:off x="1905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21"/>
          <p:cNvSpPr>
            <a:spLocks noChangeShapeType="1"/>
          </p:cNvSpPr>
          <p:nvPr/>
        </p:nvSpPr>
        <p:spPr bwMode="auto">
          <a:xfrm flipV="1">
            <a:off x="4572000" y="3124200"/>
            <a:ext cx="304800" cy="1143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22"/>
          <p:cNvSpPr>
            <a:spLocks noChangeShapeType="1"/>
          </p:cNvSpPr>
          <p:nvPr/>
        </p:nvSpPr>
        <p:spPr bwMode="auto">
          <a:xfrm flipV="1">
            <a:off x="2057400" y="4267200"/>
            <a:ext cx="24384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23"/>
          <p:cNvSpPr>
            <a:spLocks noChangeShapeType="1"/>
          </p:cNvSpPr>
          <p:nvPr/>
        </p:nvSpPr>
        <p:spPr bwMode="auto">
          <a:xfrm>
            <a:off x="4191000" y="2895600"/>
            <a:ext cx="685800" cy="228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24"/>
          <p:cNvSpPr>
            <a:spLocks noChangeShapeType="1"/>
          </p:cNvSpPr>
          <p:nvPr/>
        </p:nvSpPr>
        <p:spPr bwMode="auto">
          <a:xfrm>
            <a:off x="3352800" y="3429000"/>
            <a:ext cx="1143000" cy="762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25"/>
          <p:cNvSpPr>
            <a:spLocks noChangeShapeType="1"/>
          </p:cNvSpPr>
          <p:nvPr/>
        </p:nvSpPr>
        <p:spPr bwMode="auto">
          <a:xfrm flipV="1">
            <a:off x="1981200" y="3429000"/>
            <a:ext cx="1295400" cy="1828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26"/>
          <p:cNvSpPr>
            <a:spLocks noChangeShapeType="1"/>
          </p:cNvSpPr>
          <p:nvPr/>
        </p:nvSpPr>
        <p:spPr bwMode="auto">
          <a:xfrm flipV="1">
            <a:off x="4572000" y="4267200"/>
            <a:ext cx="1828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Line 27"/>
          <p:cNvSpPr>
            <a:spLocks noChangeShapeType="1"/>
          </p:cNvSpPr>
          <p:nvPr/>
        </p:nvSpPr>
        <p:spPr bwMode="auto">
          <a:xfrm>
            <a:off x="4953000" y="3124200"/>
            <a:ext cx="1524000" cy="1066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Line 28"/>
          <p:cNvSpPr>
            <a:spLocks noChangeShapeType="1"/>
          </p:cNvSpPr>
          <p:nvPr/>
        </p:nvSpPr>
        <p:spPr bwMode="auto">
          <a:xfrm flipV="1">
            <a:off x="2057400" y="4267200"/>
            <a:ext cx="44196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Freeform 29"/>
          <p:cNvSpPr>
            <a:spLocks/>
          </p:cNvSpPr>
          <p:nvPr/>
        </p:nvSpPr>
        <p:spPr bwMode="auto">
          <a:xfrm>
            <a:off x="1231900" y="1651000"/>
            <a:ext cx="2959100" cy="3683000"/>
          </a:xfrm>
          <a:custGeom>
            <a:avLst/>
            <a:gdLst>
              <a:gd name="T0" fmla="*/ 1189513835 w 1864"/>
              <a:gd name="T1" fmla="*/ 2147483647 h 2320"/>
              <a:gd name="T2" fmla="*/ 100806248 w 1864"/>
              <a:gd name="T3" fmla="*/ 2147483647 h 2320"/>
              <a:gd name="T4" fmla="*/ 584676295 w 1864"/>
              <a:gd name="T5" fmla="*/ 1008062473 h 2320"/>
              <a:gd name="T6" fmla="*/ 2147483647 w 1864"/>
              <a:gd name="T7" fmla="*/ 161289982 h 2320"/>
              <a:gd name="T8" fmla="*/ 2147483647 w 1864"/>
              <a:gd name="T9" fmla="*/ 1975802462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4"/>
              <a:gd name="T16" fmla="*/ 0 h 2320"/>
              <a:gd name="T17" fmla="*/ 1864 w 1864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4" h="2320">
                <a:moveTo>
                  <a:pt x="472" y="2320"/>
                </a:moveTo>
                <a:cubicBezTo>
                  <a:pt x="276" y="2120"/>
                  <a:pt x="80" y="1920"/>
                  <a:pt x="40" y="1600"/>
                </a:cubicBezTo>
                <a:cubicBezTo>
                  <a:pt x="0" y="1280"/>
                  <a:pt x="8" y="656"/>
                  <a:pt x="232" y="400"/>
                </a:cubicBezTo>
                <a:cubicBezTo>
                  <a:pt x="456" y="144"/>
                  <a:pt x="1112" y="0"/>
                  <a:pt x="1384" y="64"/>
                </a:cubicBezTo>
                <a:cubicBezTo>
                  <a:pt x="1656" y="128"/>
                  <a:pt x="1784" y="672"/>
                  <a:pt x="1864" y="78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0F6E8C09-53CB-4C06-9E92-F0B3AEE0D3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nimBg="1"/>
      <p:bldP spid="187408" grpId="0" animBg="1"/>
      <p:bldP spid="187409" grpId="0" animBg="1"/>
      <p:bldP spid="187410" grpId="0" animBg="1"/>
      <p:bldP spid="187411" grpId="0" animBg="1"/>
      <p:bldP spid="1874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Four Coloring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62468" y="1616611"/>
            <a:ext cx="8669361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any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planar map </a:t>
            </a:r>
            <a:r>
              <a:rPr lang="en-US" sz="4800" dirty="0">
                <a:latin typeface="Comic Sans MS" pitchFamily="8" charset="0"/>
              </a:rPr>
              <a:t>is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4-colorable.</a:t>
            </a:r>
          </a:p>
          <a:p>
            <a:r>
              <a:rPr lang="en-US" sz="4400" dirty="0">
                <a:latin typeface="+mj-lt"/>
              </a:rPr>
              <a:t>1850’s: false proof published</a:t>
            </a:r>
          </a:p>
          <a:p>
            <a:r>
              <a:rPr lang="en-US" sz="4400" dirty="0">
                <a:latin typeface="+mj-lt"/>
              </a:rPr>
              <a:t>     </a:t>
            </a:r>
            <a:r>
              <a:rPr lang="en-US" dirty="0">
                <a:latin typeface="+mj-lt"/>
              </a:rPr>
              <a:t>(was correct for 5 colors).</a:t>
            </a:r>
          </a:p>
          <a:p>
            <a:r>
              <a:rPr lang="en-US" sz="4400" dirty="0">
                <a:latin typeface="+mj-lt"/>
              </a:rPr>
              <a:t>1970’s: </a:t>
            </a:r>
            <a:r>
              <a:rPr lang="en-US" sz="4400" dirty="0" smtClean="0">
                <a:latin typeface="+mj-lt"/>
              </a:rPr>
              <a:t>proof with computer</a:t>
            </a:r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1990’s: much improved 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16DA4035-491B-488D-BEBD-EFE2FD59624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597900" cy="5029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i="1" smtClean="0">
                <a:sym typeface="Euclid Symbol" pitchFamily="18" charset="2"/>
              </a:rPr>
              <a:t>lemma:</a:t>
            </a:r>
            <a:endParaRPr lang="en-US" sz="6000" i="1" smtClean="0"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701800" y="4406900"/>
            <a:ext cx="6477000" cy="15621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C1F5F56B-8BAF-4761-B946-3F457091624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89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37908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25F652F5-CA01-4A91-AD70-A2B3B3C8B11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Simple Cycles</a:t>
            </a:r>
            <a:endParaRPr lang="en-US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810000"/>
            <a:ext cx="1981200" cy="1219200"/>
            <a:chOff x="1104" y="2496"/>
            <a:chExt cx="1248" cy="768"/>
          </a:xfrm>
        </p:grpSpPr>
        <p:sp>
          <p:nvSpPr>
            <p:cNvPr id="1060" name="Oval 4"/>
            <p:cNvSpPr>
              <a:spLocks noChangeArrowheads="1"/>
            </p:cNvSpPr>
            <p:nvPr/>
          </p:nvSpPr>
          <p:spPr bwMode="auto">
            <a:xfrm>
              <a:off x="1104" y="27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6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7"/>
            <p:cNvSpPr>
              <a:spLocks noChangeArrowheads="1"/>
            </p:cNvSpPr>
            <p:nvPr/>
          </p:nvSpPr>
          <p:spPr bwMode="auto">
            <a:xfrm>
              <a:off x="1584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65" name="AutoShape 9"/>
            <p:cNvCxnSpPr>
              <a:cxnSpLocks noChangeShapeType="1"/>
              <a:stCxn id="1060" idx="5"/>
              <a:endCxn id="1061" idx="1"/>
            </p:cNvCxnSpPr>
            <p:nvPr/>
          </p:nvCxnSpPr>
          <p:spPr bwMode="auto">
            <a:xfrm>
              <a:off x="122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6" name="AutoShape 10"/>
            <p:cNvCxnSpPr>
              <a:cxnSpLocks noChangeShapeType="1"/>
              <a:stCxn id="1061" idx="6"/>
              <a:endCxn id="1064" idx="2"/>
            </p:cNvCxnSpPr>
            <p:nvPr/>
          </p:nvCxnSpPr>
          <p:spPr bwMode="auto">
            <a:xfrm>
              <a:off x="172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7" name="AutoShape 11"/>
            <p:cNvCxnSpPr>
              <a:cxnSpLocks noChangeShapeType="1"/>
              <a:stCxn id="1064" idx="0"/>
              <a:endCxn id="1062" idx="4"/>
            </p:cNvCxnSpPr>
            <p:nvPr/>
          </p:nvCxnSpPr>
          <p:spPr bwMode="auto">
            <a:xfrm flipV="1">
              <a:off x="228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8" name="AutoShape 12"/>
            <p:cNvCxnSpPr>
              <a:cxnSpLocks noChangeShapeType="1"/>
              <a:stCxn id="1062" idx="2"/>
              <a:endCxn id="1063" idx="6"/>
            </p:cNvCxnSpPr>
            <p:nvPr/>
          </p:nvCxnSpPr>
          <p:spPr bwMode="auto">
            <a:xfrm flipH="1">
              <a:off x="172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9" name="AutoShape 13"/>
            <p:cNvCxnSpPr>
              <a:cxnSpLocks noChangeShapeType="1"/>
              <a:stCxn id="1063" idx="2"/>
              <a:endCxn id="1060" idx="7"/>
            </p:cNvCxnSpPr>
            <p:nvPr/>
          </p:nvCxnSpPr>
          <p:spPr bwMode="auto">
            <a:xfrm flipH="1">
              <a:off x="122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43200" y="3810000"/>
            <a:ext cx="1981200" cy="1219200"/>
            <a:chOff x="3264" y="2496"/>
            <a:chExt cx="1248" cy="768"/>
          </a:xfrm>
        </p:grpSpPr>
        <p:sp>
          <p:nvSpPr>
            <p:cNvPr id="1050" name="Oval 15"/>
            <p:cNvSpPr>
              <a:spLocks noChangeArrowheads="1"/>
            </p:cNvSpPr>
            <p:nvPr/>
          </p:nvSpPr>
          <p:spPr bwMode="auto">
            <a:xfrm>
              <a:off x="3264" y="278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16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17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18"/>
            <p:cNvSpPr>
              <a:spLocks noChangeArrowheads="1"/>
            </p:cNvSpPr>
            <p:nvPr/>
          </p:nvSpPr>
          <p:spPr bwMode="auto">
            <a:xfrm>
              <a:off x="3744" y="2496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19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5" name="AutoShape 20"/>
            <p:cNvCxnSpPr>
              <a:cxnSpLocks noChangeShapeType="1"/>
              <a:stCxn id="1050" idx="5"/>
              <a:endCxn id="1051" idx="1"/>
            </p:cNvCxnSpPr>
            <p:nvPr/>
          </p:nvCxnSpPr>
          <p:spPr bwMode="auto">
            <a:xfrm>
              <a:off x="338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6" name="AutoShape 21"/>
            <p:cNvCxnSpPr>
              <a:cxnSpLocks noChangeShapeType="1"/>
              <a:stCxn id="1051" idx="6"/>
              <a:endCxn id="1054" idx="2"/>
            </p:cNvCxnSpPr>
            <p:nvPr/>
          </p:nvCxnSpPr>
          <p:spPr bwMode="auto">
            <a:xfrm>
              <a:off x="388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7" name="AutoShape 22"/>
            <p:cNvCxnSpPr>
              <a:cxnSpLocks noChangeShapeType="1"/>
              <a:stCxn id="1054" idx="0"/>
              <a:endCxn id="1052" idx="4"/>
            </p:cNvCxnSpPr>
            <p:nvPr/>
          </p:nvCxnSpPr>
          <p:spPr bwMode="auto">
            <a:xfrm flipV="1">
              <a:off x="444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8" name="AutoShape 23"/>
            <p:cNvCxnSpPr>
              <a:cxnSpLocks noChangeShapeType="1"/>
              <a:stCxn id="1052" idx="2"/>
              <a:endCxn id="1053" idx="6"/>
            </p:cNvCxnSpPr>
            <p:nvPr/>
          </p:nvCxnSpPr>
          <p:spPr bwMode="auto">
            <a:xfrm flipH="1">
              <a:off x="388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9" name="AutoShape 24"/>
            <p:cNvCxnSpPr>
              <a:cxnSpLocks noChangeShapeType="1"/>
              <a:stCxn id="1053" idx="2"/>
              <a:endCxn id="1050" idx="7"/>
            </p:cNvCxnSpPr>
            <p:nvPr/>
          </p:nvCxnSpPr>
          <p:spPr bwMode="auto">
            <a:xfrm flipH="1">
              <a:off x="338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031" name="Group 25"/>
          <p:cNvGrpSpPr>
            <a:grpSpLocks/>
          </p:cNvGrpSpPr>
          <p:nvPr/>
        </p:nvGrpSpPr>
        <p:grpSpPr bwMode="auto">
          <a:xfrm>
            <a:off x="762000" y="1600200"/>
            <a:ext cx="1219200" cy="1219200"/>
            <a:chOff x="1536" y="1104"/>
            <a:chExt cx="768" cy="768"/>
          </a:xfrm>
        </p:grpSpPr>
        <p:sp>
          <p:nvSpPr>
            <p:cNvPr id="1042" name="Oval 26"/>
            <p:cNvSpPr>
              <a:spLocks noChangeArrowheads="1"/>
            </p:cNvSpPr>
            <p:nvPr/>
          </p:nvSpPr>
          <p:spPr bwMode="auto">
            <a:xfrm>
              <a:off x="1536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27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8"/>
            <p:cNvSpPr>
              <a:spLocks noChangeArrowheads="1"/>
            </p:cNvSpPr>
            <p:nvPr/>
          </p:nvSpPr>
          <p:spPr bwMode="auto">
            <a:xfrm>
              <a:off x="1536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9"/>
            <p:cNvSpPr>
              <a:spLocks noChangeArrowheads="1"/>
            </p:cNvSpPr>
            <p:nvPr/>
          </p:nvSpPr>
          <p:spPr bwMode="auto">
            <a:xfrm>
              <a:off x="2160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46" name="AutoShape 30"/>
            <p:cNvCxnSpPr>
              <a:cxnSpLocks noChangeShapeType="1"/>
              <a:stCxn id="1042" idx="6"/>
              <a:endCxn id="1045" idx="2"/>
            </p:cNvCxnSpPr>
            <p:nvPr/>
          </p:nvCxnSpPr>
          <p:spPr bwMode="auto">
            <a:xfrm>
              <a:off x="168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7" name="AutoShape 31"/>
            <p:cNvCxnSpPr>
              <a:cxnSpLocks noChangeShapeType="1"/>
              <a:stCxn id="1045" idx="0"/>
              <a:endCxn id="1043" idx="4"/>
            </p:cNvCxnSpPr>
            <p:nvPr/>
          </p:nvCxnSpPr>
          <p:spPr bwMode="auto">
            <a:xfrm flipV="1">
              <a:off x="223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8" name="AutoShape 32"/>
            <p:cNvCxnSpPr>
              <a:cxnSpLocks noChangeShapeType="1"/>
              <a:stCxn id="1043" idx="2"/>
              <a:endCxn id="1044" idx="6"/>
            </p:cNvCxnSpPr>
            <p:nvPr/>
          </p:nvCxnSpPr>
          <p:spPr bwMode="auto">
            <a:xfrm flipH="1">
              <a:off x="168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9" name="AutoShape 33"/>
            <p:cNvCxnSpPr>
              <a:cxnSpLocks noChangeShapeType="1"/>
              <a:stCxn id="1044" idx="4"/>
              <a:endCxn id="1042" idx="0"/>
            </p:cNvCxnSpPr>
            <p:nvPr/>
          </p:nvCxnSpPr>
          <p:spPr bwMode="auto">
            <a:xfrm>
              <a:off x="160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1600200"/>
            <a:ext cx="1219200" cy="1219200"/>
            <a:chOff x="3696" y="1104"/>
            <a:chExt cx="768" cy="768"/>
          </a:xfrm>
        </p:grpSpPr>
        <p:sp>
          <p:nvSpPr>
            <p:cNvPr id="1034" name="Oval 35"/>
            <p:cNvSpPr>
              <a:spLocks noChangeArrowheads="1"/>
            </p:cNvSpPr>
            <p:nvPr/>
          </p:nvSpPr>
          <p:spPr bwMode="auto">
            <a:xfrm>
              <a:off x="3696" y="172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36"/>
            <p:cNvSpPr>
              <a:spLocks noChangeArrowheads="1"/>
            </p:cNvSpPr>
            <p:nvPr/>
          </p:nvSpPr>
          <p:spPr bwMode="auto">
            <a:xfrm>
              <a:off x="4320" y="110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37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38"/>
            <p:cNvSpPr>
              <a:spLocks noChangeArrowheads="1"/>
            </p:cNvSpPr>
            <p:nvPr/>
          </p:nvSpPr>
          <p:spPr bwMode="auto">
            <a:xfrm>
              <a:off x="4320" y="172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8" name="AutoShape 39"/>
            <p:cNvCxnSpPr>
              <a:cxnSpLocks noChangeShapeType="1"/>
              <a:stCxn id="1034" idx="6"/>
              <a:endCxn id="1037" idx="2"/>
            </p:cNvCxnSpPr>
            <p:nvPr/>
          </p:nvCxnSpPr>
          <p:spPr bwMode="auto">
            <a:xfrm>
              <a:off x="384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39" name="AutoShape 40"/>
            <p:cNvCxnSpPr>
              <a:cxnSpLocks noChangeShapeType="1"/>
              <a:stCxn id="1037" idx="0"/>
              <a:endCxn id="1035" idx="4"/>
            </p:cNvCxnSpPr>
            <p:nvPr/>
          </p:nvCxnSpPr>
          <p:spPr bwMode="auto">
            <a:xfrm flipV="1">
              <a:off x="439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0" name="AutoShape 41"/>
            <p:cNvCxnSpPr>
              <a:cxnSpLocks noChangeShapeType="1"/>
              <a:stCxn id="1035" idx="2"/>
              <a:endCxn id="1036" idx="6"/>
            </p:cNvCxnSpPr>
            <p:nvPr/>
          </p:nvCxnSpPr>
          <p:spPr bwMode="auto">
            <a:xfrm flipH="1">
              <a:off x="384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1" name="AutoShape 42"/>
            <p:cNvCxnSpPr>
              <a:cxnSpLocks noChangeShapeType="1"/>
              <a:stCxn id="1036" idx="4"/>
              <a:endCxn id="1034" idx="0"/>
            </p:cNvCxnSpPr>
            <p:nvPr/>
          </p:nvCxnSpPr>
          <p:spPr bwMode="auto">
            <a:xfrm>
              <a:off x="376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06D699BA-3F76-4CED-8FF3-F27225CEE37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1693333"/>
            <a:ext cx="4464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2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3308" y="3911599"/>
            <a:ext cx="423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 K</a:t>
            </a:r>
            <a:r>
              <a:rPr lang="en-US" baseline="-25000" dirty="0" smtClean="0"/>
              <a:t>5</a:t>
            </a:r>
          </a:p>
        </p:txBody>
      </p:sp>
      <p:grpSp>
        <p:nvGrpSpPr>
          <p:cNvPr id="2052" name="Group 3"/>
          <p:cNvGrpSpPr>
            <a:grpSpLocks/>
          </p:cNvGrpSpPr>
          <p:nvPr/>
        </p:nvGrpSpPr>
        <p:grpSpPr bwMode="auto">
          <a:xfrm>
            <a:off x="1981200" y="1828800"/>
            <a:ext cx="1752600" cy="1524000"/>
            <a:chOff x="1248" y="1152"/>
            <a:chExt cx="1104" cy="960"/>
          </a:xfrm>
        </p:grpSpPr>
        <p:sp>
          <p:nvSpPr>
            <p:cNvPr id="2071" name="Oval 4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Oval 5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6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Oval 7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Oval 8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6" name="AutoShape 9"/>
            <p:cNvCxnSpPr>
              <a:cxnSpLocks noChangeShapeType="1"/>
              <a:stCxn id="2071" idx="6"/>
              <a:endCxn id="2075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7" name="AutoShape 10"/>
            <p:cNvCxnSpPr>
              <a:cxnSpLocks noChangeShapeType="1"/>
              <a:stCxn id="2074" idx="6"/>
              <a:endCxn id="2073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8" name="AutoShape 11"/>
            <p:cNvCxnSpPr>
              <a:cxnSpLocks noChangeShapeType="1"/>
              <a:stCxn id="2073" idx="4"/>
              <a:endCxn id="2075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9" name="AutoShape 12"/>
            <p:cNvCxnSpPr>
              <a:cxnSpLocks noChangeShapeType="1"/>
              <a:stCxn id="2074" idx="2"/>
              <a:endCxn id="2072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0" name="AutoShape 13"/>
            <p:cNvCxnSpPr>
              <a:cxnSpLocks noChangeShapeType="1"/>
              <a:stCxn id="2072" idx="4"/>
              <a:endCxn id="2071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1" name="AutoShape 14"/>
            <p:cNvCxnSpPr>
              <a:cxnSpLocks noChangeShapeType="1"/>
              <a:stCxn id="2074" idx="4"/>
              <a:endCxn id="2075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2" name="AutoShape 15"/>
            <p:cNvCxnSpPr>
              <a:cxnSpLocks noChangeShapeType="1"/>
              <a:stCxn id="2074" idx="4"/>
              <a:endCxn id="2071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3" name="AutoShape 16"/>
            <p:cNvCxnSpPr>
              <a:cxnSpLocks noChangeShapeType="1"/>
              <a:stCxn id="2072" idx="6"/>
              <a:endCxn id="2073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4" name="AutoShape 17"/>
            <p:cNvCxnSpPr>
              <a:cxnSpLocks noChangeShapeType="1"/>
              <a:stCxn id="2075" idx="1"/>
              <a:endCxn id="2072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5" name="AutoShape 18"/>
            <p:cNvCxnSpPr>
              <a:cxnSpLocks noChangeShapeType="1"/>
              <a:stCxn id="2071" idx="7"/>
              <a:endCxn id="2073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6" name="AutoShape 19"/>
            <p:cNvCxnSpPr>
              <a:cxnSpLocks noChangeShapeType="1"/>
              <a:stCxn id="2073" idx="6"/>
              <a:endCxn id="2073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34000" y="1828800"/>
            <a:ext cx="1752600" cy="1524000"/>
            <a:chOff x="3360" y="1680"/>
            <a:chExt cx="1104" cy="960"/>
          </a:xfrm>
        </p:grpSpPr>
        <p:sp>
          <p:nvSpPr>
            <p:cNvPr id="2055" name="Oval 21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Oval 22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Oval 23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Oval 24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Oval 25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60" name="AutoShape 26"/>
            <p:cNvCxnSpPr>
              <a:cxnSpLocks noChangeShapeType="1"/>
              <a:stCxn id="2055" idx="6"/>
              <a:endCxn id="2059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1" name="AutoShape 27"/>
            <p:cNvCxnSpPr>
              <a:cxnSpLocks noChangeShapeType="1"/>
              <a:stCxn id="2058" idx="6"/>
              <a:endCxn id="2057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2" name="AutoShape 28"/>
            <p:cNvCxnSpPr>
              <a:cxnSpLocks noChangeShapeType="1"/>
              <a:stCxn id="2057" idx="4"/>
              <a:endCxn id="2059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3" name="AutoShape 29"/>
            <p:cNvCxnSpPr>
              <a:cxnSpLocks noChangeShapeType="1"/>
              <a:stCxn id="2058" idx="2"/>
              <a:endCxn id="2056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4" name="AutoShape 30"/>
            <p:cNvCxnSpPr>
              <a:cxnSpLocks noChangeShapeType="1"/>
              <a:stCxn id="2056" idx="4"/>
              <a:endCxn id="2055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5" name="AutoShape 31"/>
            <p:cNvCxnSpPr>
              <a:cxnSpLocks noChangeShapeType="1"/>
              <a:stCxn id="2058" idx="4"/>
              <a:endCxn id="2059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6" name="AutoShape 32"/>
            <p:cNvCxnSpPr>
              <a:cxnSpLocks noChangeShapeType="1"/>
              <a:stCxn id="2058" idx="4"/>
              <a:endCxn id="2055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7" name="AutoShape 33"/>
            <p:cNvCxnSpPr>
              <a:cxnSpLocks noChangeShapeType="1"/>
              <a:stCxn id="2056" idx="6"/>
              <a:endCxn id="2057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8" name="AutoShape 34"/>
            <p:cNvCxnSpPr>
              <a:cxnSpLocks noChangeShapeType="1"/>
              <a:stCxn id="2059" idx="1"/>
              <a:endCxn id="2056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9" name="AutoShape 35"/>
            <p:cNvCxnSpPr>
              <a:cxnSpLocks noChangeShapeType="1"/>
              <a:stCxn id="2055" idx="7"/>
              <a:endCxn id="2057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0" name="AutoShape 36"/>
            <p:cNvCxnSpPr>
              <a:cxnSpLocks noChangeShapeType="1"/>
              <a:stCxn id="2057" idx="6"/>
              <a:endCxn id="2057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8DADB515-19DF-404E-9309-B12613324AB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87563" y="3887893"/>
            <a:ext cx="4245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72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(K</a:t>
            </a:r>
            <a:r>
              <a:rPr lang="en-US" sz="72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r>
              <a:rPr lang="en-US" sz="72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72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72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endParaRPr lang="en-US" sz="72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4000" dirty="0" smtClean="0"/>
              <a:t>The Wheel </a:t>
            </a:r>
            <a:r>
              <a:rPr lang="en-US" sz="4000" dirty="0" err="1" smtClean="0"/>
              <a:t>W</a:t>
            </a:r>
            <a:r>
              <a:rPr lang="en-US" sz="4000" baseline="-25000" dirty="0" err="1" smtClean="0"/>
              <a:t>n</a:t>
            </a:r>
            <a:endParaRPr lang="en-US" sz="4000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447800"/>
            <a:ext cx="1752600" cy="1524000"/>
            <a:chOff x="3264" y="1632"/>
            <a:chExt cx="1104" cy="960"/>
          </a:xfrm>
        </p:grpSpPr>
        <p:sp>
          <p:nvSpPr>
            <p:cNvPr id="3097" name="Oval 4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5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6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7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8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2" name="AutoShape 9"/>
            <p:cNvCxnSpPr>
              <a:cxnSpLocks noChangeShapeType="1"/>
              <a:stCxn id="3097" idx="6"/>
              <a:endCxn id="3101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3" name="AutoShape 10"/>
            <p:cNvCxnSpPr>
              <a:cxnSpLocks noChangeShapeType="1"/>
              <a:stCxn id="3100" idx="6"/>
              <a:endCxn id="3099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4" name="AutoShape 11"/>
            <p:cNvCxnSpPr>
              <a:cxnSpLocks noChangeShapeType="1"/>
              <a:stCxn id="3099" idx="4"/>
              <a:endCxn id="3101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5" name="AutoShape 12"/>
            <p:cNvCxnSpPr>
              <a:cxnSpLocks noChangeShapeType="1"/>
              <a:stCxn id="3100" idx="2"/>
              <a:endCxn id="3098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6" name="AutoShape 13"/>
            <p:cNvCxnSpPr>
              <a:cxnSpLocks noChangeShapeType="1"/>
              <a:stCxn id="3098" idx="4"/>
              <a:endCxn id="3097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107" name="Oval 14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8" name="AutoShape 15"/>
            <p:cNvCxnSpPr>
              <a:cxnSpLocks noChangeShapeType="1"/>
              <a:stCxn id="3100" idx="4"/>
              <a:endCxn id="3107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9" name="AutoShape 16"/>
            <p:cNvCxnSpPr>
              <a:cxnSpLocks noChangeShapeType="1"/>
              <a:stCxn id="3107" idx="6"/>
              <a:endCxn id="3099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0" name="AutoShape 17"/>
            <p:cNvCxnSpPr>
              <a:cxnSpLocks noChangeShapeType="1"/>
              <a:stCxn id="3107" idx="5"/>
              <a:endCxn id="3101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1" name="AutoShape 18"/>
            <p:cNvCxnSpPr>
              <a:cxnSpLocks noChangeShapeType="1"/>
              <a:stCxn id="3107" idx="3"/>
              <a:endCxn id="3097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2" name="AutoShape 19"/>
            <p:cNvCxnSpPr>
              <a:cxnSpLocks noChangeShapeType="1"/>
              <a:stCxn id="3107" idx="2"/>
              <a:endCxn id="3098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079" name="Group 22"/>
          <p:cNvGrpSpPr>
            <a:grpSpLocks/>
          </p:cNvGrpSpPr>
          <p:nvPr/>
        </p:nvGrpSpPr>
        <p:grpSpPr bwMode="auto">
          <a:xfrm>
            <a:off x="1676400" y="1447800"/>
            <a:ext cx="1752600" cy="1524000"/>
            <a:chOff x="1152" y="1152"/>
            <a:chExt cx="1104" cy="960"/>
          </a:xfrm>
        </p:grpSpPr>
        <p:sp>
          <p:nvSpPr>
            <p:cNvPr id="3081" name="Oval 23"/>
            <p:cNvSpPr>
              <a:spLocks noChangeArrowheads="1"/>
            </p:cNvSpPr>
            <p:nvPr/>
          </p:nvSpPr>
          <p:spPr bwMode="auto">
            <a:xfrm>
              <a:off x="1392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24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25"/>
            <p:cNvSpPr>
              <a:spLocks noChangeArrowheads="1"/>
            </p:cNvSpPr>
            <p:nvPr/>
          </p:nvSpPr>
          <p:spPr bwMode="auto">
            <a:xfrm>
              <a:off x="211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26"/>
            <p:cNvSpPr>
              <a:spLocks noChangeArrowheads="1"/>
            </p:cNvSpPr>
            <p:nvPr/>
          </p:nvSpPr>
          <p:spPr bwMode="auto">
            <a:xfrm>
              <a:off x="1632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27"/>
            <p:cNvSpPr>
              <a:spLocks noChangeArrowheads="1"/>
            </p:cNvSpPr>
            <p:nvPr/>
          </p:nvSpPr>
          <p:spPr bwMode="auto">
            <a:xfrm>
              <a:off x="1872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86" name="AutoShape 28"/>
            <p:cNvCxnSpPr>
              <a:cxnSpLocks noChangeShapeType="1"/>
              <a:stCxn id="3081" idx="6"/>
              <a:endCxn id="3085" idx="2"/>
            </p:cNvCxnSpPr>
            <p:nvPr/>
          </p:nvCxnSpPr>
          <p:spPr bwMode="auto">
            <a:xfrm>
              <a:off x="1536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7" name="AutoShape 29"/>
            <p:cNvCxnSpPr>
              <a:cxnSpLocks noChangeShapeType="1"/>
              <a:stCxn id="3084" idx="6"/>
              <a:endCxn id="3083" idx="1"/>
            </p:cNvCxnSpPr>
            <p:nvPr/>
          </p:nvCxnSpPr>
          <p:spPr bwMode="auto">
            <a:xfrm>
              <a:off x="1776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8" name="AutoShape 30"/>
            <p:cNvCxnSpPr>
              <a:cxnSpLocks noChangeShapeType="1"/>
              <a:stCxn id="3083" idx="4"/>
              <a:endCxn id="3085" idx="7"/>
            </p:cNvCxnSpPr>
            <p:nvPr/>
          </p:nvCxnSpPr>
          <p:spPr bwMode="auto">
            <a:xfrm flipH="1">
              <a:off x="1995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9" name="AutoShape 31"/>
            <p:cNvCxnSpPr>
              <a:cxnSpLocks noChangeShapeType="1"/>
              <a:stCxn id="3084" idx="2"/>
              <a:endCxn id="3082" idx="7"/>
            </p:cNvCxnSpPr>
            <p:nvPr/>
          </p:nvCxnSpPr>
          <p:spPr bwMode="auto">
            <a:xfrm flipH="1">
              <a:off x="1275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0" name="AutoShape 32"/>
            <p:cNvCxnSpPr>
              <a:cxnSpLocks noChangeShapeType="1"/>
              <a:stCxn id="3082" idx="4"/>
              <a:endCxn id="3081" idx="1"/>
            </p:cNvCxnSpPr>
            <p:nvPr/>
          </p:nvCxnSpPr>
          <p:spPr bwMode="auto">
            <a:xfrm>
              <a:off x="1224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091" name="Oval 33"/>
            <p:cNvSpPr>
              <a:spLocks noChangeArrowheads="1"/>
            </p:cNvSpPr>
            <p:nvPr/>
          </p:nvSpPr>
          <p:spPr bwMode="auto">
            <a:xfrm>
              <a:off x="1632" y="15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92" name="AutoShape 34"/>
            <p:cNvCxnSpPr>
              <a:cxnSpLocks noChangeShapeType="1"/>
              <a:stCxn id="3084" idx="4"/>
              <a:endCxn id="3091" idx="0"/>
            </p:cNvCxnSpPr>
            <p:nvPr/>
          </p:nvCxnSpPr>
          <p:spPr bwMode="auto">
            <a:xfrm>
              <a:off x="1704" y="129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3" name="AutoShape 35"/>
            <p:cNvCxnSpPr>
              <a:cxnSpLocks noChangeShapeType="1"/>
              <a:stCxn id="3091" idx="6"/>
              <a:endCxn id="3083" idx="2"/>
            </p:cNvCxnSpPr>
            <p:nvPr/>
          </p:nvCxnSpPr>
          <p:spPr bwMode="auto">
            <a:xfrm flipV="1">
              <a:off x="177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4" name="AutoShape 36"/>
            <p:cNvCxnSpPr>
              <a:cxnSpLocks noChangeShapeType="1"/>
              <a:stCxn id="3091" idx="5"/>
              <a:endCxn id="3085" idx="1"/>
            </p:cNvCxnSpPr>
            <p:nvPr/>
          </p:nvCxnSpPr>
          <p:spPr bwMode="auto">
            <a:xfrm>
              <a:off x="1755" y="170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5" name="AutoShape 37"/>
            <p:cNvCxnSpPr>
              <a:cxnSpLocks noChangeShapeType="1"/>
              <a:stCxn id="3091" idx="3"/>
              <a:endCxn id="3081" idx="7"/>
            </p:cNvCxnSpPr>
            <p:nvPr/>
          </p:nvCxnSpPr>
          <p:spPr bwMode="auto">
            <a:xfrm flipH="1">
              <a:off x="1515" y="170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6" name="AutoShape 38"/>
            <p:cNvCxnSpPr>
              <a:cxnSpLocks noChangeShapeType="1"/>
              <a:stCxn id="3091" idx="2"/>
              <a:endCxn id="3082" idx="6"/>
            </p:cNvCxnSpPr>
            <p:nvPr/>
          </p:nvCxnSpPr>
          <p:spPr bwMode="auto">
            <a:xfrm flipH="1" flipV="1">
              <a:off x="129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34C693FC-8972-4A16-8945-AB2B38620F0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9903" y="4542864"/>
            <a:ext cx="4775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</a:t>
            </a:r>
            <a:r>
              <a:rPr lang="en-US" sz="6000" dirty="0" err="1">
                <a:solidFill>
                  <a:srgbClr val="0033CC"/>
                </a:solidFill>
                <a:latin typeface="+mj-lt"/>
                <a:sym typeface="Euclid Symbol" pitchFamily="18" charset="2"/>
              </a:rPr>
              <a:t>W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098" y="3513149"/>
            <a:ext cx="4567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(W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4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1830" y="3119718"/>
            <a:ext cx="1297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33CC"/>
                </a:solidFill>
                <a:latin typeface="+mj-lt"/>
              </a:rPr>
              <a:t>W</a:t>
            </a:r>
            <a:r>
              <a:rPr lang="en-US" sz="6000" baseline="-25000" dirty="0" smtClean="0">
                <a:solidFill>
                  <a:srgbClr val="0033CC"/>
                </a:solidFill>
                <a:latin typeface="+mj-lt"/>
              </a:rPr>
              <a:t>5</a:t>
            </a:r>
            <a:endParaRPr lang="en-US" sz="6000" baseline="-25000" dirty="0">
              <a:solidFill>
                <a:srgbClr val="0033CC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0800"/>
            <a:ext cx="7391400" cy="1143000"/>
          </a:xfrm>
        </p:spPr>
        <p:txBody>
          <a:bodyPr/>
          <a:lstStyle/>
          <a:p>
            <a:r>
              <a:rPr lang="en-US" sz="4000" smtClean="0"/>
              <a:t>Flight Gates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600200"/>
            <a:ext cx="8934450" cy="40005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/>
              <a:t>flights need gates, but </a:t>
            </a:r>
          </a:p>
          <a:p>
            <a:pPr>
              <a:buFontTx/>
              <a:buNone/>
            </a:pPr>
            <a:r>
              <a:rPr lang="en-US" sz="6000" dirty="0" smtClean="0"/>
              <a:t>times overlap.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how many </a:t>
            </a:r>
            <a:r>
              <a:rPr lang="en-US" sz="6000" dirty="0" smtClean="0"/>
              <a:t>gates needed?</a:t>
            </a:r>
          </a:p>
        </p:txBody>
      </p:sp>
      <p:pic>
        <p:nvPicPr>
          <p:cNvPr id="23556" name="Picture 4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41288"/>
            <a:ext cx="327660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30A26BC1-508A-43F3-AC00-520955D5F24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Degree</a:t>
            </a:r>
            <a:endParaRPr lang="en-US" i="1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3038"/>
            <a:ext cx="8686800" cy="377825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i="1" dirty="0" smtClean="0"/>
              <a:t>all</a:t>
            </a:r>
            <a:r>
              <a:rPr lang="en-US" sz="5400" dirty="0" smtClean="0"/>
              <a:t>  degrees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33CC"/>
                </a:solidFill>
                <a:cs typeface="Times New Roman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/>
              <a:t>,</a:t>
            </a:r>
            <a:r>
              <a:rPr lang="en-US" sz="5400" i="1" dirty="0" smtClean="0"/>
              <a:t> </a:t>
            </a:r>
            <a:r>
              <a:rPr lang="en-US" sz="5400" dirty="0" smtClean="0"/>
              <a:t>implies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4098" name="Equation" r:id="rId4" imgW="914400" imgH="198720" progId="Equation.DSMT4">
              <p:embed/>
            </p:oleObj>
          </a:graphicData>
        </a:graphic>
      </p:graphicFrame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733425" y="3890963"/>
            <a:ext cx="7694613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8" charset="0"/>
              </a:rPr>
              <a:t>very simple algorithm…</a:t>
            </a:r>
            <a:r>
              <a:rPr lang="en-US" sz="4800" dirty="0">
                <a:latin typeface="Comic Sans MS" pitchFamily="8" charset="0"/>
              </a:rPr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FE5E70CC-87D8-4C86-AAD3-C1CC9C0628A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2035" y="2560320"/>
            <a:ext cx="4595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6600" kern="0" dirty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 </a:t>
            </a:r>
            <a:r>
              <a:rPr kumimoji="0" lang="en-US" sz="66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k+1</a:t>
            </a:r>
            <a:endParaRPr lang="en-US" sz="6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15900"/>
            <a:ext cx="7543800" cy="1143000"/>
          </a:xfrm>
        </p:spPr>
        <p:txBody>
          <a:bodyPr/>
          <a:lstStyle/>
          <a:p>
            <a:r>
              <a:rPr lang="en-US" sz="3600" smtClean="0"/>
              <a:t>“Greedy” Coloring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471273" y="1371599"/>
            <a:ext cx="8317734" cy="40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…color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vertices in any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order. next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vertex gets a color different from its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neighbors.</a:t>
            </a:r>
            <a:endParaRPr lang="en-US" sz="4400" b="1" dirty="0">
              <a:solidFill>
                <a:schemeClr val="tx2"/>
              </a:solidFill>
              <a:latin typeface="Comic Sans MS" pitchFamily="8" charset="0"/>
            </a:endParaRPr>
          </a:p>
          <a:p>
            <a:pPr eaLnBrk="0" hangingPunct="0"/>
            <a:r>
              <a:rPr lang="en-US" sz="4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b="1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neighbors, so</a:t>
            </a:r>
          </a:p>
          <a:p>
            <a:pPr eaLnBrk="0" hangingPunct="0"/>
            <a:r>
              <a:rPr lang="en-US" sz="5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+1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 colors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8" charset="0"/>
              </a:rPr>
              <a:t> always work</a:t>
            </a:r>
            <a:endParaRPr lang="en-US" sz="54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9CE1D6F8-EA8B-42BD-B52E-BC0A6BBDB8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56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1215152" y="986584"/>
            <a:chExt cx="3429000" cy="4876800"/>
          </a:xfrm>
        </p:grpSpPr>
        <p:sp>
          <p:nvSpPr>
            <p:cNvPr id="205826" name="Oval 2"/>
            <p:cNvSpPr>
              <a:spLocks noChangeArrowheads="1"/>
            </p:cNvSpPr>
            <p:nvPr/>
          </p:nvSpPr>
          <p:spPr bwMode="auto">
            <a:xfrm>
              <a:off x="12151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7" name="Oval 3"/>
            <p:cNvSpPr>
              <a:spLocks noChangeArrowheads="1"/>
            </p:cNvSpPr>
            <p:nvPr/>
          </p:nvSpPr>
          <p:spPr bwMode="auto">
            <a:xfrm>
              <a:off x="12151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891552" y="16723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12151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900952" y="4263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1" name="Oval 7"/>
            <p:cNvSpPr>
              <a:spLocks noChangeArrowheads="1"/>
            </p:cNvSpPr>
            <p:nvPr/>
          </p:nvSpPr>
          <p:spPr bwMode="auto">
            <a:xfrm>
              <a:off x="2358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01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3" name="Oval 9"/>
            <p:cNvSpPr>
              <a:spLocks noChangeArrowheads="1"/>
            </p:cNvSpPr>
            <p:nvPr/>
          </p:nvSpPr>
          <p:spPr bwMode="auto">
            <a:xfrm>
              <a:off x="2891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4" name="Oval 10"/>
            <p:cNvSpPr>
              <a:spLocks noChangeArrowheads="1"/>
            </p:cNvSpPr>
            <p:nvPr/>
          </p:nvSpPr>
          <p:spPr bwMode="auto">
            <a:xfrm>
              <a:off x="2205752" y="56347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5" name="Oval 11"/>
            <p:cNvSpPr>
              <a:spLocks noChangeArrowheads="1"/>
            </p:cNvSpPr>
            <p:nvPr/>
          </p:nvSpPr>
          <p:spPr bwMode="auto">
            <a:xfrm>
              <a:off x="44155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6" name="Oval 12"/>
            <p:cNvSpPr>
              <a:spLocks noChangeArrowheads="1"/>
            </p:cNvSpPr>
            <p:nvPr/>
          </p:nvSpPr>
          <p:spPr bwMode="auto">
            <a:xfrm>
              <a:off x="4415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7" name="Oval 13"/>
            <p:cNvSpPr>
              <a:spLocks noChangeArrowheads="1"/>
            </p:cNvSpPr>
            <p:nvPr/>
          </p:nvSpPr>
          <p:spPr bwMode="auto">
            <a:xfrm>
              <a:off x="44155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9954" name="AutoShape 14"/>
            <p:cNvCxnSpPr>
              <a:cxnSpLocks noChangeShapeType="1"/>
              <a:stCxn id="205829" idx="4"/>
              <a:endCxn id="205826" idx="0"/>
            </p:cNvCxnSpPr>
            <p:nvPr/>
          </p:nvCxnSpPr>
          <p:spPr bwMode="auto">
            <a:xfrm>
              <a:off x="13294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5" name="AutoShape 15"/>
            <p:cNvCxnSpPr>
              <a:cxnSpLocks noChangeShapeType="1"/>
              <a:stCxn id="205826" idx="4"/>
              <a:endCxn id="205827" idx="0"/>
            </p:cNvCxnSpPr>
            <p:nvPr/>
          </p:nvCxnSpPr>
          <p:spPr bwMode="auto">
            <a:xfrm>
              <a:off x="13294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6" name="AutoShape 16"/>
            <p:cNvCxnSpPr>
              <a:cxnSpLocks noChangeShapeType="1"/>
              <a:stCxn id="205827" idx="7"/>
              <a:endCxn id="205830" idx="3"/>
            </p:cNvCxnSpPr>
            <p:nvPr/>
          </p:nvCxnSpPr>
          <p:spPr bwMode="auto">
            <a:xfrm flipV="1">
              <a:off x="1410415" y="4458447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7" name="AutoShape 17"/>
            <p:cNvCxnSpPr>
              <a:cxnSpLocks noChangeShapeType="1"/>
              <a:stCxn id="205830" idx="1"/>
              <a:endCxn id="205826" idx="5"/>
            </p:cNvCxnSpPr>
            <p:nvPr/>
          </p:nvCxnSpPr>
          <p:spPr bwMode="auto">
            <a:xfrm flipH="1" flipV="1">
              <a:off x="1410415" y="3696447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8" name="AutoShape 18"/>
            <p:cNvCxnSpPr>
              <a:cxnSpLocks noChangeShapeType="1"/>
              <a:stCxn id="205830" idx="7"/>
              <a:endCxn id="205837" idx="3"/>
            </p:cNvCxnSpPr>
            <p:nvPr/>
          </p:nvCxnSpPr>
          <p:spPr bwMode="auto">
            <a:xfrm flipV="1">
              <a:off x="2096215" y="2553447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9" name="AutoShape 19"/>
            <p:cNvCxnSpPr>
              <a:cxnSpLocks noChangeShapeType="1"/>
              <a:stCxn id="205835" idx="1"/>
              <a:endCxn id="205829" idx="6"/>
            </p:cNvCxnSpPr>
            <p:nvPr/>
          </p:nvCxnSpPr>
          <p:spPr bwMode="auto">
            <a:xfrm flipH="1" flipV="1">
              <a:off x="1443752" y="2472484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0" name="AutoShape 20"/>
            <p:cNvCxnSpPr>
              <a:cxnSpLocks noChangeShapeType="1"/>
              <a:stCxn id="205828" idx="3"/>
              <a:endCxn id="205829" idx="6"/>
            </p:cNvCxnSpPr>
            <p:nvPr/>
          </p:nvCxnSpPr>
          <p:spPr bwMode="auto">
            <a:xfrm flipH="1">
              <a:off x="1443752" y="1867647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1" name="AutoShape 21"/>
            <p:cNvCxnSpPr>
              <a:cxnSpLocks noChangeShapeType="1"/>
              <a:stCxn id="205828" idx="5"/>
              <a:endCxn id="205837" idx="1"/>
            </p:cNvCxnSpPr>
            <p:nvPr/>
          </p:nvCxnSpPr>
          <p:spPr bwMode="auto">
            <a:xfrm>
              <a:off x="3086815" y="1867647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2" name="AutoShape 22"/>
            <p:cNvCxnSpPr>
              <a:cxnSpLocks noChangeShapeType="1"/>
              <a:stCxn id="205828" idx="7"/>
              <a:endCxn id="205832" idx="3"/>
            </p:cNvCxnSpPr>
            <p:nvPr/>
          </p:nvCxnSpPr>
          <p:spPr bwMode="auto">
            <a:xfrm flipV="1">
              <a:off x="3086815" y="1181847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3" name="AutoShape 23"/>
            <p:cNvCxnSpPr>
              <a:cxnSpLocks noChangeShapeType="1"/>
              <a:stCxn id="205832" idx="2"/>
              <a:endCxn id="205831" idx="6"/>
            </p:cNvCxnSpPr>
            <p:nvPr/>
          </p:nvCxnSpPr>
          <p:spPr bwMode="auto">
            <a:xfrm flipH="1">
              <a:off x="2586752" y="1100884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4" name="AutoShape 24"/>
            <p:cNvCxnSpPr>
              <a:cxnSpLocks noChangeShapeType="1"/>
              <a:stCxn id="205831" idx="5"/>
              <a:endCxn id="205828" idx="1"/>
            </p:cNvCxnSpPr>
            <p:nvPr/>
          </p:nvCxnSpPr>
          <p:spPr bwMode="auto">
            <a:xfrm>
              <a:off x="2553415" y="1181847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5" name="AutoShape 25"/>
            <p:cNvCxnSpPr>
              <a:cxnSpLocks noChangeShapeType="1"/>
              <a:stCxn id="205828" idx="4"/>
              <a:endCxn id="205833" idx="0"/>
            </p:cNvCxnSpPr>
            <p:nvPr/>
          </p:nvCxnSpPr>
          <p:spPr bwMode="auto">
            <a:xfrm>
              <a:off x="3005852" y="1900984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6" name="AutoShape 26"/>
            <p:cNvCxnSpPr>
              <a:cxnSpLocks noChangeShapeType="1"/>
              <a:stCxn id="205828" idx="4"/>
              <a:endCxn id="205834" idx="0"/>
            </p:cNvCxnSpPr>
            <p:nvPr/>
          </p:nvCxnSpPr>
          <p:spPr bwMode="auto">
            <a:xfrm flipH="1">
              <a:off x="2320052" y="1900984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7" name="AutoShape 27"/>
            <p:cNvCxnSpPr>
              <a:cxnSpLocks noChangeShapeType="1"/>
              <a:stCxn id="205834" idx="7"/>
              <a:endCxn id="205833" idx="3"/>
            </p:cNvCxnSpPr>
            <p:nvPr/>
          </p:nvCxnSpPr>
          <p:spPr bwMode="auto">
            <a:xfrm flipV="1">
              <a:off x="2401015" y="4991847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8" name="AutoShape 28"/>
            <p:cNvCxnSpPr>
              <a:cxnSpLocks noChangeShapeType="1"/>
              <a:stCxn id="205833" idx="2"/>
              <a:endCxn id="205827" idx="6"/>
            </p:cNvCxnSpPr>
            <p:nvPr/>
          </p:nvCxnSpPr>
          <p:spPr bwMode="auto">
            <a:xfrm flipH="1">
              <a:off x="1443752" y="4910884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9" name="AutoShape 29"/>
            <p:cNvCxnSpPr>
              <a:cxnSpLocks noChangeShapeType="1"/>
              <a:stCxn id="205833" idx="6"/>
              <a:endCxn id="205836" idx="2"/>
            </p:cNvCxnSpPr>
            <p:nvPr/>
          </p:nvCxnSpPr>
          <p:spPr bwMode="auto">
            <a:xfrm>
              <a:off x="3120152" y="4910884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0" name="AutoShape 30"/>
            <p:cNvCxnSpPr>
              <a:cxnSpLocks noChangeShapeType="1"/>
              <a:stCxn id="205836" idx="0"/>
              <a:endCxn id="205835" idx="4"/>
            </p:cNvCxnSpPr>
            <p:nvPr/>
          </p:nvCxnSpPr>
          <p:spPr bwMode="auto">
            <a:xfrm flipV="1">
              <a:off x="45298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1" name="AutoShape 31"/>
            <p:cNvCxnSpPr>
              <a:cxnSpLocks noChangeShapeType="1"/>
              <a:stCxn id="205835" idx="0"/>
              <a:endCxn id="205837" idx="4"/>
            </p:cNvCxnSpPr>
            <p:nvPr/>
          </p:nvCxnSpPr>
          <p:spPr bwMode="auto">
            <a:xfrm flipV="1">
              <a:off x="45298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019D441C-1CEE-4815-8AD1-DB5595D7D0C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32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2286000" y="1143000"/>
            <a:chExt cx="3429000" cy="4876800"/>
          </a:xfrm>
        </p:grpSpPr>
        <p:sp>
          <p:nvSpPr>
            <p:cNvPr id="40968" name="Oval 2"/>
            <p:cNvSpPr>
              <a:spLocks noChangeArrowheads="1"/>
            </p:cNvSpPr>
            <p:nvPr/>
          </p:nvSpPr>
          <p:spPr bwMode="auto">
            <a:xfrm>
              <a:off x="22860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3"/>
            <p:cNvSpPr>
              <a:spLocks noChangeArrowheads="1"/>
            </p:cNvSpPr>
            <p:nvPr/>
          </p:nvSpPr>
          <p:spPr bwMode="auto">
            <a:xfrm>
              <a:off x="22860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4"/>
            <p:cNvSpPr>
              <a:spLocks noChangeArrowheads="1"/>
            </p:cNvSpPr>
            <p:nvPr/>
          </p:nvSpPr>
          <p:spPr bwMode="auto">
            <a:xfrm>
              <a:off x="3962400" y="18288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5"/>
            <p:cNvSpPr>
              <a:spLocks noChangeArrowheads="1"/>
            </p:cNvSpPr>
            <p:nvPr/>
          </p:nvSpPr>
          <p:spPr bwMode="auto">
            <a:xfrm>
              <a:off x="2286000" y="2514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6"/>
            <p:cNvSpPr>
              <a:spLocks noChangeArrowheads="1"/>
            </p:cNvSpPr>
            <p:nvPr/>
          </p:nvSpPr>
          <p:spPr bwMode="auto">
            <a:xfrm>
              <a:off x="2971800" y="4419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7"/>
            <p:cNvSpPr>
              <a:spLocks noChangeArrowheads="1"/>
            </p:cNvSpPr>
            <p:nvPr/>
          </p:nvSpPr>
          <p:spPr bwMode="auto">
            <a:xfrm>
              <a:off x="3429000" y="114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8"/>
            <p:cNvSpPr>
              <a:spLocks noChangeArrowheads="1"/>
            </p:cNvSpPr>
            <p:nvPr/>
          </p:nvSpPr>
          <p:spPr bwMode="auto">
            <a:xfrm>
              <a:off x="4572000" y="114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9"/>
            <p:cNvSpPr>
              <a:spLocks noChangeArrowheads="1"/>
            </p:cNvSpPr>
            <p:nvPr/>
          </p:nvSpPr>
          <p:spPr bwMode="auto">
            <a:xfrm>
              <a:off x="3962400" y="495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0"/>
            <p:cNvSpPr>
              <a:spLocks noChangeArrowheads="1"/>
            </p:cNvSpPr>
            <p:nvPr/>
          </p:nvSpPr>
          <p:spPr bwMode="auto">
            <a:xfrm>
              <a:off x="3276600" y="57912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1"/>
            <p:cNvSpPr>
              <a:spLocks noChangeArrowheads="1"/>
            </p:cNvSpPr>
            <p:nvPr/>
          </p:nvSpPr>
          <p:spPr bwMode="auto">
            <a:xfrm>
              <a:off x="54864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2"/>
            <p:cNvSpPr>
              <a:spLocks noChangeArrowheads="1"/>
            </p:cNvSpPr>
            <p:nvPr/>
          </p:nvSpPr>
          <p:spPr bwMode="auto">
            <a:xfrm>
              <a:off x="54864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13"/>
            <p:cNvSpPr>
              <a:spLocks noChangeArrowheads="1"/>
            </p:cNvSpPr>
            <p:nvPr/>
          </p:nvSpPr>
          <p:spPr bwMode="auto">
            <a:xfrm>
              <a:off x="5486400" y="25146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80" name="AutoShape 14"/>
            <p:cNvCxnSpPr>
              <a:cxnSpLocks noChangeShapeType="1"/>
              <a:stCxn id="40971" idx="4"/>
              <a:endCxn id="40968" idx="0"/>
            </p:cNvCxnSpPr>
            <p:nvPr/>
          </p:nvCxnSpPr>
          <p:spPr bwMode="auto">
            <a:xfrm>
              <a:off x="24003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1" name="AutoShape 15"/>
            <p:cNvCxnSpPr>
              <a:cxnSpLocks noChangeShapeType="1"/>
              <a:stCxn id="40968" idx="4"/>
              <a:endCxn id="40969" idx="0"/>
            </p:cNvCxnSpPr>
            <p:nvPr/>
          </p:nvCxnSpPr>
          <p:spPr bwMode="auto">
            <a:xfrm>
              <a:off x="24003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2" name="AutoShape 16"/>
            <p:cNvCxnSpPr>
              <a:cxnSpLocks noChangeShapeType="1"/>
              <a:stCxn id="40969" idx="7"/>
              <a:endCxn id="40972" idx="3"/>
            </p:cNvCxnSpPr>
            <p:nvPr/>
          </p:nvCxnSpPr>
          <p:spPr bwMode="auto">
            <a:xfrm flipV="1">
              <a:off x="2481263" y="4614863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3" name="AutoShape 17"/>
            <p:cNvCxnSpPr>
              <a:cxnSpLocks noChangeShapeType="1"/>
              <a:stCxn id="40972" idx="1"/>
              <a:endCxn id="40968" idx="5"/>
            </p:cNvCxnSpPr>
            <p:nvPr/>
          </p:nvCxnSpPr>
          <p:spPr bwMode="auto">
            <a:xfrm flipH="1" flipV="1">
              <a:off x="2481263" y="3852863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4" name="AutoShape 18"/>
            <p:cNvCxnSpPr>
              <a:cxnSpLocks noChangeShapeType="1"/>
              <a:stCxn id="40972" idx="7"/>
              <a:endCxn id="40979" idx="3"/>
            </p:cNvCxnSpPr>
            <p:nvPr/>
          </p:nvCxnSpPr>
          <p:spPr bwMode="auto">
            <a:xfrm flipV="1">
              <a:off x="3167063" y="2709863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5" name="AutoShape 19"/>
            <p:cNvCxnSpPr>
              <a:cxnSpLocks noChangeShapeType="1"/>
              <a:stCxn id="40977" idx="1"/>
              <a:endCxn id="40971" idx="6"/>
            </p:cNvCxnSpPr>
            <p:nvPr/>
          </p:nvCxnSpPr>
          <p:spPr bwMode="auto">
            <a:xfrm flipH="1" flipV="1">
              <a:off x="2514600" y="2628900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6" name="AutoShape 20"/>
            <p:cNvCxnSpPr>
              <a:cxnSpLocks noChangeShapeType="1"/>
              <a:stCxn id="40970" idx="3"/>
              <a:endCxn id="40971" idx="6"/>
            </p:cNvCxnSpPr>
            <p:nvPr/>
          </p:nvCxnSpPr>
          <p:spPr bwMode="auto">
            <a:xfrm flipH="1">
              <a:off x="2514600" y="2024063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7" name="AutoShape 21"/>
            <p:cNvCxnSpPr>
              <a:cxnSpLocks noChangeShapeType="1"/>
              <a:stCxn id="40970" idx="5"/>
              <a:endCxn id="40979" idx="1"/>
            </p:cNvCxnSpPr>
            <p:nvPr/>
          </p:nvCxnSpPr>
          <p:spPr bwMode="auto">
            <a:xfrm>
              <a:off x="4157663" y="2024063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8" name="AutoShape 22"/>
            <p:cNvCxnSpPr>
              <a:cxnSpLocks noChangeShapeType="1"/>
              <a:stCxn id="40970" idx="7"/>
              <a:endCxn id="40974" idx="3"/>
            </p:cNvCxnSpPr>
            <p:nvPr/>
          </p:nvCxnSpPr>
          <p:spPr bwMode="auto">
            <a:xfrm flipV="1">
              <a:off x="4157663" y="1338263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9" name="AutoShape 23"/>
            <p:cNvCxnSpPr>
              <a:cxnSpLocks noChangeShapeType="1"/>
              <a:stCxn id="40974" idx="2"/>
              <a:endCxn id="40973" idx="6"/>
            </p:cNvCxnSpPr>
            <p:nvPr/>
          </p:nvCxnSpPr>
          <p:spPr bwMode="auto">
            <a:xfrm flipH="1">
              <a:off x="3657600" y="1257300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0" name="AutoShape 24"/>
            <p:cNvCxnSpPr>
              <a:cxnSpLocks noChangeShapeType="1"/>
              <a:stCxn id="40973" idx="5"/>
              <a:endCxn id="40970" idx="1"/>
            </p:cNvCxnSpPr>
            <p:nvPr/>
          </p:nvCxnSpPr>
          <p:spPr bwMode="auto">
            <a:xfrm>
              <a:off x="3624263" y="1338263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1" name="AutoShape 25"/>
            <p:cNvCxnSpPr>
              <a:cxnSpLocks noChangeShapeType="1"/>
              <a:stCxn id="40970" idx="4"/>
              <a:endCxn id="40975" idx="0"/>
            </p:cNvCxnSpPr>
            <p:nvPr/>
          </p:nvCxnSpPr>
          <p:spPr bwMode="auto">
            <a:xfrm>
              <a:off x="4076700" y="2057400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2" name="AutoShape 26"/>
            <p:cNvCxnSpPr>
              <a:cxnSpLocks noChangeShapeType="1"/>
              <a:stCxn id="40970" idx="4"/>
              <a:endCxn id="40976" idx="0"/>
            </p:cNvCxnSpPr>
            <p:nvPr/>
          </p:nvCxnSpPr>
          <p:spPr bwMode="auto">
            <a:xfrm flipH="1">
              <a:off x="3390900" y="2057400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3" name="AutoShape 27"/>
            <p:cNvCxnSpPr>
              <a:cxnSpLocks noChangeShapeType="1"/>
              <a:stCxn id="40976" idx="7"/>
              <a:endCxn id="40975" idx="3"/>
            </p:cNvCxnSpPr>
            <p:nvPr/>
          </p:nvCxnSpPr>
          <p:spPr bwMode="auto">
            <a:xfrm flipV="1">
              <a:off x="3471863" y="5148263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4" name="AutoShape 28"/>
            <p:cNvCxnSpPr>
              <a:cxnSpLocks noChangeShapeType="1"/>
              <a:stCxn id="40975" idx="2"/>
              <a:endCxn id="40969" idx="6"/>
            </p:cNvCxnSpPr>
            <p:nvPr/>
          </p:nvCxnSpPr>
          <p:spPr bwMode="auto">
            <a:xfrm flipH="1">
              <a:off x="2514600" y="5067300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5" name="AutoShape 29"/>
            <p:cNvCxnSpPr>
              <a:cxnSpLocks noChangeShapeType="1"/>
              <a:stCxn id="40975" idx="6"/>
              <a:endCxn id="40978" idx="2"/>
            </p:cNvCxnSpPr>
            <p:nvPr/>
          </p:nvCxnSpPr>
          <p:spPr bwMode="auto">
            <a:xfrm>
              <a:off x="4191000" y="5067300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6" name="AutoShape 30"/>
            <p:cNvCxnSpPr>
              <a:cxnSpLocks noChangeShapeType="1"/>
              <a:stCxn id="40978" idx="0"/>
              <a:endCxn id="40977" idx="4"/>
            </p:cNvCxnSpPr>
            <p:nvPr/>
          </p:nvCxnSpPr>
          <p:spPr bwMode="auto">
            <a:xfrm flipV="1">
              <a:off x="56007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7" name="AutoShape 31"/>
            <p:cNvCxnSpPr>
              <a:cxnSpLocks noChangeShapeType="1"/>
              <a:stCxn id="40977" idx="0"/>
              <a:endCxn id="40979" idx="4"/>
            </p:cNvCxnSpPr>
            <p:nvPr/>
          </p:nvCxnSpPr>
          <p:spPr bwMode="auto">
            <a:xfrm flipV="1">
              <a:off x="56007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4884738" y="4090988"/>
            <a:ext cx="4090987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can</a:t>
            </a:r>
            <a:r>
              <a:rPr lang="en-US" sz="3600" b="1" i="1" dirty="0">
                <a:solidFill>
                  <a:srgbClr val="FF0000"/>
                </a:solidFill>
                <a:latin typeface="+mj-lt"/>
              </a:rPr>
              <a:t>not </a:t>
            </a:r>
            <a:r>
              <a:rPr lang="en-US" sz="3600" dirty="0">
                <a:latin typeface="+mj-lt"/>
              </a:rPr>
              <a:t>be colored 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2 </a:t>
            </a:r>
            <a:r>
              <a:rPr lang="en-US" sz="3600" dirty="0">
                <a:latin typeface="+mj-lt"/>
              </a:rPr>
              <a:t>colors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963" y="5251450"/>
            <a:ext cx="2073275" cy="82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0033CC"/>
                </a:solidFill>
                <a:latin typeface="+mj-lt"/>
              </a:rPr>
              <a:t>proof?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10E51B6-39DF-4A40-B05C-BBC34346DAE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 dirty="0" smtClean="0"/>
              <a:t>coloring arbitrary graphs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04800" y="15875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2-colorable?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easy to check</a:t>
            </a:r>
          </a:p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3-colorable?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FF00FF"/>
                </a:solidFill>
                <a:latin typeface="Comic Sans MS" pitchFamily="8" charset="0"/>
              </a:rPr>
              <a:t>hard to check</a:t>
            </a:r>
          </a:p>
          <a:p>
            <a:r>
              <a:rPr lang="en-US" sz="4400" dirty="0">
                <a:solidFill>
                  <a:schemeClr val="accent2"/>
                </a:solidFill>
                <a:latin typeface="Comic Sans MS" pitchFamily="8" charset="0"/>
              </a:rPr>
              <a:t>                          </a:t>
            </a:r>
            <a:r>
              <a:rPr lang="en-US" sz="4400" dirty="0">
                <a:latin typeface="Comic Sans MS" pitchFamily="8" charset="0"/>
              </a:rPr>
              <a:t>(even if planar)</a:t>
            </a:r>
          </a:p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find </a:t>
            </a:r>
            <a:r>
              <a:rPr lang="en-US" sz="54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5400" kern="0" dirty="0" smtClean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)?</a:t>
            </a:r>
            <a:r>
              <a:rPr lang="en-US" sz="4400" dirty="0" smtClean="0">
                <a:latin typeface="Comic Sans MS" pitchFamily="8" charset="0"/>
              </a:rPr>
              <a:t>   </a:t>
            </a:r>
            <a:r>
              <a:rPr lang="en-US" sz="4400" dirty="0">
                <a:latin typeface="Comic Sans MS" pitchFamily="8" charset="0"/>
              </a:rPr>
              <a:t>--theoretically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no </a:t>
            </a:r>
            <a:r>
              <a:rPr lang="en-US" sz="4400" dirty="0">
                <a:latin typeface="Comic Sans MS" pitchFamily="8" charset="0"/>
              </a:rPr>
              <a:t>harder than 3-color, but </a:t>
            </a:r>
            <a:r>
              <a:rPr lang="en-US" sz="4400" dirty="0" smtClean="0">
                <a:latin typeface="Comic Sans MS" pitchFamily="8" charset="0"/>
              </a:rPr>
              <a:t>  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harder </a:t>
            </a:r>
            <a:r>
              <a:rPr lang="en-US" sz="4400" dirty="0">
                <a:latin typeface="Comic Sans MS" pitchFamily="8" charset="0"/>
              </a:rPr>
              <a:t>in practice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D5668235-E03E-4605-947B-4EFCEE6AD82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r>
              <a:rPr lang="en-US" sz="9600" b="1" smtClean="0"/>
              <a:t>Bipartite</a:t>
            </a:r>
          </a:p>
          <a:p>
            <a:r>
              <a:rPr lang="en-US" sz="9600" b="1" smtClean="0"/>
              <a:t>Matching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9ACC12FA-6F6F-4B19-8ECB-8859505F4A8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828800" y="2819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sp>
        <p:nvSpPr>
          <p:cNvPr id="43022" name="Oval 17"/>
          <p:cNvSpPr>
            <a:spLocks noChangeArrowheads="1"/>
          </p:cNvSpPr>
          <p:nvPr/>
        </p:nvSpPr>
        <p:spPr bwMode="auto">
          <a:xfrm>
            <a:off x="7239000" y="5791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Oval 18"/>
          <p:cNvSpPr>
            <a:spLocks noChangeArrowheads="1"/>
          </p:cNvSpPr>
          <p:nvPr/>
        </p:nvSpPr>
        <p:spPr bwMode="auto">
          <a:xfrm>
            <a:off x="7239000" y="1295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Oval 19"/>
          <p:cNvSpPr>
            <a:spLocks noChangeArrowheads="1"/>
          </p:cNvSpPr>
          <p:nvPr/>
        </p:nvSpPr>
        <p:spPr bwMode="auto">
          <a:xfrm>
            <a:off x="7391400" y="19050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Oval 20"/>
          <p:cNvSpPr>
            <a:spLocks noChangeArrowheads="1"/>
          </p:cNvSpPr>
          <p:nvPr/>
        </p:nvSpPr>
        <p:spPr bwMode="auto">
          <a:xfrm>
            <a:off x="7239000" y="3200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Text Box 24"/>
          <p:cNvSpPr txBox="1">
            <a:spLocks noChangeArrowheads="1"/>
          </p:cNvSpPr>
          <p:nvPr/>
        </p:nvSpPr>
        <p:spPr bwMode="auto">
          <a:xfrm>
            <a:off x="2438400" y="5519738"/>
            <a:ext cx="2765501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compatible</a:t>
            </a:r>
          </a:p>
        </p:txBody>
      </p:sp>
      <p:sp>
        <p:nvSpPr>
          <p:cNvPr id="43028" name="Freeform 25"/>
          <p:cNvSpPr>
            <a:spLocks/>
          </p:cNvSpPr>
          <p:nvPr/>
        </p:nvSpPr>
        <p:spPr bwMode="auto">
          <a:xfrm>
            <a:off x="5359400" y="4846638"/>
            <a:ext cx="622300" cy="1152525"/>
          </a:xfrm>
          <a:custGeom>
            <a:avLst/>
            <a:gdLst>
              <a:gd name="T0" fmla="*/ 0 w 1192"/>
              <a:gd name="T1" fmla="*/ 732 h 720"/>
              <a:gd name="T2" fmla="*/ 52 w 1192"/>
              <a:gd name="T3" fmla="*/ 536 h 720"/>
              <a:gd name="T4" fmla="*/ 67 w 1192"/>
              <a:gd name="T5" fmla="*/ 292 h 720"/>
              <a:gd name="T6" fmla="*/ 119 w 1192"/>
              <a:gd name="T7" fmla="*/ 292 h 720"/>
              <a:gd name="T8" fmla="*/ 125 w 1192"/>
              <a:gd name="T9" fmla="*/ 0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720"/>
              <a:gd name="T17" fmla="*/ 1192 w 1192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720">
                <a:moveTo>
                  <a:pt x="0" y="720"/>
                </a:moveTo>
                <a:cubicBezTo>
                  <a:pt x="188" y="660"/>
                  <a:pt x="376" y="600"/>
                  <a:pt x="480" y="528"/>
                </a:cubicBezTo>
                <a:cubicBezTo>
                  <a:pt x="584" y="456"/>
                  <a:pt x="520" y="328"/>
                  <a:pt x="624" y="288"/>
                </a:cubicBezTo>
                <a:cubicBezTo>
                  <a:pt x="728" y="248"/>
                  <a:pt x="1016" y="336"/>
                  <a:pt x="1104" y="288"/>
                </a:cubicBezTo>
                <a:cubicBezTo>
                  <a:pt x="1192" y="240"/>
                  <a:pt x="1172" y="120"/>
                  <a:pt x="1152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18217" y="1742547"/>
            <a:ext cx="5627688" cy="4059237"/>
            <a:chOff x="1828800" y="1763713"/>
            <a:chExt cx="5627688" cy="4059237"/>
          </a:xfrm>
        </p:grpSpPr>
        <p:cxnSp>
          <p:nvCxnSpPr>
            <p:cNvPr id="43027" name="AutoShape 23"/>
            <p:cNvCxnSpPr>
              <a:cxnSpLocks noChangeShapeType="1"/>
            </p:cNvCxnSpPr>
            <p:nvPr/>
          </p:nvCxnSpPr>
          <p:spPr bwMode="auto">
            <a:xfrm>
              <a:off x="2057400" y="1828800"/>
              <a:ext cx="5219700" cy="39941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29" name="AutoShape 28"/>
            <p:cNvCxnSpPr>
              <a:cxnSpLocks noChangeShapeType="1"/>
            </p:cNvCxnSpPr>
            <p:nvPr/>
          </p:nvCxnSpPr>
          <p:spPr bwMode="auto">
            <a:xfrm flipV="1">
              <a:off x="1970088" y="3276600"/>
              <a:ext cx="5334000" cy="66992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0" name="AutoShape 29"/>
            <p:cNvCxnSpPr>
              <a:cxnSpLocks noChangeShapeType="1"/>
            </p:cNvCxnSpPr>
            <p:nvPr/>
          </p:nvCxnSpPr>
          <p:spPr bwMode="auto">
            <a:xfrm>
              <a:off x="1905000" y="2818861"/>
              <a:ext cx="5399088" cy="457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1" name="AutoShape 30"/>
            <p:cNvCxnSpPr>
              <a:cxnSpLocks noChangeShapeType="1"/>
            </p:cNvCxnSpPr>
            <p:nvPr/>
          </p:nvCxnSpPr>
          <p:spPr bwMode="auto">
            <a:xfrm>
              <a:off x="1828800" y="2868613"/>
              <a:ext cx="5421313" cy="10398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2" name="AutoShape 31"/>
            <p:cNvCxnSpPr>
              <a:cxnSpLocks noChangeShapeType="1"/>
              <a:endCxn id="43024" idx="7"/>
            </p:cNvCxnSpPr>
            <p:nvPr/>
          </p:nvCxnSpPr>
          <p:spPr bwMode="auto">
            <a:xfrm>
              <a:off x="2019300" y="1763713"/>
              <a:ext cx="5437188" cy="1524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3" name="AutoShape 32"/>
            <p:cNvCxnSpPr>
              <a:cxnSpLocks noChangeShapeType="1"/>
            </p:cNvCxnSpPr>
            <p:nvPr/>
          </p:nvCxnSpPr>
          <p:spPr bwMode="auto">
            <a:xfrm flipV="1">
              <a:off x="1905000" y="3935413"/>
              <a:ext cx="5334000" cy="10937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4" name="AutoShape 33"/>
            <p:cNvCxnSpPr>
              <a:cxnSpLocks noChangeShapeType="1"/>
            </p:cNvCxnSpPr>
            <p:nvPr/>
          </p:nvCxnSpPr>
          <p:spPr bwMode="auto">
            <a:xfrm flipV="1">
              <a:off x="1943100" y="3908425"/>
              <a:ext cx="5360988" cy="269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5" name="AutoShape 34"/>
            <p:cNvCxnSpPr>
              <a:cxnSpLocks noChangeShapeType="1"/>
              <a:stCxn id="43019" idx="2"/>
              <a:endCxn id="43024" idx="2"/>
            </p:cNvCxnSpPr>
            <p:nvPr/>
          </p:nvCxnSpPr>
          <p:spPr bwMode="auto">
            <a:xfrm flipV="1">
              <a:off x="1905000" y="1943100"/>
              <a:ext cx="5486400" cy="3124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C77B729E-9E31-475E-9CA5-309411DA903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371600" y="1524000"/>
            <a:ext cx="1219200" cy="3962400"/>
            <a:chOff x="864" y="960"/>
            <a:chExt cx="768" cy="2496"/>
          </a:xfrm>
        </p:grpSpPr>
        <p:sp>
          <p:nvSpPr>
            <p:cNvPr id="44064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5" name="Text Box 5"/>
            <p:cNvSpPr txBox="1">
              <a:spLocks noChangeArrowheads="1"/>
            </p:cNvSpPr>
            <p:nvPr/>
          </p:nvSpPr>
          <p:spPr bwMode="auto">
            <a:xfrm>
              <a:off x="1045" y="1339"/>
              <a:ext cx="33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8" charset="0"/>
                </a:rPr>
                <a:t>G</a:t>
              </a:r>
            </a:p>
          </p:txBody>
        </p:sp>
      </p:grp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1828800" y="1752600"/>
            <a:ext cx="228600" cy="3352800"/>
            <a:chOff x="1152" y="1248"/>
            <a:chExt cx="144" cy="2112"/>
          </a:xfrm>
        </p:grpSpPr>
        <p:sp>
          <p:nvSpPr>
            <p:cNvPr id="44059" name="Oval 7"/>
            <p:cNvSpPr>
              <a:spLocks noChangeArrowheads="1"/>
            </p:cNvSpPr>
            <p:nvPr/>
          </p:nvSpPr>
          <p:spPr bwMode="auto">
            <a:xfrm>
              <a:off x="1200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060" name="Group 8"/>
            <p:cNvGrpSpPr>
              <a:grpSpLocks/>
            </p:cNvGrpSpPr>
            <p:nvPr/>
          </p:nvGrpSpPr>
          <p:grpSpPr bwMode="auto">
            <a:xfrm>
              <a:off x="1152" y="1248"/>
              <a:ext cx="144" cy="720"/>
              <a:chOff x="1152" y="1392"/>
              <a:chExt cx="144" cy="720"/>
            </a:xfrm>
          </p:grpSpPr>
          <p:sp>
            <p:nvSpPr>
              <p:cNvPr id="44062" name="Oval 9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3" name="Oval 10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61" name="Oval 11"/>
            <p:cNvSpPr>
              <a:spLocks noChangeArrowheads="1"/>
            </p:cNvSpPr>
            <p:nvPr/>
          </p:nvSpPr>
          <p:spPr bwMode="auto">
            <a:xfrm>
              <a:off x="1200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37" name="Group 12"/>
          <p:cNvGrpSpPr>
            <a:grpSpLocks/>
          </p:cNvGrpSpPr>
          <p:nvPr/>
        </p:nvGrpSpPr>
        <p:grpSpPr bwMode="auto">
          <a:xfrm>
            <a:off x="6705600" y="1066800"/>
            <a:ext cx="1143000" cy="4953000"/>
            <a:chOff x="4224" y="720"/>
            <a:chExt cx="720" cy="3120"/>
          </a:xfrm>
        </p:grpSpPr>
        <p:sp>
          <p:nvSpPr>
            <p:cNvPr id="44057" name="Oval 13"/>
            <p:cNvSpPr>
              <a:spLocks noChangeArrowheads="1"/>
            </p:cNvSpPr>
            <p:nvPr/>
          </p:nvSpPr>
          <p:spPr bwMode="auto">
            <a:xfrm>
              <a:off x="4224" y="720"/>
              <a:ext cx="720" cy="3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8" name="Text Box 14"/>
            <p:cNvSpPr txBox="1">
              <a:spLocks noChangeArrowheads="1"/>
            </p:cNvSpPr>
            <p:nvPr/>
          </p:nvSpPr>
          <p:spPr bwMode="auto">
            <a:xfrm>
              <a:off x="4416" y="1291"/>
              <a:ext cx="31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33"/>
                  </a:solidFill>
                  <a:latin typeface="Comic Sans MS" pitchFamily="8" charset="0"/>
                </a:rPr>
                <a:t>B</a:t>
              </a:r>
            </a:p>
          </p:txBody>
        </p:sp>
      </p:grpSp>
      <p:grpSp>
        <p:nvGrpSpPr>
          <p:cNvPr id="44038" name="Group 15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grpSp>
          <p:nvGrpSpPr>
            <p:cNvPr id="44051" name="Group 16"/>
            <p:cNvGrpSpPr>
              <a:grpSpLocks/>
            </p:cNvGrpSpPr>
            <p:nvPr/>
          </p:nvGrpSpPr>
          <p:grpSpPr bwMode="auto">
            <a:xfrm>
              <a:off x="4560" y="816"/>
              <a:ext cx="144" cy="2880"/>
              <a:chOff x="4560" y="816"/>
              <a:chExt cx="144" cy="2880"/>
            </a:xfrm>
          </p:grpSpPr>
          <p:sp>
            <p:nvSpPr>
              <p:cNvPr id="44053" name="Oval 17"/>
              <p:cNvSpPr>
                <a:spLocks noChangeArrowheads="1"/>
              </p:cNvSpPr>
              <p:nvPr/>
            </p:nvSpPr>
            <p:spPr bwMode="auto">
              <a:xfrm>
                <a:off x="4560" y="36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4" name="Oval 18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5" name="Oval 19"/>
              <p:cNvSpPr>
                <a:spLocks noChangeArrowheads="1"/>
              </p:cNvSpPr>
              <p:nvPr/>
            </p:nvSpPr>
            <p:spPr bwMode="auto">
              <a:xfrm>
                <a:off x="4656" y="1200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6" name="Oval 20"/>
              <p:cNvSpPr>
                <a:spLocks noChangeArrowheads="1"/>
              </p:cNvSpPr>
              <p:nvPr/>
            </p:nvSpPr>
            <p:spPr bwMode="auto">
              <a:xfrm>
                <a:off x="4560" y="20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52" name="Oval 21"/>
            <p:cNvSpPr>
              <a:spLocks noChangeArrowheads="1"/>
            </p:cNvSpPr>
            <p:nvPr/>
          </p:nvSpPr>
          <p:spPr bwMode="auto">
            <a:xfrm>
              <a:off x="4560" y="24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44039" name="AutoShape 22"/>
          <p:cNvCxnSpPr>
            <a:cxnSpLocks noChangeShapeType="1"/>
          </p:cNvCxnSpPr>
          <p:nvPr/>
        </p:nvCxnSpPr>
        <p:spPr bwMode="auto">
          <a:xfrm>
            <a:off x="2057400" y="1828800"/>
            <a:ext cx="5219700" cy="39941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4040" name="Group 23"/>
          <p:cNvGrpSpPr>
            <a:grpSpLocks/>
          </p:cNvGrpSpPr>
          <p:nvPr/>
        </p:nvGrpSpPr>
        <p:grpSpPr bwMode="auto">
          <a:xfrm>
            <a:off x="1828800" y="1829155"/>
            <a:ext cx="5627688" cy="3227387"/>
            <a:chOff x="1152" y="1159"/>
            <a:chExt cx="3545" cy="2033"/>
          </a:xfrm>
        </p:grpSpPr>
        <p:grpSp>
          <p:nvGrpSpPr>
            <p:cNvPr id="44043" name="Group 24"/>
            <p:cNvGrpSpPr>
              <a:grpSpLocks/>
            </p:cNvGrpSpPr>
            <p:nvPr/>
          </p:nvGrpSpPr>
          <p:grpSpPr bwMode="auto">
            <a:xfrm>
              <a:off x="1152" y="1159"/>
              <a:ext cx="3545" cy="2009"/>
              <a:chOff x="1152" y="1111"/>
              <a:chExt cx="3545" cy="2009"/>
            </a:xfrm>
          </p:grpSpPr>
          <p:cxnSp>
            <p:nvCxnSpPr>
              <p:cNvPr id="44045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1241" y="2016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6" name="AutoShape 26"/>
              <p:cNvCxnSpPr>
                <a:cxnSpLocks noChangeShapeType="1"/>
                <a:endCxn id="44056" idx="7"/>
              </p:cNvCxnSpPr>
              <p:nvPr/>
            </p:nvCxnSpPr>
            <p:spPr bwMode="auto">
              <a:xfrm>
                <a:off x="1200" y="1735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7" name="AutoShape 27"/>
              <p:cNvCxnSpPr>
                <a:cxnSpLocks noChangeShapeType="1"/>
              </p:cNvCxnSpPr>
              <p:nvPr/>
            </p:nvCxnSpPr>
            <p:spPr bwMode="auto">
              <a:xfrm>
                <a:off x="1152" y="1759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8" name="AutoShape 28"/>
              <p:cNvCxnSpPr>
                <a:cxnSpLocks noChangeShapeType="1"/>
                <a:endCxn id="44055" idx="7"/>
              </p:cNvCxnSpPr>
              <p:nvPr/>
            </p:nvCxnSpPr>
            <p:spPr bwMode="auto">
              <a:xfrm>
                <a:off x="1272" y="1111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9" name="AutoShape 29"/>
              <p:cNvCxnSpPr>
                <a:cxnSpLocks noChangeShapeType="1"/>
              </p:cNvCxnSpPr>
              <p:nvPr/>
            </p:nvCxnSpPr>
            <p:spPr bwMode="auto">
              <a:xfrm flipV="1">
                <a:off x="1200" y="2431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50" name="AutoShape 30"/>
              <p:cNvCxnSpPr>
                <a:cxnSpLocks noChangeShapeType="1"/>
              </p:cNvCxnSpPr>
              <p:nvPr/>
            </p:nvCxnSpPr>
            <p:spPr bwMode="auto">
              <a:xfrm flipV="1">
                <a:off x="1224" y="2414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cxnSp>
          <p:nvCxnSpPr>
            <p:cNvPr id="44044" name="AutoShape 31"/>
            <p:cNvCxnSpPr>
              <a:cxnSpLocks noChangeShapeType="1"/>
              <a:stCxn id="44061" idx="2"/>
              <a:endCxn id="44055" idx="2"/>
            </p:cNvCxnSpPr>
            <p:nvPr/>
          </p:nvCxnSpPr>
          <p:spPr bwMode="auto">
            <a:xfrm flipV="1">
              <a:off x="1200" y="1224"/>
              <a:ext cx="3456" cy="196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4041" name="Text Box 32"/>
          <p:cNvSpPr txBox="1">
            <a:spLocks noChangeArrowheads="1"/>
          </p:cNvSpPr>
          <p:nvPr/>
        </p:nvSpPr>
        <p:spPr bwMode="auto">
          <a:xfrm>
            <a:off x="2170113" y="5160963"/>
            <a:ext cx="4837112" cy="119062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FF"/>
                </a:solidFill>
                <a:latin typeface="Comic Sans MS" pitchFamily="8" charset="0"/>
              </a:rPr>
              <a:t>match</a:t>
            </a:r>
            <a:r>
              <a:rPr lang="en-US" sz="3600">
                <a:latin typeface="Comic Sans MS" pitchFamily="8" charset="0"/>
              </a:rPr>
              <a:t> each girl to a</a:t>
            </a:r>
          </a:p>
          <a:p>
            <a:r>
              <a:rPr lang="en-US" sz="3600">
                <a:latin typeface="Comic Sans MS" pitchFamily="8" charset="0"/>
              </a:rPr>
              <a:t>unique compatible boy</a:t>
            </a:r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8F9ADA46-464A-400F-B73D-910BCBB9727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4" name="Group 7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5083" name="Oval 8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4" name="Oval 9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5" name="Oval 10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Oval 11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5068" name="Group 13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5079" name="Oval 14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Oval 15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Oval 16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Oval 17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9" name="Oval 18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70" name="AutoShape 19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1" name="AutoShape 20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2" name="AutoShape 21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3" name="AutoShape 22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4" name="AutoShape 23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5" name="AutoShape 24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6" name="AutoShape 25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7" name="AutoShape 26"/>
          <p:cNvCxnSpPr>
            <a:cxnSpLocks noChangeShapeType="1"/>
            <a:stCxn id="45065" idx="2"/>
            <a:endCxn id="45081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45078" name="Text Box 27"/>
          <p:cNvSpPr txBox="1">
            <a:spLocks noChangeArrowheads="1"/>
          </p:cNvSpPr>
          <p:nvPr/>
        </p:nvSpPr>
        <p:spPr bwMode="auto">
          <a:xfrm>
            <a:off x="2803525" y="5338763"/>
            <a:ext cx="27225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a </a:t>
            </a:r>
            <a:r>
              <a:rPr lang="en-US" dirty="0">
                <a:solidFill>
                  <a:srgbClr val="FF00FF"/>
                </a:solidFill>
                <a:latin typeface="Comic Sans MS" pitchFamily="8" charset="0"/>
              </a:rPr>
              <a:t>matching</a:t>
            </a:r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79D26E35-00BC-44D4-AD4E-435B82B6597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6090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9" name="AutoShape 25"/>
          <p:cNvCxnSpPr>
            <a:cxnSpLocks noChangeShapeType="1"/>
            <a:stCxn id="46087" idx="2"/>
            <a:endCxn id="46104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72501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Airline Schedule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528888" y="2065338"/>
            <a:ext cx="1022350" cy="3937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endParaRPr lang="en-US" sz="3600">
              <a:latin typeface="Comic Sans MS" pitchFamily="8" charset="0"/>
            </a:endParaRPr>
          </a:p>
          <a:p>
            <a:pPr algn="r"/>
            <a:r>
              <a:rPr lang="en-US" sz="3600">
                <a:latin typeface="Comic Sans MS" pitchFamily="8" charset="0"/>
              </a:rPr>
              <a:t>122</a:t>
            </a:r>
          </a:p>
          <a:p>
            <a:pPr algn="r"/>
            <a:r>
              <a:rPr lang="en-US" sz="3600">
                <a:latin typeface="Comic Sans MS" pitchFamily="8" charset="0"/>
              </a:rPr>
              <a:t>145</a:t>
            </a:r>
          </a:p>
          <a:p>
            <a:pPr algn="r"/>
            <a:r>
              <a:rPr lang="en-US" sz="3600">
                <a:latin typeface="Comic Sans MS" pitchFamily="8" charset="0"/>
              </a:rPr>
              <a:t>  67</a:t>
            </a:r>
          </a:p>
          <a:p>
            <a:pPr algn="r"/>
            <a:r>
              <a:rPr lang="en-US" sz="3600">
                <a:latin typeface="Comic Sans MS" pitchFamily="8" charset="0"/>
              </a:rPr>
              <a:t>257</a:t>
            </a:r>
          </a:p>
          <a:p>
            <a:pPr algn="r"/>
            <a:r>
              <a:rPr lang="en-US" sz="3600">
                <a:latin typeface="Comic Sans MS" pitchFamily="8" charset="0"/>
              </a:rPr>
              <a:t>306</a:t>
            </a:r>
          </a:p>
          <a:p>
            <a:pPr algn="r"/>
            <a:r>
              <a:rPr lang="en-US" sz="3600">
                <a:latin typeface="Comic Sans MS" pitchFamily="8" charset="0"/>
              </a:rPr>
              <a:t>  99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81400" y="2743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81400" y="32766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81400" y="3810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581400" y="43434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81400" y="4876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581400" y="5410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14600" y="2590800"/>
            <a:ext cx="5486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81400" y="4343400"/>
            <a:ext cx="838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2743200"/>
            <a:ext cx="533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962400" y="5410200"/>
            <a:ext cx="2286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572000" y="32766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486400" y="38100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96913" y="3640138"/>
            <a:ext cx="16605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 sz="3600">
                <a:latin typeface="Comic Sans MS" pitchFamily="8" charset="0"/>
              </a:rPr>
              <a:t>Flights</a:t>
            </a:r>
          </a:p>
        </p:txBody>
      </p:sp>
      <p:grpSp>
        <p:nvGrpSpPr>
          <p:cNvPr id="24594" name="Group 18"/>
          <p:cNvGrpSpPr>
            <a:grpSpLocks/>
          </p:cNvGrpSpPr>
          <p:nvPr/>
        </p:nvGrpSpPr>
        <p:grpSpPr bwMode="auto">
          <a:xfrm>
            <a:off x="3517900" y="1912938"/>
            <a:ext cx="2835275" cy="641350"/>
            <a:chOff x="1584" y="1205"/>
            <a:chExt cx="1786" cy="404"/>
          </a:xfrm>
        </p:grpSpPr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1584" y="1205"/>
              <a:ext cx="7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time</a:t>
              </a:r>
            </a:p>
          </p:txBody>
        </p:sp>
        <p:sp>
          <p:nvSpPr>
            <p:cNvPr id="24603" name="Line 20"/>
            <p:cNvSpPr>
              <a:spLocks noChangeShapeType="1"/>
            </p:cNvSpPr>
            <p:nvPr/>
          </p:nvSpPr>
          <p:spPr bwMode="auto">
            <a:xfrm>
              <a:off x="2314" y="14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962400" y="3276600"/>
            <a:ext cx="2286000" cy="2590800"/>
            <a:chOff x="2496" y="2064"/>
            <a:chExt cx="1440" cy="1632"/>
          </a:xfrm>
        </p:grpSpPr>
        <p:sp>
          <p:nvSpPr>
            <p:cNvPr id="24599" name="Rectangle 22"/>
            <p:cNvSpPr>
              <a:spLocks noChangeArrowheads="1"/>
            </p:cNvSpPr>
            <p:nvPr/>
          </p:nvSpPr>
          <p:spPr bwMode="auto">
            <a:xfrm>
              <a:off x="2880" y="2064"/>
              <a:ext cx="480" cy="288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3120" y="3080"/>
              <a:ext cx="576" cy="288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2496" y="3408"/>
              <a:ext cx="1440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96" name="Picture 25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04800"/>
            <a:ext cx="2286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5181600" y="1600200"/>
            <a:ext cx="0" cy="4724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6823D3A2-D6E2-4178-848E-465056A7656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cxnSp>
        <p:nvCxnSpPr>
          <p:cNvPr id="30" name="AutoShape 25"/>
          <p:cNvCxnSpPr>
            <a:cxnSpLocks noChangeShapeType="1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72501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39954" y="5661057"/>
            <a:ext cx="4567276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like only 2 boys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7516" y="5607974"/>
            <a:ext cx="2008883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3 girls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2108225" y="0"/>
            <a:ext cx="6282739" cy="114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Compatible Boys &amp; Girls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680" y="0"/>
            <a:ext cx="7597140" cy="105918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 enough boys for these girls!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39954" y="5661057"/>
            <a:ext cx="4567276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like only 2 boys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7516" y="5607974"/>
            <a:ext cx="2008883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3 girls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08956" y="3549112"/>
            <a:ext cx="665567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54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 useBgFill="1"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7641957" y="3304223"/>
            <a:ext cx="1439818" cy="769441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 useBgFill="1"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809026" y="5637292"/>
            <a:ext cx="2438488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8" charset="0"/>
              </a:rPr>
              <a:t>|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5400" dirty="0" smtClean="0">
                <a:latin typeface="Comic Sans MS" pitchFamily="8" charset="0"/>
              </a:rPr>
              <a:t>| = 3</a:t>
            </a:r>
            <a:endParaRPr lang="en-US" sz="54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 useBgFill="1"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3332667" y="5634709"/>
            <a:ext cx="5468164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5400" dirty="0" smtClean="0">
                <a:latin typeface="Comic Sans MS" pitchFamily="8" charset="0"/>
              </a:rPr>
              <a:t>  2 = |N(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5400" dirty="0" smtClean="0">
                <a:latin typeface="Comic Sans MS" pitchFamily="8" charset="0"/>
              </a:rPr>
              <a:t>|    </a:t>
            </a:r>
            <a:r>
              <a:rPr lang="en-US" sz="4400" dirty="0" smtClean="0">
                <a:latin typeface="Comic Sans MS" pitchFamily="8" charset="0"/>
              </a:rPr>
              <a:t>  </a:t>
            </a:r>
            <a:endParaRPr lang="en-US" sz="4400" dirty="0">
              <a:solidFill>
                <a:srgbClr val="FF0000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3" grpId="0" animBg="1"/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1402080" y="152400"/>
            <a:ext cx="7597140" cy="105918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bottleneck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8" name="AutoShape 26"/>
          <p:cNvSpPr>
            <a:spLocks/>
          </p:cNvSpPr>
          <p:nvPr/>
        </p:nvSpPr>
        <p:spPr bwMode="auto">
          <a:xfrm>
            <a:off x="1409700" y="2743200"/>
            <a:ext cx="76200" cy="2514600"/>
          </a:xfrm>
          <a:prstGeom prst="leftBrace">
            <a:avLst>
              <a:gd name="adj1" fmla="val 27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63199" y="3580108"/>
            <a:ext cx="611065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48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>
        <p:nvSpPr>
          <p:cNvPr id="37" name="AutoShape 29"/>
          <p:cNvSpPr>
            <a:spLocks/>
          </p:cNvSpPr>
          <p:nvPr/>
        </p:nvSpPr>
        <p:spPr bwMode="auto">
          <a:xfrm>
            <a:off x="7543800" y="3147060"/>
            <a:ext cx="76200" cy="1143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7564467" y="3304223"/>
            <a:ext cx="1439818" cy="76944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183795" y="5425482"/>
            <a:ext cx="4852610" cy="101566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|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 smtClean="0">
                <a:latin typeface="Comic Sans MS" pitchFamily="8" charset="0"/>
              </a:rPr>
              <a:t>|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latin typeface="Comic Sans MS" pitchFamily="8" charset="0"/>
              </a:rPr>
              <a:t> |N(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6000" dirty="0" smtClean="0">
                <a:latin typeface="Comic Sans MS" pitchFamily="8" charset="0"/>
              </a:rPr>
              <a:t>| </a:t>
            </a:r>
            <a:endParaRPr lang="en-US" sz="60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07769" y="5362414"/>
            <a:ext cx="4990455" cy="1162372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0000CC"/>
                </a:solidFill>
              </a:rPr>
              <a:t>Bottleneck Lemma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4508500"/>
            <a:ext cx="7616825" cy="1795463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4800" smtClean="0">
                <a:solidFill>
                  <a:srgbClr val="0033CC"/>
                </a:solidFill>
              </a:rPr>
              <a:t>If there is a bottleneck,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4800" smtClean="0">
                <a:solidFill>
                  <a:srgbClr val="0033CC"/>
                </a:solidFill>
              </a:rPr>
              <a:t>then no match is possible.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95263" y="1038225"/>
            <a:ext cx="8472191" cy="34778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i="1" dirty="0">
                <a:latin typeface="Comic Sans MS" pitchFamily="8" charset="0"/>
              </a:rPr>
              <a:t>Bottleneck: </a:t>
            </a:r>
            <a:r>
              <a:rPr lang="en-US" sz="4400" dirty="0">
                <a:latin typeface="Comic Sans MS" pitchFamily="8" charset="0"/>
              </a:rPr>
              <a:t>a set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 </a:t>
            </a:r>
            <a:r>
              <a:rPr lang="en-US" sz="4400" dirty="0">
                <a:latin typeface="Comic Sans MS" pitchFamily="8" charset="0"/>
              </a:rPr>
              <a:t>of girls</a:t>
            </a:r>
          </a:p>
          <a:p>
            <a:r>
              <a:rPr lang="en-US" sz="4400" dirty="0">
                <a:latin typeface="Comic Sans MS" pitchFamily="8" charset="0"/>
              </a:rPr>
              <a:t>          without enough boys.</a:t>
            </a:r>
          </a:p>
          <a:p>
            <a:r>
              <a:rPr lang="en-US" sz="4400" dirty="0">
                <a:latin typeface="Comic Sans MS" pitchFamily="8" charset="0"/>
              </a:rPr>
              <a:t>N(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) ::= boys adjacent to at</a:t>
            </a:r>
          </a:p>
          <a:p>
            <a:r>
              <a:rPr lang="en-US" sz="4400" dirty="0">
                <a:latin typeface="Comic Sans MS" pitchFamily="8" charset="0"/>
              </a:rPr>
              <a:t>             least one girl in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.</a:t>
            </a:r>
          </a:p>
          <a:p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 a bottleneck </a:t>
            </a:r>
            <a:r>
              <a:rPr lang="en-US" sz="4400" dirty="0" smtClean="0">
                <a:latin typeface="Comic Sans MS" pitchFamily="8" charset="0"/>
              </a:rPr>
              <a:t>::=   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| &gt; |N(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)|</a:t>
            </a:r>
            <a:endParaRPr lang="en-US" sz="4400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FEE5B55-4292-4FA8-AE67-B2EB2C03FE5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73040" y="3733800"/>
            <a:ext cx="3596640" cy="914400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Bottleneck Lemma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700" y="2033197"/>
            <a:ext cx="8627638" cy="270015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If there </a:t>
            </a:r>
            <a:r>
              <a:rPr lang="en-US" sz="5400" dirty="0" smtClean="0">
                <a:solidFill>
                  <a:srgbClr val="FF0000"/>
                </a:solidFill>
              </a:rPr>
              <a:t>is 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FF0000"/>
                </a:solidFill>
              </a:rPr>
              <a:t> bottleneck</a:t>
            </a:r>
            <a:r>
              <a:rPr lang="en-US" sz="5400" dirty="0" smtClean="0"/>
              <a:t>,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FF0000"/>
                </a:solidFill>
              </a:rPr>
              <a:t>no match</a:t>
            </a:r>
            <a:r>
              <a:rPr lang="en-US" sz="5400" dirty="0" smtClean="0"/>
              <a:t> is possible,</a:t>
            </a:r>
          </a:p>
          <a:p>
            <a:pPr marL="0" algn="ctr">
              <a:spcBef>
                <a:spcPct val="0"/>
              </a:spcBef>
              <a:buFontTx/>
              <a:buNone/>
            </a:pPr>
            <a:r>
              <a:rPr lang="en-US" sz="5400" dirty="0" smtClean="0"/>
              <a:t>obviously.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FEE5B55-4292-4FA8-AE67-B2EB2C03FE5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74850"/>
            <a:ext cx="8310563" cy="28384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Conversely,</a:t>
            </a:r>
            <a:r>
              <a:rPr lang="en-US" sz="5400" dirty="0" smtClean="0"/>
              <a:t> if there are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no bottlenecks</a:t>
            </a:r>
            <a:r>
              <a:rPr lang="en-US" sz="5400" dirty="0" smtClean="0"/>
              <a:t>,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800" dirty="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EE815EBE-A80C-4F04-9B8C-61CDAF6F5EB4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00824" y="1668359"/>
            <a:ext cx="7797245" cy="309281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  <a:defRPr/>
            </a:pPr>
            <a:r>
              <a:rPr lang="en-US" sz="5400" dirty="0" smtClean="0"/>
              <a:t>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|S|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|N(S)| </a:t>
            </a:r>
            <a:r>
              <a:rPr lang="en-US" sz="5400" dirty="0" smtClean="0"/>
              <a:t>for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all</a:t>
            </a:r>
          </a:p>
          <a:p>
            <a:pPr marL="0">
              <a:spcBef>
                <a:spcPts val="2400"/>
              </a:spcBef>
              <a:buFontTx/>
              <a:buNone/>
              <a:defRPr/>
            </a:pPr>
            <a:r>
              <a:rPr lang="en-US" sz="5400" dirty="0" smtClean="0"/>
              <a:t>sets of girls,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S,</a:t>
            </a:r>
            <a:r>
              <a:rPr lang="en-US" sz="5400" dirty="0" smtClean="0"/>
              <a:t> then</a:t>
            </a:r>
          </a:p>
          <a:p>
            <a:pPr marL="0">
              <a:spcBef>
                <a:spcPct val="0"/>
              </a:spcBef>
              <a:buFontTx/>
              <a:buNone/>
              <a:defRPr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93913" y="53975"/>
            <a:ext cx="5113337" cy="1128713"/>
          </a:xfrm>
          <a:noFill/>
        </p:spPr>
        <p:txBody>
          <a:bodyPr/>
          <a:lstStyle/>
          <a:p>
            <a:r>
              <a:rPr lang="en-US" sz="48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EB9B9B79-C8D9-48F2-B6B6-031FF048EA6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3038" y="1027344"/>
            <a:ext cx="3906837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33CC"/>
                </a:solidFill>
                <a:latin typeface="+mj-lt"/>
              </a:rPr>
              <a:t>Hall’s condition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9645" y="4900320"/>
            <a:ext cx="5984875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>
                <a:latin typeface="+mj-lt"/>
              </a:rPr>
              <a:t>(proof in Notes)</a:t>
            </a:r>
          </a:p>
        </p:txBody>
      </p:sp>
      <p:sp>
        <p:nvSpPr>
          <p:cNvPr id="13" name="Freeform 12"/>
          <p:cNvSpPr/>
          <p:nvPr/>
        </p:nvSpPr>
        <p:spPr bwMode="auto">
          <a:xfrm>
            <a:off x="380605" y="1760728"/>
            <a:ext cx="7029104" cy="1828800"/>
          </a:xfrm>
          <a:custGeom>
            <a:avLst/>
            <a:gdLst>
              <a:gd name="connsiteX0" fmla="*/ 938140 w 7029104"/>
              <a:gd name="connsiteY0" fmla="*/ 182880 h 1828800"/>
              <a:gd name="connsiteX1" fmla="*/ 916625 w 7029104"/>
              <a:gd name="connsiteY1" fmla="*/ 849854 h 1828800"/>
              <a:gd name="connsiteX2" fmla="*/ 884352 w 7029104"/>
              <a:gd name="connsiteY2" fmla="*/ 1000461 h 1828800"/>
              <a:gd name="connsiteX3" fmla="*/ 324954 w 7029104"/>
              <a:gd name="connsiteY3" fmla="*/ 1075764 h 1828800"/>
              <a:gd name="connsiteX4" fmla="*/ 152832 w 7029104"/>
              <a:gd name="connsiteY4" fmla="*/ 1086522 h 1828800"/>
              <a:gd name="connsiteX5" fmla="*/ 34498 w 7029104"/>
              <a:gd name="connsiteY5" fmla="*/ 1484555 h 1828800"/>
              <a:gd name="connsiteX6" fmla="*/ 77528 w 7029104"/>
              <a:gd name="connsiteY6" fmla="*/ 1742738 h 1828800"/>
              <a:gd name="connsiteX7" fmla="*/ 1411476 w 7029104"/>
              <a:gd name="connsiteY7" fmla="*/ 1828800 h 1828800"/>
              <a:gd name="connsiteX8" fmla="*/ 4810893 w 7029104"/>
              <a:gd name="connsiteY8" fmla="*/ 1785769 h 1828800"/>
              <a:gd name="connsiteX9" fmla="*/ 4972258 w 7029104"/>
              <a:gd name="connsiteY9" fmla="*/ 1495313 h 1828800"/>
              <a:gd name="connsiteX10" fmla="*/ 5176653 w 7029104"/>
              <a:gd name="connsiteY10" fmla="*/ 989703 h 1828800"/>
              <a:gd name="connsiteX11" fmla="*/ 5208926 w 7029104"/>
              <a:gd name="connsiteY11" fmla="*/ 935915 h 1828800"/>
              <a:gd name="connsiteX12" fmla="*/ 6930149 w 7029104"/>
              <a:gd name="connsiteY12" fmla="*/ 903642 h 1828800"/>
              <a:gd name="connsiteX13" fmla="*/ 6962422 w 7029104"/>
              <a:gd name="connsiteY13" fmla="*/ 860611 h 1828800"/>
              <a:gd name="connsiteX14" fmla="*/ 7026968 w 7029104"/>
              <a:gd name="connsiteY14" fmla="*/ 268941 h 1828800"/>
              <a:gd name="connsiteX15" fmla="*/ 6951665 w 7029104"/>
              <a:gd name="connsiteY15" fmla="*/ 10757 h 1828800"/>
              <a:gd name="connsiteX16" fmla="*/ 1067232 w 7029104"/>
              <a:gd name="connsiteY16" fmla="*/ 0 h 1828800"/>
              <a:gd name="connsiteX17" fmla="*/ 938140 w 7029104"/>
              <a:gd name="connsiteY17" fmla="*/ 18288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29104" h="1828800">
                <a:moveTo>
                  <a:pt x="938140" y="182880"/>
                </a:moveTo>
                <a:lnTo>
                  <a:pt x="916625" y="849854"/>
                </a:lnTo>
                <a:lnTo>
                  <a:pt x="884352" y="1000461"/>
                </a:lnTo>
                <a:lnTo>
                  <a:pt x="324954" y="1075764"/>
                </a:lnTo>
                <a:cubicBezTo>
                  <a:pt x="155589" y="1064474"/>
                  <a:pt x="187696" y="1016790"/>
                  <a:pt x="152832" y="1086522"/>
                </a:cubicBezTo>
                <a:lnTo>
                  <a:pt x="34498" y="1484555"/>
                </a:lnTo>
                <a:cubicBezTo>
                  <a:pt x="56931" y="1731324"/>
                  <a:pt x="0" y="1665210"/>
                  <a:pt x="77528" y="1742738"/>
                </a:cubicBezTo>
                <a:cubicBezTo>
                  <a:pt x="522147" y="1771894"/>
                  <a:pt x="965902" y="1828800"/>
                  <a:pt x="1411476" y="1828800"/>
                </a:cubicBezTo>
                <a:lnTo>
                  <a:pt x="4810893" y="1785769"/>
                </a:lnTo>
                <a:lnTo>
                  <a:pt x="4972258" y="1495313"/>
                </a:lnTo>
                <a:cubicBezTo>
                  <a:pt x="5040390" y="1326776"/>
                  <a:pt x="5109139" y="1158488"/>
                  <a:pt x="5176653" y="989703"/>
                </a:cubicBezTo>
                <a:cubicBezTo>
                  <a:pt x="5195273" y="943154"/>
                  <a:pt x="5175230" y="969611"/>
                  <a:pt x="5208926" y="935915"/>
                </a:cubicBezTo>
                <a:lnTo>
                  <a:pt x="6930149" y="903642"/>
                </a:lnTo>
                <a:cubicBezTo>
                  <a:pt x="6943957" y="903216"/>
                  <a:pt x="6957706" y="870044"/>
                  <a:pt x="6962422" y="860611"/>
                </a:cubicBezTo>
                <a:cubicBezTo>
                  <a:pt x="7029104" y="304927"/>
                  <a:pt x="7026968" y="503309"/>
                  <a:pt x="7026968" y="268941"/>
                </a:cubicBezTo>
                <a:lnTo>
                  <a:pt x="6951665" y="10757"/>
                </a:lnTo>
                <a:lnTo>
                  <a:pt x="1067232" y="0"/>
                </a:lnTo>
                <a:lnTo>
                  <a:pt x="938140" y="182880"/>
                </a:lnTo>
                <a:close/>
              </a:path>
            </a:pathLst>
          </a:cu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Hall’s Theorem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234950" y="1223963"/>
            <a:ext cx="8699500" cy="40576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8" charset="0"/>
              </a:rPr>
              <a:t>Given: no bottlenecks.</a:t>
            </a:r>
          </a:p>
          <a:p>
            <a:pPr>
              <a:spcBef>
                <a:spcPct val="50000"/>
              </a:spcBef>
            </a:pPr>
            <a:r>
              <a:rPr lang="en-US" sz="4800" i="1" dirty="0">
                <a:solidFill>
                  <a:srgbClr val="008000"/>
                </a:solidFill>
                <a:latin typeface="Comic Sans MS" pitchFamily="8" charset="0"/>
              </a:rPr>
              <a:t>Lemma: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If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 a set of girls with</a:t>
            </a:r>
          </a:p>
          <a:p>
            <a:pPr algn="ctr">
              <a:spcBef>
                <a:spcPct val="50000"/>
              </a:spcBef>
            </a:pP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>
                <a:latin typeface="Comic Sans MS" pitchFamily="8" charset="0"/>
              </a:rPr>
              <a:t>|N(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)|,</a:t>
            </a:r>
          </a:p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8" charset="0"/>
              </a:rPr>
              <a:t>then no bottlenecks within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4800" i="1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27350" y="5219700"/>
            <a:ext cx="319881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8" charset="0"/>
              </a:rPr>
              <a:t>(</a:t>
            </a:r>
            <a:r>
              <a:rPr lang="en-US" sz="4800" i="1">
                <a:latin typeface="Comic Sans MS" pitchFamily="8" charset="0"/>
              </a:rPr>
              <a:t>obviously</a:t>
            </a:r>
            <a:r>
              <a:rPr lang="en-US" sz="4800">
                <a:latin typeface="Comic Sans MS" pitchFamily="8" charset="0"/>
              </a:rPr>
              <a:t>)</a:t>
            </a:r>
            <a:endParaRPr lang="en-US" sz="480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7C9C615-E7E3-4AD6-976A-E20C9A49FB1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206" y="22860"/>
            <a:ext cx="6075654" cy="1005840"/>
          </a:xfrm>
        </p:spPr>
        <p:txBody>
          <a:bodyPr/>
          <a:lstStyle/>
          <a:p>
            <a:r>
              <a:rPr lang="en-US" sz="3200" dirty="0" smtClean="0"/>
              <a:t>Conflicts Among 3 Flights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216650" y="22098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362450" y="5297488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99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45250" y="1912938"/>
            <a:ext cx="9477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145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416050" y="4198938"/>
            <a:ext cx="102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306</a:t>
            </a:r>
          </a:p>
        </p:txBody>
      </p:sp>
      <p:cxnSp>
        <p:nvCxnSpPr>
          <p:cNvPr id="168969" name="AutoShape 9"/>
          <p:cNvCxnSpPr>
            <a:cxnSpLocks noChangeShapeType="1"/>
          </p:cNvCxnSpPr>
          <p:nvPr/>
        </p:nvCxnSpPr>
        <p:spPr bwMode="auto">
          <a:xfrm flipV="1">
            <a:off x="2254250" y="2405063"/>
            <a:ext cx="3995738" cy="1747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1455738"/>
            <a:ext cx="5491163" cy="1973262"/>
            <a:chOff x="288" y="917"/>
            <a:chExt cx="3459" cy="1243"/>
          </a:xfrm>
        </p:grpSpPr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88" y="917"/>
              <a:ext cx="34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Needs gate at same time</a:t>
              </a:r>
            </a:p>
          </p:txBody>
        </p:sp>
        <p:sp>
          <p:nvSpPr>
            <p:cNvPr id="25618" name="Freeform 12"/>
            <p:cNvSpPr>
              <a:spLocks/>
            </p:cNvSpPr>
            <p:nvPr/>
          </p:nvSpPr>
          <p:spPr bwMode="auto">
            <a:xfrm>
              <a:off x="1564" y="1344"/>
              <a:ext cx="676" cy="816"/>
            </a:xfrm>
            <a:custGeom>
              <a:avLst/>
              <a:gdLst>
                <a:gd name="T0" fmla="*/ 20 w 676"/>
                <a:gd name="T1" fmla="*/ 0 h 816"/>
                <a:gd name="T2" fmla="*/ 116 w 676"/>
                <a:gd name="T3" fmla="*/ 576 h 816"/>
                <a:gd name="T4" fmla="*/ 676 w 676"/>
                <a:gd name="T5" fmla="*/ 816 h 816"/>
                <a:gd name="T6" fmla="*/ 0 60000 65536"/>
                <a:gd name="T7" fmla="*/ 0 60000 65536"/>
                <a:gd name="T8" fmla="*/ 0 60000 65536"/>
                <a:gd name="T9" fmla="*/ 0 w 676"/>
                <a:gd name="T10" fmla="*/ 0 h 816"/>
                <a:gd name="T11" fmla="*/ 676 w 67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6" h="816">
                  <a:moveTo>
                    <a:pt x="20" y="0"/>
                  </a:moveTo>
                  <a:cubicBezTo>
                    <a:pt x="0" y="228"/>
                    <a:pt x="7" y="440"/>
                    <a:pt x="116" y="576"/>
                  </a:cubicBezTo>
                  <a:cubicBezTo>
                    <a:pt x="225" y="712"/>
                    <a:pt x="559" y="766"/>
                    <a:pt x="676" y="8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973" name="AutoShape 13"/>
          <p:cNvCxnSpPr>
            <a:cxnSpLocks noChangeShapeType="1"/>
          </p:cNvCxnSpPr>
          <p:nvPr/>
        </p:nvCxnSpPr>
        <p:spPr bwMode="auto">
          <a:xfrm flipV="1">
            <a:off x="4398963" y="2392363"/>
            <a:ext cx="1824037" cy="2744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68974" name="Freeform 14"/>
          <p:cNvSpPr>
            <a:spLocks/>
          </p:cNvSpPr>
          <p:nvPr/>
        </p:nvSpPr>
        <p:spPr bwMode="auto">
          <a:xfrm>
            <a:off x="2970213" y="2095500"/>
            <a:ext cx="2171700" cy="1846263"/>
          </a:xfrm>
          <a:custGeom>
            <a:avLst/>
            <a:gdLst>
              <a:gd name="T0" fmla="*/ 0 w 1368"/>
              <a:gd name="T1" fmla="*/ 0 h 1163"/>
              <a:gd name="T2" fmla="*/ 1633061064 w 1368"/>
              <a:gd name="T3" fmla="*/ 2147483647 h 1163"/>
              <a:gd name="T4" fmla="*/ 2147483647 w 1368"/>
              <a:gd name="T5" fmla="*/ 2147483647 h 1163"/>
              <a:gd name="T6" fmla="*/ 0 60000 65536"/>
              <a:gd name="T7" fmla="*/ 0 60000 65536"/>
              <a:gd name="T8" fmla="*/ 0 60000 65536"/>
              <a:gd name="T9" fmla="*/ 0 w 1368"/>
              <a:gd name="T10" fmla="*/ 0 h 1163"/>
              <a:gd name="T11" fmla="*/ 1368 w 1368"/>
              <a:gd name="T12" fmla="*/ 1163 h 11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163">
                <a:moveTo>
                  <a:pt x="0" y="0"/>
                </a:moveTo>
                <a:cubicBezTo>
                  <a:pt x="107" y="164"/>
                  <a:pt x="420" y="789"/>
                  <a:pt x="648" y="976"/>
                </a:cubicBezTo>
                <a:cubicBezTo>
                  <a:pt x="876" y="1163"/>
                  <a:pt x="1248" y="1104"/>
                  <a:pt x="1368" y="112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97100" y="3660666"/>
            <a:ext cx="2108200" cy="1587500"/>
            <a:chOff x="1384" y="2296"/>
            <a:chExt cx="1328" cy="1000"/>
          </a:xfrm>
        </p:grpSpPr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1384" y="2656"/>
              <a:ext cx="1328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>
              <a:off x="2240" y="2296"/>
              <a:ext cx="256" cy="66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C5ED6093-0525-4400-8A6A-E4043F6EDA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Hall’s Theorem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34950" y="1223963"/>
            <a:ext cx="8699500" cy="47879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8" charset="0"/>
              </a:rPr>
              <a:t>Given: no bottlenecks.</a:t>
            </a:r>
          </a:p>
          <a:p>
            <a:pPr>
              <a:spcBef>
                <a:spcPct val="50000"/>
              </a:spcBef>
            </a:pPr>
            <a:r>
              <a:rPr lang="en-US" sz="4800" i="1" dirty="0">
                <a:solidFill>
                  <a:srgbClr val="008000"/>
                </a:solidFill>
                <a:latin typeface="Comic Sans MS" pitchFamily="8" charset="0"/>
              </a:rPr>
              <a:t>Lemma: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If S a set of girls with</a:t>
            </a:r>
          </a:p>
          <a:p>
            <a:pPr algn="ctr">
              <a:spcBef>
                <a:spcPct val="50000"/>
              </a:spcBef>
            </a:pPr>
            <a:r>
              <a:rPr lang="en-US" sz="4800" dirty="0">
                <a:latin typeface="Comic Sans MS" pitchFamily="8" charset="0"/>
              </a:rPr>
              <a:t>|S|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>
                <a:latin typeface="Comic Sans MS" pitchFamily="8" charset="0"/>
              </a:rPr>
              <a:t>|N(S)|,</a:t>
            </a:r>
          </a:p>
          <a:p>
            <a:r>
              <a:rPr lang="en-US" sz="6000" i="1" dirty="0">
                <a:latin typeface="Comic Sans MS" pitchFamily="8" charset="0"/>
              </a:rPr>
              <a:t>and also</a:t>
            </a:r>
            <a:r>
              <a:rPr lang="en-US" sz="6000" dirty="0">
                <a:latin typeface="Comic Sans MS" pitchFamily="8" charset="0"/>
              </a:rPr>
              <a:t>  no bottlenecks</a:t>
            </a:r>
          </a:p>
          <a:p>
            <a:r>
              <a:rPr lang="en-US" sz="6000" dirty="0">
                <a:latin typeface="Comic Sans MS" pitchFamily="8" charset="0"/>
              </a:rPr>
              <a:t>between     and</a:t>
            </a:r>
            <a:r>
              <a:rPr lang="en-US" sz="6600" dirty="0">
                <a:latin typeface="Comic Sans MS" pitchFamily="8" charset="0"/>
              </a:rPr>
              <a:t> 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524250" y="4850868"/>
          <a:ext cx="798513" cy="1238250"/>
        </p:xfrm>
        <a:graphic>
          <a:graphicData uri="http://schemas.openxmlformats.org/presentationml/2006/ole">
            <p:oleObj spid="_x0000_s7170" name="Equation" r:id="rId4" imgW="139680" imgH="215640" progId="Equation.DSMT4">
              <p:embed/>
            </p:oleObj>
          </a:graphicData>
        </a:graphic>
      </p:graphicFrame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DB4C273-92AE-481E-AECF-EA4BFBEC410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894916" y="4944534"/>
          <a:ext cx="1651000" cy="1155700"/>
        </p:xfrm>
        <a:graphic>
          <a:graphicData uri="http://schemas.openxmlformats.org/presentationml/2006/ole">
            <p:oleObj spid="_x0000_s7174" name="Equation" r:id="rId5" imgW="381000" imgH="2667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Hall’s Theorem</a:t>
            </a: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838200" y="869950"/>
            <a:ext cx="7391400" cy="41148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Comic Sans MS" pitchFamily="8" charset="0"/>
              </a:rPr>
              <a:t>Assume no bottlenecks.</a:t>
            </a:r>
          </a:p>
          <a:p>
            <a:pPr>
              <a:spcBef>
                <a:spcPct val="50000"/>
              </a:spcBef>
            </a:pPr>
            <a:r>
              <a:rPr lang="en-US" sz="3200" i="1">
                <a:latin typeface="Comic Sans MS" pitchFamily="8" charset="0"/>
              </a:rPr>
              <a:t>Lemma:</a:t>
            </a:r>
            <a:r>
              <a:rPr lang="en-US" sz="3600">
                <a:latin typeface="Comic Sans MS" pitchFamily="8" charset="0"/>
              </a:rPr>
              <a:t> If S is a set of girls and</a:t>
            </a:r>
          </a:p>
          <a:p>
            <a:pPr algn="ctr">
              <a:spcBef>
                <a:spcPct val="50000"/>
              </a:spcBef>
            </a:pPr>
            <a:r>
              <a:rPr lang="en-US" sz="4400">
                <a:latin typeface="Comic Sans MS" pitchFamily="8" charset="0"/>
              </a:rPr>
              <a:t>|S|</a:t>
            </a:r>
            <a:r>
              <a:rPr lang="en-US" sz="440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400">
                <a:latin typeface="Comic Sans MS" pitchFamily="8" charset="0"/>
              </a:rPr>
              <a:t>|N(S)|,</a:t>
            </a:r>
          </a:p>
          <a:p>
            <a:r>
              <a:rPr lang="en-US" sz="5400">
                <a:solidFill>
                  <a:srgbClr val="0000CC"/>
                </a:solidFill>
                <a:latin typeface="Comic Sans MS" pitchFamily="8" charset="0"/>
              </a:rPr>
              <a:t>and</a:t>
            </a:r>
            <a:r>
              <a:rPr lang="en-US" sz="5400">
                <a:latin typeface="Comic Sans MS" pitchFamily="8" charset="0"/>
              </a:rPr>
              <a:t> no bottlenecks</a:t>
            </a:r>
          </a:p>
          <a:p>
            <a:r>
              <a:rPr lang="en-US" sz="5400">
                <a:latin typeface="Comic Sans MS" pitchFamily="8" charset="0"/>
              </a:rPr>
              <a:t>between      and</a:t>
            </a:r>
            <a:r>
              <a:rPr lang="en-US" sz="6000">
                <a:latin typeface="Comic Sans MS" pitchFamily="8" charset="0"/>
              </a:rPr>
              <a:t> 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886200" y="3886200"/>
          <a:ext cx="785813" cy="1219200"/>
        </p:xfrm>
        <a:graphic>
          <a:graphicData uri="http://schemas.openxmlformats.org/presentationml/2006/ole">
            <p:oleObj spid="_x0000_s8194" name="Equation" r:id="rId4" imgW="139680" imgH="215640" progId="Equation.DSMT4">
              <p:embed/>
            </p:oleObj>
          </a:graphicData>
        </a:graphic>
      </p:graphicFrame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621DF60-52FF-4794-9A68-8AE2B9653E9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6137804" y="3971416"/>
          <a:ext cx="1651000" cy="1155700"/>
        </p:xfrm>
        <a:graphic>
          <a:graphicData uri="http://schemas.openxmlformats.org/presentationml/2006/ole">
            <p:oleObj spid="_x0000_s8198" name="Equation" r:id="rId5" imgW="381000" imgH="2667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Oval 27"/>
          <p:cNvSpPr>
            <a:spLocks noChangeArrowheads="1"/>
          </p:cNvSpPr>
          <p:nvPr/>
        </p:nvSpPr>
        <p:spPr bwMode="auto">
          <a:xfrm>
            <a:off x="7053263" y="1295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28"/>
          <p:cNvSpPr>
            <a:spLocks noChangeArrowheads="1"/>
          </p:cNvSpPr>
          <p:nvPr/>
        </p:nvSpPr>
        <p:spPr bwMode="auto">
          <a:xfrm>
            <a:off x="7205663" y="1828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16"/>
          <p:cNvSpPr>
            <a:spLocks noChangeArrowheads="1"/>
          </p:cNvSpPr>
          <p:nvPr/>
        </p:nvSpPr>
        <p:spPr bwMode="auto">
          <a:xfrm>
            <a:off x="1185863" y="1524000"/>
            <a:ext cx="1219200" cy="396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25"/>
          <p:cNvSpPr>
            <a:spLocks noChangeArrowheads="1"/>
          </p:cNvSpPr>
          <p:nvPr/>
        </p:nvSpPr>
        <p:spPr bwMode="auto">
          <a:xfrm>
            <a:off x="6519863" y="1066800"/>
            <a:ext cx="1143000" cy="4953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21"/>
          <p:cNvCxnSpPr>
            <a:cxnSpLocks noChangeShapeType="1"/>
          </p:cNvCxnSpPr>
          <p:nvPr/>
        </p:nvCxnSpPr>
        <p:spPr bwMode="auto">
          <a:xfrm flipV="1">
            <a:off x="1784350" y="3276600"/>
            <a:ext cx="5334000" cy="669925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8" name="AutoShape 22"/>
          <p:cNvCxnSpPr>
            <a:cxnSpLocks noChangeShapeType="1"/>
          </p:cNvCxnSpPr>
          <p:nvPr/>
        </p:nvCxnSpPr>
        <p:spPr bwMode="auto">
          <a:xfrm>
            <a:off x="1643063" y="2868613"/>
            <a:ext cx="5421312" cy="1039812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9" name="AutoShape 23"/>
          <p:cNvCxnSpPr>
            <a:cxnSpLocks noChangeShapeType="1"/>
          </p:cNvCxnSpPr>
          <p:nvPr/>
        </p:nvCxnSpPr>
        <p:spPr bwMode="auto">
          <a:xfrm flipV="1">
            <a:off x="1719263" y="3935413"/>
            <a:ext cx="5334000" cy="1093787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30" name="AutoShape 24"/>
          <p:cNvCxnSpPr>
            <a:cxnSpLocks noChangeShapeType="1"/>
          </p:cNvCxnSpPr>
          <p:nvPr/>
        </p:nvCxnSpPr>
        <p:spPr bwMode="auto">
          <a:xfrm flipV="1">
            <a:off x="1757363" y="3908425"/>
            <a:ext cx="5360987" cy="26988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31" name="Oval 40"/>
          <p:cNvSpPr>
            <a:spLocks noChangeArrowheads="1"/>
          </p:cNvSpPr>
          <p:nvPr/>
        </p:nvSpPr>
        <p:spPr bwMode="auto">
          <a:xfrm>
            <a:off x="1871663" y="22860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42"/>
          <p:cNvSpPr>
            <a:spLocks noChangeArrowheads="1"/>
          </p:cNvSpPr>
          <p:nvPr/>
        </p:nvSpPr>
        <p:spPr bwMode="auto">
          <a:xfrm>
            <a:off x="1795463" y="1676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43"/>
          <p:cNvSpPr>
            <a:spLocks noChangeArrowheads="1"/>
          </p:cNvSpPr>
          <p:nvPr/>
        </p:nvSpPr>
        <p:spPr bwMode="auto">
          <a:xfrm>
            <a:off x="1795463" y="2057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1719263" y="39243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18"/>
          <p:cNvSpPr>
            <a:spLocks noChangeArrowheads="1"/>
          </p:cNvSpPr>
          <p:nvPr/>
        </p:nvSpPr>
        <p:spPr bwMode="auto">
          <a:xfrm>
            <a:off x="1643063" y="2819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1719263" y="50292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26"/>
          <p:cNvSpPr>
            <a:spLocks noChangeArrowheads="1"/>
          </p:cNvSpPr>
          <p:nvPr/>
        </p:nvSpPr>
        <p:spPr bwMode="auto">
          <a:xfrm>
            <a:off x="7102475" y="146685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Oval 29"/>
          <p:cNvSpPr>
            <a:spLocks noChangeArrowheads="1"/>
          </p:cNvSpPr>
          <p:nvPr/>
        </p:nvSpPr>
        <p:spPr bwMode="auto">
          <a:xfrm>
            <a:off x="7053263" y="3200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Oval 30"/>
          <p:cNvSpPr>
            <a:spLocks noChangeArrowheads="1"/>
          </p:cNvSpPr>
          <p:nvPr/>
        </p:nvSpPr>
        <p:spPr bwMode="auto">
          <a:xfrm>
            <a:off x="7053263" y="38862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38"/>
          <p:cNvSpPr>
            <a:spLocks noChangeArrowheads="1"/>
          </p:cNvSpPr>
          <p:nvPr/>
        </p:nvSpPr>
        <p:spPr bwMode="auto">
          <a:xfrm>
            <a:off x="6900863" y="4876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6291" name="Freeform 3"/>
          <p:cNvSpPr>
            <a:spLocks/>
          </p:cNvSpPr>
          <p:nvPr/>
        </p:nvSpPr>
        <p:spPr bwMode="auto">
          <a:xfrm>
            <a:off x="7005638" y="1665288"/>
            <a:ext cx="457200" cy="685800"/>
          </a:xfrm>
          <a:custGeom>
            <a:avLst/>
            <a:gdLst>
              <a:gd name="T0" fmla="*/ 70320270 w 408"/>
              <a:gd name="T1" fmla="*/ 207239633 h 632"/>
              <a:gd name="T2" fmla="*/ 10046075 w 408"/>
              <a:gd name="T3" fmla="*/ 320279463 h 632"/>
              <a:gd name="T4" fmla="*/ 10046075 w 408"/>
              <a:gd name="T5" fmla="*/ 546360074 h 632"/>
              <a:gd name="T6" fmla="*/ 70320270 w 408"/>
              <a:gd name="T7" fmla="*/ 659399972 h 632"/>
              <a:gd name="T8" fmla="*/ 190868686 w 408"/>
              <a:gd name="T9" fmla="*/ 715919853 h 632"/>
              <a:gd name="T10" fmla="*/ 371692423 w 408"/>
              <a:gd name="T11" fmla="*/ 715919853 h 632"/>
              <a:gd name="T12" fmla="*/ 492241908 w 408"/>
              <a:gd name="T13" fmla="*/ 546360074 h 632"/>
              <a:gd name="T14" fmla="*/ 492241908 w 408"/>
              <a:gd name="T15" fmla="*/ 376800430 h 632"/>
              <a:gd name="T16" fmla="*/ 492241908 w 408"/>
              <a:gd name="T17" fmla="*/ 263759514 h 632"/>
              <a:gd name="T18" fmla="*/ 371692423 w 408"/>
              <a:gd name="T19" fmla="*/ 37679938 h 632"/>
              <a:gd name="T20" fmla="*/ 251143989 w 408"/>
              <a:gd name="T21" fmla="*/ 37679938 h 632"/>
              <a:gd name="T22" fmla="*/ 130594469 w 408"/>
              <a:gd name="T23" fmla="*/ 94199836 h 632"/>
              <a:gd name="T24" fmla="*/ 70320270 w 408"/>
              <a:gd name="T25" fmla="*/ 207239633 h 6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8"/>
              <a:gd name="T40" fmla="*/ 0 h 632"/>
              <a:gd name="T41" fmla="*/ 408 w 408"/>
              <a:gd name="T42" fmla="*/ 632 h 6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8" h="632">
                <a:moveTo>
                  <a:pt x="56" y="176"/>
                </a:moveTo>
                <a:cubicBezTo>
                  <a:pt x="40" y="208"/>
                  <a:pt x="16" y="224"/>
                  <a:pt x="8" y="272"/>
                </a:cubicBezTo>
                <a:cubicBezTo>
                  <a:pt x="0" y="320"/>
                  <a:pt x="0" y="416"/>
                  <a:pt x="8" y="464"/>
                </a:cubicBezTo>
                <a:cubicBezTo>
                  <a:pt x="16" y="512"/>
                  <a:pt x="32" y="536"/>
                  <a:pt x="56" y="560"/>
                </a:cubicBezTo>
                <a:cubicBezTo>
                  <a:pt x="80" y="584"/>
                  <a:pt x="112" y="600"/>
                  <a:pt x="152" y="608"/>
                </a:cubicBezTo>
                <a:cubicBezTo>
                  <a:pt x="192" y="616"/>
                  <a:pt x="256" y="632"/>
                  <a:pt x="296" y="608"/>
                </a:cubicBezTo>
                <a:cubicBezTo>
                  <a:pt x="336" y="584"/>
                  <a:pt x="376" y="512"/>
                  <a:pt x="392" y="464"/>
                </a:cubicBezTo>
                <a:cubicBezTo>
                  <a:pt x="408" y="416"/>
                  <a:pt x="392" y="360"/>
                  <a:pt x="392" y="320"/>
                </a:cubicBezTo>
                <a:cubicBezTo>
                  <a:pt x="392" y="280"/>
                  <a:pt x="408" y="272"/>
                  <a:pt x="392" y="224"/>
                </a:cubicBezTo>
                <a:cubicBezTo>
                  <a:pt x="376" y="176"/>
                  <a:pt x="328" y="64"/>
                  <a:pt x="296" y="32"/>
                </a:cubicBezTo>
                <a:cubicBezTo>
                  <a:pt x="264" y="0"/>
                  <a:pt x="232" y="24"/>
                  <a:pt x="200" y="32"/>
                </a:cubicBezTo>
                <a:cubicBezTo>
                  <a:pt x="168" y="40"/>
                  <a:pt x="128" y="56"/>
                  <a:pt x="104" y="80"/>
                </a:cubicBezTo>
                <a:cubicBezTo>
                  <a:pt x="80" y="104"/>
                  <a:pt x="72" y="144"/>
                  <a:pt x="56" y="176"/>
                </a:cubicBezTo>
                <a:close/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2" name="Oval 4"/>
          <p:cNvSpPr>
            <a:spLocks noChangeArrowheads="1"/>
          </p:cNvSpPr>
          <p:nvPr/>
        </p:nvSpPr>
        <p:spPr bwMode="auto">
          <a:xfrm>
            <a:off x="7205663" y="2144713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3" name="Group 5"/>
          <p:cNvGrpSpPr>
            <a:grpSpLocks/>
          </p:cNvGrpSpPr>
          <p:nvPr/>
        </p:nvGrpSpPr>
        <p:grpSpPr bwMode="auto">
          <a:xfrm>
            <a:off x="1806575" y="1763713"/>
            <a:ext cx="5464175" cy="1512887"/>
            <a:chOff x="1255" y="1063"/>
            <a:chExt cx="3442" cy="953"/>
          </a:xfrm>
        </p:grpSpPr>
        <p:cxnSp>
          <p:nvCxnSpPr>
            <p:cNvPr id="9266" name="AutoShape 6"/>
            <p:cNvCxnSpPr>
              <a:cxnSpLocks noChangeShapeType="1"/>
            </p:cNvCxnSpPr>
            <p:nvPr/>
          </p:nvCxnSpPr>
          <p:spPr bwMode="auto">
            <a:xfrm>
              <a:off x="1272" y="1063"/>
              <a:ext cx="3425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7" name="AutoShape 7"/>
            <p:cNvCxnSpPr>
              <a:cxnSpLocks noChangeShapeType="1"/>
            </p:cNvCxnSpPr>
            <p:nvPr/>
          </p:nvCxnSpPr>
          <p:spPr bwMode="auto">
            <a:xfrm>
              <a:off x="1289" y="1289"/>
              <a:ext cx="3374" cy="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8" name="AutoShape 8"/>
            <p:cNvCxnSpPr>
              <a:cxnSpLocks noChangeShapeType="1"/>
            </p:cNvCxnSpPr>
            <p:nvPr/>
          </p:nvCxnSpPr>
          <p:spPr bwMode="auto">
            <a:xfrm flipV="1">
              <a:off x="1320" y="1344"/>
              <a:ext cx="3336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9" name="AutoShape 9"/>
            <p:cNvCxnSpPr>
              <a:cxnSpLocks noChangeShapeType="1"/>
            </p:cNvCxnSpPr>
            <p:nvPr/>
          </p:nvCxnSpPr>
          <p:spPr bwMode="auto">
            <a:xfrm>
              <a:off x="1255" y="1289"/>
              <a:ext cx="3305" cy="7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9244" name="AutoShape 39"/>
          <p:cNvCxnSpPr>
            <a:cxnSpLocks noChangeShapeType="1"/>
            <a:stCxn id="9236" idx="4"/>
            <a:endCxn id="9240" idx="3"/>
          </p:cNvCxnSpPr>
          <p:nvPr/>
        </p:nvCxnSpPr>
        <p:spPr bwMode="auto">
          <a:xfrm flipV="1">
            <a:off x="1757363" y="4941888"/>
            <a:ext cx="5154612" cy="163512"/>
          </a:xfrm>
          <a:prstGeom prst="straightConnector1">
            <a:avLst/>
          </a:prstGeom>
          <a:noFill/>
          <a:ln w="381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45" name="Rectangle 14"/>
          <p:cNvSpPr>
            <a:spLocks noGrp="1" noChangeArrowheads="1"/>
          </p:cNvSpPr>
          <p:nvPr>
            <p:ph type="title"/>
          </p:nvPr>
        </p:nvSpPr>
        <p:spPr>
          <a:xfrm>
            <a:off x="1290638" y="0"/>
            <a:ext cx="7654925" cy="1247775"/>
          </a:xfrm>
        </p:spPr>
        <p:txBody>
          <a:bodyPr/>
          <a:lstStyle/>
          <a:p>
            <a:r>
              <a:rPr lang="en-US" sz="3600" smtClean="0"/>
              <a:t>bottleneck between   &amp;          </a:t>
            </a:r>
            <a:r>
              <a:rPr lang="en-US" sz="3600" smtClean="0">
                <a:solidFill>
                  <a:srgbClr val="FF0000"/>
                </a:solidFill>
              </a:rPr>
              <a:t>?</a:t>
            </a:r>
            <a:r>
              <a:rPr lang="en-US" sz="4000" smtClean="0"/>
              <a:t> </a:t>
            </a:r>
          </a:p>
        </p:txBody>
      </p:sp>
      <p:graphicFrame>
        <p:nvGraphicFramePr>
          <p:cNvPr id="9218" name="Object 37"/>
          <p:cNvGraphicFramePr>
            <a:graphicFrameLocks noChangeAspect="1"/>
          </p:cNvGraphicFramePr>
          <p:nvPr/>
        </p:nvGraphicFramePr>
        <p:xfrm>
          <a:off x="3808413" y="3235325"/>
          <a:ext cx="114300" cy="177800"/>
        </p:xfrm>
        <a:graphic>
          <a:graphicData uri="http://schemas.openxmlformats.org/presentationml/2006/ole">
            <p:oleObj spid="_x0000_s9218" name="Equation" r:id="rId4" imgW="114120" imgH="177480" progId="Equation.DSMT4">
              <p:embed/>
            </p:oleObj>
          </a:graphicData>
        </a:graphic>
      </p:graphicFrame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465263" y="1104900"/>
            <a:ext cx="923925" cy="1485900"/>
            <a:chOff x="1048" y="696"/>
            <a:chExt cx="582" cy="936"/>
          </a:xfrm>
        </p:grpSpPr>
        <p:sp>
          <p:nvSpPr>
            <p:cNvPr id="9264" name="Freeform 45"/>
            <p:cNvSpPr>
              <a:spLocks/>
            </p:cNvSpPr>
            <p:nvPr/>
          </p:nvSpPr>
          <p:spPr bwMode="auto">
            <a:xfrm>
              <a:off x="1048" y="1000"/>
              <a:ext cx="408" cy="632"/>
            </a:xfrm>
            <a:custGeom>
              <a:avLst/>
              <a:gdLst>
                <a:gd name="T0" fmla="*/ 56 w 408"/>
                <a:gd name="T1" fmla="*/ 176 h 632"/>
                <a:gd name="T2" fmla="*/ 8 w 408"/>
                <a:gd name="T3" fmla="*/ 272 h 632"/>
                <a:gd name="T4" fmla="*/ 8 w 408"/>
                <a:gd name="T5" fmla="*/ 464 h 632"/>
                <a:gd name="T6" fmla="*/ 56 w 408"/>
                <a:gd name="T7" fmla="*/ 560 h 632"/>
                <a:gd name="T8" fmla="*/ 152 w 408"/>
                <a:gd name="T9" fmla="*/ 608 h 632"/>
                <a:gd name="T10" fmla="*/ 296 w 408"/>
                <a:gd name="T11" fmla="*/ 608 h 632"/>
                <a:gd name="T12" fmla="*/ 392 w 408"/>
                <a:gd name="T13" fmla="*/ 464 h 632"/>
                <a:gd name="T14" fmla="*/ 392 w 408"/>
                <a:gd name="T15" fmla="*/ 320 h 632"/>
                <a:gd name="T16" fmla="*/ 392 w 408"/>
                <a:gd name="T17" fmla="*/ 224 h 632"/>
                <a:gd name="T18" fmla="*/ 296 w 408"/>
                <a:gd name="T19" fmla="*/ 32 h 632"/>
                <a:gd name="T20" fmla="*/ 200 w 408"/>
                <a:gd name="T21" fmla="*/ 32 h 632"/>
                <a:gd name="T22" fmla="*/ 104 w 408"/>
                <a:gd name="T23" fmla="*/ 80 h 632"/>
                <a:gd name="T24" fmla="*/ 56 w 408"/>
                <a:gd name="T25" fmla="*/ 176 h 6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8"/>
                <a:gd name="T40" fmla="*/ 0 h 632"/>
                <a:gd name="T41" fmla="*/ 408 w 408"/>
                <a:gd name="T42" fmla="*/ 632 h 6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8" h="632">
                  <a:moveTo>
                    <a:pt x="56" y="176"/>
                  </a:moveTo>
                  <a:cubicBezTo>
                    <a:pt x="40" y="208"/>
                    <a:pt x="16" y="224"/>
                    <a:pt x="8" y="272"/>
                  </a:cubicBezTo>
                  <a:cubicBezTo>
                    <a:pt x="0" y="320"/>
                    <a:pt x="0" y="416"/>
                    <a:pt x="8" y="464"/>
                  </a:cubicBezTo>
                  <a:cubicBezTo>
                    <a:pt x="16" y="512"/>
                    <a:pt x="32" y="536"/>
                    <a:pt x="56" y="560"/>
                  </a:cubicBezTo>
                  <a:cubicBezTo>
                    <a:pt x="80" y="584"/>
                    <a:pt x="112" y="600"/>
                    <a:pt x="152" y="608"/>
                  </a:cubicBezTo>
                  <a:cubicBezTo>
                    <a:pt x="192" y="616"/>
                    <a:pt x="256" y="632"/>
                    <a:pt x="296" y="608"/>
                  </a:cubicBezTo>
                  <a:cubicBezTo>
                    <a:pt x="336" y="584"/>
                    <a:pt x="376" y="512"/>
                    <a:pt x="392" y="464"/>
                  </a:cubicBezTo>
                  <a:cubicBezTo>
                    <a:pt x="408" y="416"/>
                    <a:pt x="392" y="360"/>
                    <a:pt x="392" y="320"/>
                  </a:cubicBezTo>
                  <a:cubicBezTo>
                    <a:pt x="392" y="280"/>
                    <a:pt x="408" y="272"/>
                    <a:pt x="392" y="224"/>
                  </a:cubicBezTo>
                  <a:cubicBezTo>
                    <a:pt x="376" y="176"/>
                    <a:pt x="328" y="64"/>
                    <a:pt x="296" y="32"/>
                  </a:cubicBezTo>
                  <a:cubicBezTo>
                    <a:pt x="264" y="0"/>
                    <a:pt x="232" y="24"/>
                    <a:pt x="200" y="32"/>
                  </a:cubicBezTo>
                  <a:cubicBezTo>
                    <a:pt x="168" y="40"/>
                    <a:pt x="128" y="56"/>
                    <a:pt x="104" y="80"/>
                  </a:cubicBezTo>
                  <a:cubicBezTo>
                    <a:pt x="80" y="104"/>
                    <a:pt x="72" y="144"/>
                    <a:pt x="56" y="176"/>
                  </a:cubicBez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Text Box 46"/>
            <p:cNvSpPr txBox="1">
              <a:spLocks noChangeArrowheads="1"/>
            </p:cNvSpPr>
            <p:nvPr/>
          </p:nvSpPr>
          <p:spPr bwMode="auto">
            <a:xfrm>
              <a:off x="1296" y="696"/>
              <a:ext cx="334" cy="44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CC"/>
                  </a:solidFill>
                  <a:latin typeface="Comic Sans MS" pitchFamily="8" charset="0"/>
                </a:rPr>
                <a:t>T</a:t>
              </a:r>
            </a:p>
          </p:txBody>
        </p:sp>
      </p:grpSp>
      <p:sp>
        <p:nvSpPr>
          <p:cNvPr id="396336" name="Text Box 48"/>
          <p:cNvSpPr txBox="1">
            <a:spLocks noChangeArrowheads="1"/>
          </p:cNvSpPr>
          <p:nvPr/>
        </p:nvSpPr>
        <p:spPr bwMode="auto">
          <a:xfrm>
            <a:off x="2446338" y="5103813"/>
            <a:ext cx="4473575" cy="1446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8" charset="0"/>
              </a:rPr>
              <a:t>then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 T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Symbol" pitchFamily="18" charset="2"/>
              </a:rPr>
              <a:t>∪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</a:p>
          <a:p>
            <a:r>
              <a:rPr lang="en-US" sz="4400" dirty="0">
                <a:latin typeface="Comic Sans MS" pitchFamily="8" charset="0"/>
              </a:rPr>
              <a:t>is a bottleneck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7510463" y="5410200"/>
            <a:ext cx="838200" cy="1098550"/>
            <a:chOff x="4848" y="3408"/>
            <a:chExt cx="528" cy="692"/>
          </a:xfrm>
        </p:grpSpPr>
        <p:sp>
          <p:nvSpPr>
            <p:cNvPr id="9262" name="Text Box 51"/>
            <p:cNvSpPr txBox="1">
              <a:spLocks noChangeArrowheads="1"/>
            </p:cNvSpPr>
            <p:nvPr/>
          </p:nvSpPr>
          <p:spPr bwMode="auto">
            <a:xfrm>
              <a:off x="4848" y="3408"/>
              <a:ext cx="498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>
                  <a:solidFill>
                    <a:schemeClr val="accent2"/>
                  </a:solidFill>
                  <a:latin typeface="Comic Sans MS" pitchFamily="8" charset="0"/>
                </a:rPr>
                <a:t>X</a:t>
              </a:r>
            </a:p>
          </p:txBody>
        </p:sp>
        <p:sp>
          <p:nvSpPr>
            <p:cNvPr id="9263" name="Line 52"/>
            <p:cNvSpPr>
              <a:spLocks noChangeShapeType="1"/>
            </p:cNvSpPr>
            <p:nvPr/>
          </p:nvSpPr>
          <p:spPr bwMode="auto">
            <a:xfrm>
              <a:off x="4848" y="3744"/>
              <a:ext cx="528" cy="0"/>
            </a:xfrm>
            <a:prstGeom prst="line">
              <a:avLst/>
            </a:prstGeom>
            <a:noFill/>
            <a:ln w="635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36575" y="1528763"/>
            <a:ext cx="722313" cy="1154112"/>
            <a:chOff x="535790" y="1528011"/>
            <a:chExt cx="722645" cy="1155031"/>
          </a:xfrm>
        </p:grpSpPr>
        <p:graphicFrame>
          <p:nvGraphicFramePr>
            <p:cNvPr id="9222" name="Object 49"/>
            <p:cNvGraphicFramePr>
              <a:graphicFrameLocks noChangeAspect="1"/>
            </p:cNvGraphicFramePr>
            <p:nvPr/>
          </p:nvGraphicFramePr>
          <p:xfrm>
            <a:off x="535790" y="1564105"/>
            <a:ext cx="655720" cy="1018841"/>
          </p:xfrm>
          <a:graphic>
            <a:graphicData uri="http://schemas.openxmlformats.org/presentationml/2006/ole">
              <p:oleObj spid="_x0000_s9222" name="Equation" r:id="rId5" imgW="139680" imgH="215640" progId="Equation.DSMT4">
                <p:embed/>
              </p:oleObj>
            </a:graphicData>
          </a:graphic>
        </p:graphicFrame>
        <p:sp>
          <p:nvSpPr>
            <p:cNvPr id="9261" name="Left Brace 52"/>
            <p:cNvSpPr>
              <a:spLocks/>
            </p:cNvSpPr>
            <p:nvPr/>
          </p:nvSpPr>
          <p:spPr bwMode="auto">
            <a:xfrm>
              <a:off x="1090019" y="1528011"/>
              <a:ext cx="168416" cy="1155031"/>
            </a:xfrm>
            <a:prstGeom prst="leftBrace">
              <a:avLst>
                <a:gd name="adj1" fmla="val 8319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7370763" y="1143000"/>
            <a:ext cx="1476904" cy="1408113"/>
            <a:chOff x="7370473" y="1143000"/>
            <a:chExt cx="1860026" cy="1407695"/>
          </a:xfrm>
        </p:grpSpPr>
        <p:graphicFrame>
          <p:nvGraphicFramePr>
            <p:cNvPr id="9221" name="Object 11"/>
            <p:cNvGraphicFramePr>
              <a:graphicFrameLocks noChangeAspect="1"/>
            </p:cNvGraphicFramePr>
            <p:nvPr/>
          </p:nvGraphicFramePr>
          <p:xfrm>
            <a:off x="7752308" y="1507525"/>
            <a:ext cx="1478191" cy="666710"/>
          </p:xfrm>
          <a:graphic>
            <a:graphicData uri="http://schemas.openxmlformats.org/presentationml/2006/ole">
              <p:oleObj spid="_x0000_s9221" name="Equation" r:id="rId6" imgW="380880" imgH="241200" progId="Equation.DSMT4">
                <p:embed/>
              </p:oleObj>
            </a:graphicData>
          </a:graphic>
        </p:graphicFrame>
        <p:sp>
          <p:nvSpPr>
            <p:cNvPr id="9260" name="Right Brace 53"/>
            <p:cNvSpPr>
              <a:spLocks/>
            </p:cNvSpPr>
            <p:nvPr/>
          </p:nvSpPr>
          <p:spPr bwMode="auto">
            <a:xfrm>
              <a:off x="7370473" y="1143000"/>
              <a:ext cx="336884" cy="1407695"/>
            </a:xfrm>
            <a:prstGeom prst="rightBrace">
              <a:avLst>
                <a:gd name="adj1" fmla="val 8338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80"/>
          <p:cNvGrpSpPr>
            <a:grpSpLocks/>
          </p:cNvGrpSpPr>
          <p:nvPr/>
        </p:nvGrpSpPr>
        <p:grpSpPr bwMode="auto">
          <a:xfrm>
            <a:off x="7364413" y="2805113"/>
            <a:ext cx="1592262" cy="2582862"/>
            <a:chOff x="7364627" y="2804984"/>
            <a:chExt cx="1592083" cy="2582562"/>
          </a:xfrm>
        </p:grpSpPr>
        <p:sp>
          <p:nvSpPr>
            <p:cNvPr id="9258" name="AutoShape 35"/>
            <p:cNvSpPr>
              <a:spLocks/>
            </p:cNvSpPr>
            <p:nvPr/>
          </p:nvSpPr>
          <p:spPr bwMode="auto">
            <a:xfrm>
              <a:off x="7364627" y="2804984"/>
              <a:ext cx="148281" cy="2582562"/>
            </a:xfrm>
            <a:prstGeom prst="rightBrace">
              <a:avLst>
                <a:gd name="adj1" fmla="val 141672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Text Box 36"/>
            <p:cNvSpPr txBox="1">
              <a:spLocks noChangeArrowheads="1"/>
            </p:cNvSpPr>
            <p:nvPr/>
          </p:nvSpPr>
          <p:spPr bwMode="auto">
            <a:xfrm>
              <a:off x="7643847" y="3581400"/>
              <a:ext cx="131286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B5C01"/>
                  </a:solidFill>
                  <a:latin typeface="Comic Sans MS" pitchFamily="8" charset="0"/>
                </a:rPr>
                <a:t>N(S)</a:t>
              </a: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15925" y="2790825"/>
            <a:ext cx="914400" cy="2514600"/>
            <a:chOff x="415215" y="2791326"/>
            <a:chExt cx="915407" cy="2514599"/>
          </a:xfrm>
        </p:grpSpPr>
        <p:sp>
          <p:nvSpPr>
            <p:cNvPr id="9256" name="Text Box 33"/>
            <p:cNvSpPr txBox="1">
              <a:spLocks noChangeArrowheads="1"/>
            </p:cNvSpPr>
            <p:nvPr/>
          </p:nvSpPr>
          <p:spPr bwMode="auto">
            <a:xfrm>
              <a:off x="415215" y="3573963"/>
              <a:ext cx="607093" cy="82391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solidFill>
                    <a:srgbClr val="0000CC"/>
                  </a:solidFill>
                  <a:latin typeface="Comic Sans MS" pitchFamily="8" charset="0"/>
                </a:rPr>
                <a:t>S</a:t>
              </a:r>
            </a:p>
          </p:txBody>
        </p:sp>
        <p:sp>
          <p:nvSpPr>
            <p:cNvPr id="9257" name="Left Brace 54"/>
            <p:cNvSpPr>
              <a:spLocks/>
            </p:cNvSpPr>
            <p:nvPr/>
          </p:nvSpPr>
          <p:spPr bwMode="auto">
            <a:xfrm>
              <a:off x="1037874" y="2791326"/>
              <a:ext cx="292748" cy="2514599"/>
            </a:xfrm>
            <a:prstGeom prst="leftBrace">
              <a:avLst>
                <a:gd name="adj1" fmla="val 8351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219" name="Object 53"/>
          <p:cNvGraphicFramePr>
            <a:graphicFrameLocks noChangeAspect="1"/>
          </p:cNvGraphicFramePr>
          <p:nvPr/>
        </p:nvGraphicFramePr>
        <p:xfrm>
          <a:off x="5707063" y="0"/>
          <a:ext cx="612775" cy="976313"/>
        </p:xfrm>
        <a:graphic>
          <a:graphicData uri="http://schemas.openxmlformats.org/presentationml/2006/ole">
            <p:oleObj spid="_x0000_s9219" name="Equation" r:id="rId7" imgW="139680" imgH="215640" progId="Equation.DSMT4">
              <p:embed/>
            </p:oleObj>
          </a:graphicData>
        </a:graphic>
      </p:graphicFrame>
      <p:graphicFrame>
        <p:nvGraphicFramePr>
          <p:cNvPr id="9220" name="Object 54"/>
          <p:cNvGraphicFramePr>
            <a:graphicFrameLocks noChangeAspect="1"/>
          </p:cNvGraphicFramePr>
          <p:nvPr/>
        </p:nvGraphicFramePr>
        <p:xfrm>
          <a:off x="6686551" y="136525"/>
          <a:ext cx="1409700" cy="847725"/>
        </p:xfrm>
        <a:graphic>
          <a:graphicData uri="http://schemas.openxmlformats.org/presentationml/2006/ole">
            <p:oleObj spid="_x0000_s9220" name="Equation" r:id="rId8" imgW="380880" imgH="241200" progId="Equation.DSMT4">
              <p:embed/>
            </p:oleObj>
          </a:graphicData>
        </a:graphic>
      </p:graphicFrame>
      <p:sp>
        <p:nvSpPr>
          <p:cNvPr id="9253" name="Oval 18"/>
          <p:cNvSpPr>
            <a:spLocks noChangeArrowheads="1"/>
          </p:cNvSpPr>
          <p:nvPr/>
        </p:nvSpPr>
        <p:spPr bwMode="auto">
          <a:xfrm>
            <a:off x="1919288" y="2638425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7913" y="1335088"/>
            <a:ext cx="1965325" cy="519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33CC"/>
                </a:solidFill>
                <a:latin typeface="+mj-lt"/>
              </a:rPr>
              <a:t>bottl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eneck</a:t>
            </a:r>
          </a:p>
        </p:txBody>
      </p:sp>
      <p:sp>
        <p:nvSpPr>
          <p:cNvPr id="5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4AAEBA2A-95BF-4762-8C1D-64230527675F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animBg="1"/>
      <p:bldP spid="396336" grpId="0"/>
      <p:bldP spid="8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663" y="1539875"/>
            <a:ext cx="8524875" cy="37988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smtClean="0"/>
              <a:t>No bottlenecks implies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smtClean="0"/>
              <a:t>there is a perfect match.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800" i="1" smtClean="0"/>
              <a:t>proof: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6000" smtClean="0"/>
              <a:t>by induction on # girls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800" i="1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8EBA7E70-4927-4AE5-8E4E-EB022A4D632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361950" y="1133475"/>
            <a:ext cx="8412163" cy="52149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Case 1: there is a </a:t>
            </a:r>
          </a:p>
          <a:p>
            <a:r>
              <a:rPr lang="en-US" sz="4800" dirty="0">
                <a:latin typeface="Comic Sans MS" pitchFamily="8" charset="0"/>
              </a:rPr>
              <a:t>proper subset S of girls with</a:t>
            </a:r>
          </a:p>
          <a:p>
            <a:r>
              <a:rPr lang="en-US" sz="4800" dirty="0">
                <a:latin typeface="Comic Sans MS" pitchFamily="8" charset="0"/>
              </a:rPr>
              <a:t>            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>
                <a:latin typeface="Comic Sans MS" pitchFamily="8" charset="0"/>
              </a:rPr>
              <a:t>|N(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)|.</a:t>
            </a:r>
          </a:p>
          <a:p>
            <a:r>
              <a:rPr lang="en-US" sz="4800" dirty="0">
                <a:latin typeface="Comic Sans MS" pitchFamily="8" charset="0"/>
              </a:rPr>
              <a:t>by </a:t>
            </a:r>
            <a:r>
              <a:rPr lang="en-US" sz="4800" i="1" dirty="0">
                <a:solidFill>
                  <a:srgbClr val="008000"/>
                </a:solidFill>
                <a:latin typeface="Comic Sans MS" pitchFamily="8" charset="0"/>
              </a:rPr>
              <a:t>Lemma</a:t>
            </a:r>
            <a:r>
              <a:rPr lang="en-US" sz="4800" dirty="0">
                <a:latin typeface="Comic Sans MS" pitchFamily="8" charset="0"/>
              </a:rPr>
              <a:t>, no bottlenecks in</a:t>
            </a:r>
          </a:p>
          <a:p>
            <a:r>
              <a:rPr lang="en-US" sz="4800" dirty="0">
                <a:latin typeface="Comic Sans MS" pitchFamily="8" charset="0"/>
              </a:rPr>
              <a:t>bipartite graph 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, 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)),</a:t>
            </a:r>
          </a:p>
          <a:p>
            <a:endParaRPr lang="en-US" sz="4800" dirty="0">
              <a:latin typeface="Comic Sans MS" pitchFamily="8" charset="0"/>
            </a:endParaRPr>
          </a:p>
          <a:p>
            <a:r>
              <a:rPr lang="en-US" sz="4800" dirty="0">
                <a:latin typeface="Comic Sans MS" pitchFamily="8" charset="0"/>
              </a:rPr>
              <a:t>and none in </a:t>
            </a:r>
          </a:p>
        </p:txBody>
      </p:sp>
      <p:graphicFrame>
        <p:nvGraphicFramePr>
          <p:cNvPr id="279556" name="Object 4"/>
          <p:cNvGraphicFramePr>
            <a:graphicFrameLocks noChangeAspect="1"/>
          </p:cNvGraphicFramePr>
          <p:nvPr/>
        </p:nvGraphicFramePr>
        <p:xfrm>
          <a:off x="3815209" y="5270496"/>
          <a:ext cx="3571945" cy="1172105"/>
        </p:xfrm>
        <a:graphic>
          <a:graphicData uri="http://schemas.openxmlformats.org/presentationml/2006/ole">
            <p:oleObj spid="_x0000_s10242" name="Equation" r:id="rId4" imgW="647640" imgH="241200" progId="Equation.DSMT4">
              <p:embed/>
            </p:oleObj>
          </a:graphicData>
        </a:graphic>
      </p:graphicFrame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199D156-BED7-4ABA-8C84-A9EB6CBBA76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11200" y="1522413"/>
            <a:ext cx="7797800" cy="3749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6000">
                <a:latin typeface="Comic Sans MS" pitchFamily="8" charset="0"/>
              </a:rPr>
              <a:t>by induction, match</a:t>
            </a:r>
          </a:p>
          <a:p>
            <a:r>
              <a:rPr lang="en-US" sz="6000">
                <a:latin typeface="Comic Sans MS" pitchFamily="8" charset="0"/>
              </a:rPr>
              <a:t>           (</a:t>
            </a:r>
            <a:r>
              <a:rPr lang="en-US" sz="600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>
                <a:latin typeface="Comic Sans MS" pitchFamily="8" charset="0"/>
              </a:rPr>
              <a:t>, N(</a:t>
            </a:r>
            <a:r>
              <a:rPr lang="en-US" sz="600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>
                <a:latin typeface="Comic Sans MS" pitchFamily="8" charset="0"/>
              </a:rPr>
              <a:t>))</a:t>
            </a:r>
          </a:p>
          <a:p>
            <a:endParaRPr lang="en-US" sz="6000">
              <a:latin typeface="Comic Sans MS" pitchFamily="8" charset="0"/>
            </a:endParaRPr>
          </a:p>
          <a:p>
            <a:r>
              <a:rPr lang="en-US" sz="6000">
                <a:latin typeface="Comic Sans MS" pitchFamily="8" charset="0"/>
              </a:rPr>
              <a:t>separately.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3220505" y="3386613"/>
          <a:ext cx="3499912" cy="1161575"/>
        </p:xfrm>
        <a:graphic>
          <a:graphicData uri="http://schemas.openxmlformats.org/presentationml/2006/ole">
            <p:oleObj spid="_x0000_s11266" name="Equation" r:id="rId4" imgW="647640" imgH="241200" progId="Equation.DSMT4">
              <p:embed/>
            </p:oleObj>
          </a:graphicData>
        </a:graphic>
      </p:graphicFrame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0DDF95B9-153B-49A1-A27F-80A6A108AF08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27125"/>
            <a:ext cx="8382000" cy="457358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 always.</a:t>
            </a:r>
          </a:p>
          <a:p>
            <a:r>
              <a:rPr lang="en-US" sz="4800" dirty="0">
                <a:latin typeface="Comic Sans MS" pitchFamily="8" charset="0"/>
              </a:rPr>
              <a:t>match 1st girl with a boy.</a:t>
            </a:r>
          </a:p>
          <a:p>
            <a:r>
              <a:rPr lang="en-US" sz="4800" dirty="0">
                <a:latin typeface="Comic Sans MS" pitchFamily="8" charset="0"/>
              </a:rPr>
              <a:t>remaining girls &amp; boys won’t have any bottlenecks, so</a:t>
            </a:r>
          </a:p>
          <a:p>
            <a:r>
              <a:rPr lang="en-US" sz="4800" dirty="0">
                <a:latin typeface="Comic Sans MS" pitchFamily="8" charset="0"/>
              </a:rPr>
              <a:t>by induction can match them</a:t>
            </a:r>
          </a:p>
          <a:p>
            <a:pPr algn="ctr"/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QED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376FF74-F1ED-4A97-A79B-860D4C23FD6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5651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19877" y="1104057"/>
            <a:ext cx="8180445" cy="341632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8" charset="0"/>
              </a:rPr>
              <a:t>fairly efficient matching</a:t>
            </a:r>
          </a:p>
          <a:p>
            <a:r>
              <a:rPr lang="en-US" sz="5400" dirty="0" smtClean="0">
                <a:latin typeface="Comic Sans MS" pitchFamily="8" charset="0"/>
              </a:rPr>
              <a:t>procedure is known</a:t>
            </a:r>
          </a:p>
          <a:p>
            <a:r>
              <a:rPr lang="en-US" sz="5400" dirty="0" smtClean="0">
                <a:latin typeface="Comic Sans MS" pitchFamily="8" charset="0"/>
              </a:rPr>
              <a:t>(explained in algorithms</a:t>
            </a:r>
          </a:p>
          <a:p>
            <a:r>
              <a:rPr lang="en-US" sz="5400" dirty="0" smtClean="0">
                <a:latin typeface="Comic Sans MS" pitchFamily="8" charset="0"/>
              </a:rPr>
              <a:t> subjects)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2290" name="Equation" r:id="rId4" imgW="914400" imgH="198720" progId="Equation.DSMT4">
              <p:embed/>
            </p:oleObj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2291" name="Equation" r:id="rId5" imgW="914400" imgH="198720" progId="Equation.DSMT4">
              <p:embed/>
            </p:oleObj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F4B27A8-4FA1-4DF7-89DB-09404700A23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8612" y="4586413"/>
            <a:ext cx="78229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…but there is a </a:t>
            </a:r>
            <a:r>
              <a:rPr lang="en-US" dirty="0" smtClean="0">
                <a:solidFill>
                  <a:srgbClr val="008000"/>
                </a:solidFill>
                <a:latin typeface="+mj-lt"/>
              </a:rPr>
              <a:t>special situation</a:t>
            </a:r>
          </a:p>
          <a:p>
            <a:r>
              <a:rPr lang="en-US" dirty="0" smtClean="0">
                <a:latin typeface="+mj-lt"/>
              </a:rPr>
              <a:t>which ensures a match: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5651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57552" cy="212365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d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latin typeface="Comic Sans MS" pitchFamily="8" charset="0"/>
              </a:rPr>
              <a:t> d  girls,</a:t>
            </a:r>
            <a:endParaRPr lang="en-US" sz="4400" dirty="0">
              <a:latin typeface="Comic Sans MS" pitchFamily="8" charset="0"/>
            </a:endParaRPr>
          </a:p>
          <a:p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16738" name="Equation" r:id="rId4" imgW="914400" imgH="198720" progId="Equation.DSMT4">
              <p:embed/>
            </p:oleObj>
          </a:graphicData>
        </a:graphic>
      </p:graphicFrame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533400" y="3048000"/>
            <a:ext cx="8077200" cy="1446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i="1" dirty="0">
                <a:latin typeface="Comic Sans MS" pitchFamily="8" charset="0"/>
              </a:rPr>
              <a:t>proof:</a:t>
            </a:r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say set </a:t>
            </a:r>
            <a:r>
              <a:rPr lang="en-US" sz="4400" dirty="0">
                <a:solidFill>
                  <a:srgbClr val="0000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 of girls </a:t>
            </a:r>
            <a:r>
              <a:rPr lang="en-US" sz="4400" dirty="0" smtClean="0">
                <a:latin typeface="Comic Sans MS" pitchFamily="8" charset="0"/>
              </a:rPr>
              <a:t>has</a:t>
            </a:r>
          </a:p>
          <a:p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e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incident edges:</a:t>
            </a:r>
            <a:endParaRPr lang="en-US" sz="4400" dirty="0">
              <a:solidFill>
                <a:srgbClr val="008000"/>
              </a:solidFill>
              <a:latin typeface="Comic Sans MS" pitchFamily="8" charset="0"/>
              <a:sym typeface="Euclid Symbol" pitchFamily="18" charset="2"/>
            </a:endParaRP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1798869" y="4427522"/>
            <a:ext cx="5623920" cy="211312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latin typeface="Comic Sans MS" pitchFamily="8" charset="0"/>
              </a:rPr>
              <a:t>d</a:t>
            </a:r>
            <a:r>
              <a:rPr lang="en-US" sz="4400" b="1" dirty="0" err="1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err="1" smtClean="0">
                <a:latin typeface="Comic Sans MS" pitchFamily="8" charset="0"/>
              </a:rPr>
              <a:t>|</a:t>
            </a:r>
            <a:r>
              <a:rPr lang="en-US" sz="4400" dirty="0" err="1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e</a:t>
            </a:r>
            <a:r>
              <a:rPr lang="en-US" sz="4400" dirty="0">
                <a:solidFill>
                  <a:srgbClr val="0000CC"/>
                </a:solidFill>
                <a:sym typeface="Euclid Symbol" pitchFamily="18" charset="2"/>
              </a:rPr>
              <a:t>           </a:t>
            </a:r>
            <a:endParaRPr lang="en-US" sz="4400" dirty="0">
              <a:latin typeface="Comic Sans MS" pitchFamily="8" charset="0"/>
              <a:sym typeface="Euclid Symbol" pitchFamily="18" charset="2"/>
            </a:endParaRPr>
          </a:p>
          <a:p>
            <a:r>
              <a:rPr lang="en-US" sz="4400" dirty="0">
                <a:latin typeface="Comic Sans MS" pitchFamily="8" charset="0"/>
              </a:rPr>
              <a:t>      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|N(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S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)|</a:t>
            </a:r>
          </a:p>
          <a:p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so </a:t>
            </a:r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no bottleneck</a:t>
            </a:r>
          </a:p>
        </p:txBody>
      </p:sp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16739" name="Equation" r:id="rId5" imgW="914400" imgH="198720" progId="Equation.DSMT4">
              <p:embed/>
            </p:oleObj>
          </a:graphicData>
        </a:graphic>
      </p:graphicFrame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4613260" y="4406885"/>
            <a:ext cx="3595916" cy="7656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err="1" smtClean="0">
                <a:latin typeface="Comic Sans MS" pitchFamily="8" charset="0"/>
                <a:sym typeface="Euclid Symbol" pitchFamily="18" charset="2"/>
              </a:rPr>
              <a:t>d</a:t>
            </a:r>
            <a:r>
              <a:rPr lang="en-US" sz="4400" b="1" dirty="0" err="1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err="1" smtClean="0">
                <a:latin typeface="Comic Sans MS" pitchFamily="8" charset="0"/>
                <a:sym typeface="Euclid Symbol" pitchFamily="18" charset="2"/>
              </a:rPr>
              <a:t>|N</a:t>
            </a:r>
            <a:r>
              <a:rPr lang="en-US" sz="4400" dirty="0" err="1">
                <a:latin typeface="Comic Sans MS" pitchFamily="8" charset="0"/>
                <a:sym typeface="Euclid Symbol" pitchFamily="18" charset="2"/>
              </a:rPr>
              <a:t>(</a:t>
            </a:r>
            <a:r>
              <a:rPr lang="en-US" sz="4400" dirty="0" err="1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S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)|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833794" y="4411647"/>
            <a:ext cx="4030506" cy="646209"/>
            <a:chOff x="2177715" y="4315322"/>
            <a:chExt cx="3473213" cy="677784"/>
          </a:xfrm>
        </p:grpSpPr>
        <p:cxnSp>
          <p:nvCxnSpPr>
            <p:cNvPr id="12299" name="Straight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2105526" y="4391527"/>
              <a:ext cx="673768" cy="529389"/>
            </a:xfrm>
            <a:prstGeom prst="line">
              <a:avLst/>
            </a:prstGeom>
            <a:noFill/>
            <a:ln w="31750" algn="ctr">
              <a:solidFill>
                <a:srgbClr val="FF0000"/>
              </a:solidFill>
              <a:prstDash val="sysDash"/>
              <a:round/>
              <a:headEnd/>
              <a:tailEnd type="none" w="lg" len="lg"/>
            </a:ln>
          </p:spPr>
        </p:cxnSp>
        <p:cxnSp>
          <p:nvCxnSpPr>
            <p:cNvPr id="12300" name="Straight Connector 10"/>
            <p:cNvCxnSpPr>
              <a:cxnSpLocks noChangeShapeType="1"/>
            </p:cNvCxnSpPr>
            <p:nvPr/>
          </p:nvCxnSpPr>
          <p:spPr bwMode="auto">
            <a:xfrm rot="5400000" flipH="1" flipV="1">
              <a:off x="5049350" y="4387511"/>
              <a:ext cx="673768" cy="529389"/>
            </a:xfrm>
            <a:prstGeom prst="line">
              <a:avLst/>
            </a:prstGeom>
            <a:noFill/>
            <a:ln w="31750" algn="ctr">
              <a:solidFill>
                <a:srgbClr val="FF0000"/>
              </a:solidFill>
              <a:prstDash val="sysDash"/>
              <a:round/>
              <a:headEnd/>
              <a:tailEnd type="none" w="lg" len="lg"/>
            </a:ln>
          </p:spPr>
        </p:cxnSp>
      </p:grpSp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F4B27A8-4FA1-4DF7-89DB-09404700A23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5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 build="allAtOnce"/>
      <p:bldP spid="285702" grpId="0" uiExpand="1" build="allAtOnce"/>
      <p:bldP spid="285704" grpId="0" uiExpan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5651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57552" cy="212365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d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latin typeface="Comic Sans MS" pitchFamily="8" charset="0"/>
              </a:rPr>
              <a:t> d  girls,</a:t>
            </a:r>
            <a:endParaRPr lang="en-US" sz="4400" dirty="0">
              <a:latin typeface="Comic Sans MS" pitchFamily="8" charset="0"/>
            </a:endParaRPr>
          </a:p>
          <a:p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18786" name="Equation" r:id="rId4" imgW="914400" imgH="198720" progId="Equation.DSMT4">
              <p:embed/>
            </p:oleObj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18787" name="Equation" r:id="rId5" imgW="914400" imgH="198720" progId="Equation.DSMT4">
              <p:embed/>
            </p:oleObj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F4B27A8-4FA1-4DF7-89DB-09404700A23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83779" y="835572"/>
            <a:ext cx="8387255" cy="1686911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414" y="3720663"/>
            <a:ext cx="78213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degree-constrained</a:t>
            </a:r>
          </a:p>
          <a:p>
            <a:r>
              <a:rPr lang="en-US" sz="6000" dirty="0" smtClean="0">
                <a:latin typeface="+mj-lt"/>
              </a:rPr>
              <a:t>bipartite graph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26" y="152400"/>
            <a:ext cx="6578574" cy="807720"/>
          </a:xfrm>
        </p:spPr>
        <p:txBody>
          <a:bodyPr/>
          <a:lstStyle/>
          <a:p>
            <a:r>
              <a:rPr lang="en-US" sz="3200" dirty="0" smtClean="0"/>
              <a:t>Model all Conflicts with a Graph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1416050" y="1760538"/>
            <a:ext cx="5976938" cy="4203700"/>
            <a:chOff x="892" y="1109"/>
            <a:chExt cx="3765" cy="2648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26635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6636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6642" name="AutoShape 17"/>
              <p:cNvCxnSpPr>
                <a:cxnSpLocks noChangeShapeType="1"/>
                <a:stCxn id="26638" idx="6"/>
                <a:endCxn id="26640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3" name="AutoShape 18"/>
              <p:cNvCxnSpPr>
                <a:cxnSpLocks noChangeShapeType="1"/>
                <a:stCxn id="26638" idx="6"/>
                <a:endCxn id="26639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4" name="AutoShape 19"/>
              <p:cNvCxnSpPr>
                <a:cxnSpLocks noChangeShapeType="1"/>
                <a:stCxn id="26636" idx="5"/>
                <a:endCxn id="26637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5" name="AutoShape 20"/>
              <p:cNvCxnSpPr>
                <a:cxnSpLocks noChangeShapeType="1"/>
                <a:stCxn id="26636" idx="4"/>
                <a:endCxn id="26641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6" name="AutoShape 21"/>
              <p:cNvCxnSpPr>
                <a:cxnSpLocks noChangeShapeType="1"/>
                <a:stCxn id="26641" idx="0"/>
                <a:endCxn id="26637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7" name="AutoShape 22"/>
              <p:cNvCxnSpPr>
                <a:cxnSpLocks noChangeShapeType="1"/>
                <a:stCxn id="26641" idx="0"/>
                <a:endCxn id="26640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8" name="AutoShape 23"/>
              <p:cNvCxnSpPr>
                <a:cxnSpLocks noChangeShapeType="1"/>
                <a:stCxn id="26641" idx="7"/>
                <a:endCxn id="26639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6649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ECF6E19-73B2-41AB-9011-DA48DCC943F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1—4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1300" y="1879600"/>
            <a:ext cx="8902700" cy="3124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 smtClean="0"/>
              <a:t>Color the vertices so that adjacent vertices have different colors.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smtClean="0"/>
              <a:t>min # distinct</a:t>
            </a:r>
            <a:r>
              <a:rPr lang="en-US" sz="4400" smtClean="0">
                <a:solidFill>
                  <a:srgbClr val="0033CC"/>
                </a:solidFill>
              </a:rPr>
              <a:t> colors  </a:t>
            </a:r>
            <a:r>
              <a:rPr lang="en-US" sz="4400" smtClean="0"/>
              <a:t>needed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smtClean="0"/>
              <a:t>min #</a:t>
            </a:r>
            <a:r>
              <a:rPr lang="en-US" sz="4400" smtClean="0">
                <a:solidFill>
                  <a:srgbClr val="0033CC"/>
                </a:solidFill>
              </a:rPr>
              <a:t> gates </a:t>
            </a:r>
            <a:r>
              <a:rPr lang="en-US" sz="4400" smtClean="0"/>
              <a:t>needed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000" smtClean="0">
              <a:solidFill>
                <a:srgbClr val="0033CC"/>
              </a:solidFill>
            </a:endParaRPr>
          </a:p>
        </p:txBody>
      </p:sp>
      <p:pic>
        <p:nvPicPr>
          <p:cNvPr id="27651" name="Picture 3" descr="ED00007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680" y="220980"/>
            <a:ext cx="11033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76400" y="384493"/>
            <a:ext cx="421621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8" charset="0"/>
              </a:rPr>
              <a:t>Color </a:t>
            </a:r>
            <a:r>
              <a:rPr lang="en-US" sz="3600" b="1" dirty="0" smtClean="0">
                <a:latin typeface="Comic Sans MS" pitchFamily="8" charset="0"/>
              </a:rPr>
              <a:t>the vertices</a:t>
            </a:r>
            <a:endParaRPr lang="en-US" sz="3600" b="1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D6F71EAE-C170-414A-A6BE-2B5CA14D8D9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Coloring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5200" y="4495800"/>
            <a:ext cx="1654175" cy="1600200"/>
            <a:chOff x="4608" y="2832"/>
            <a:chExt cx="1042" cy="1008"/>
          </a:xfrm>
        </p:grpSpPr>
        <p:sp>
          <p:nvSpPr>
            <p:cNvPr id="28707" name="Oval 4"/>
            <p:cNvSpPr>
              <a:spLocks noChangeArrowheads="1"/>
            </p:cNvSpPr>
            <p:nvPr/>
          </p:nvSpPr>
          <p:spPr bwMode="auto">
            <a:xfrm>
              <a:off x="4704" y="292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5"/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6"/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Oval 7"/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838" y="2861"/>
              <a:ext cx="8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8" charset="0"/>
                </a:rPr>
                <a:t>257, 67</a:t>
              </a:r>
            </a:p>
            <a:p>
              <a:r>
                <a:rPr lang="en-US" sz="2400">
                  <a:latin typeface="Comic Sans MS" pitchFamily="8" charset="0"/>
                </a:rPr>
                <a:t>122,145</a:t>
              </a:r>
            </a:p>
            <a:p>
              <a:r>
                <a:rPr lang="en-US" sz="2400">
                  <a:latin typeface="Comic Sans MS" pitchFamily="8" charset="0"/>
                </a:rPr>
                <a:t>99</a:t>
              </a:r>
            </a:p>
            <a:p>
              <a:r>
                <a:rPr lang="en-US" sz="24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712" name="Rectangle 9"/>
            <p:cNvSpPr>
              <a:spLocks noChangeArrowheads="1"/>
            </p:cNvSpPr>
            <p:nvPr/>
          </p:nvSpPr>
          <p:spPr bwMode="auto">
            <a:xfrm>
              <a:off x="4608" y="2832"/>
              <a:ext cx="1024" cy="10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8" charset="0"/>
              </a:rPr>
              <a:t>4 colors</a:t>
            </a:r>
          </a:p>
          <a:p>
            <a:r>
              <a:rPr lang="en-US" sz="5400">
                <a:latin typeface="Comic Sans MS" pitchFamily="8" charset="0"/>
              </a:rPr>
              <a:t>4 gates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7340600" y="3111500"/>
            <a:ext cx="157480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8" charset="0"/>
              </a:rPr>
              <a:t>assign</a:t>
            </a:r>
          </a:p>
          <a:p>
            <a:r>
              <a:rPr lang="en-US" sz="3600">
                <a:latin typeface="Comic Sans MS" pitchFamily="8" charset="0"/>
              </a:rPr>
              <a:t>gates:</a:t>
            </a:r>
          </a:p>
        </p:txBody>
      </p:sp>
      <p:grpSp>
        <p:nvGrpSpPr>
          <p:cNvPr id="28678" name="Group 12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28692" name="Group 19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8693" name="Oval 20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Oval 21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Oval 22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Oval 23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Oval 24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Oval 25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8699" name="AutoShape 26"/>
              <p:cNvCxnSpPr>
                <a:cxnSpLocks noChangeShapeType="1"/>
                <a:stCxn id="28695" idx="6"/>
                <a:endCxn id="28697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0" name="AutoShape 27"/>
              <p:cNvCxnSpPr>
                <a:cxnSpLocks noChangeShapeType="1"/>
                <a:stCxn id="28695" idx="6"/>
                <a:endCxn id="28696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1" name="AutoShape 28"/>
              <p:cNvCxnSpPr>
                <a:cxnSpLocks noChangeShapeType="1"/>
                <a:stCxn id="28693" idx="5"/>
                <a:endCxn id="28694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2" name="AutoShape 29"/>
              <p:cNvCxnSpPr>
                <a:cxnSpLocks noChangeShapeType="1"/>
                <a:stCxn id="28693" idx="4"/>
                <a:endCxn id="28698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3" name="AutoShape 30"/>
              <p:cNvCxnSpPr>
                <a:cxnSpLocks noChangeShapeType="1"/>
                <a:stCxn id="28698" idx="0"/>
                <a:endCxn id="28694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4" name="AutoShape 31"/>
              <p:cNvCxnSpPr>
                <a:cxnSpLocks noChangeShapeType="1"/>
                <a:stCxn id="28698" idx="0"/>
                <a:endCxn id="28697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5" name="AutoShape 32"/>
              <p:cNvCxnSpPr>
                <a:cxnSpLocks noChangeShapeType="1"/>
                <a:stCxn id="28698" idx="7"/>
                <a:endCxn id="28696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8706" name="Line 33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9" name="Oval 34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Oval 35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Oval 38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D1606E76-A6F7-4683-9B12-9E087518A6C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/>
      <p:bldP spid="175139" grpId="0" animBg="1"/>
      <p:bldP spid="175140" grpId="0" animBg="1"/>
      <p:bldP spid="175141" grpId="0" animBg="1"/>
      <p:bldP spid="175142" grpId="0" animBg="1"/>
      <p:bldP spid="175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Better coloring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colors</a:t>
            </a:r>
          </a:p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gates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9708" name="Text Box 5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9709" name="Text Box 6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9710" name="Text Box 7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9711" name="Text Box 8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9713" name="Text Box 10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29714" name="Group 11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9715" name="Oval 12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Oval 13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Oval 14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Oval 15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Oval 16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Oval 17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721" name="AutoShape 18"/>
              <p:cNvCxnSpPr>
                <a:cxnSpLocks noChangeShapeType="1"/>
                <a:stCxn id="29717" idx="6"/>
                <a:endCxn id="29719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2" name="AutoShape 19"/>
              <p:cNvCxnSpPr>
                <a:cxnSpLocks noChangeShapeType="1"/>
                <a:stCxn id="29717" idx="6"/>
                <a:endCxn id="29718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3" name="AutoShape 20"/>
              <p:cNvCxnSpPr>
                <a:cxnSpLocks noChangeShapeType="1"/>
                <a:stCxn id="29715" idx="5"/>
                <a:endCxn id="29716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4" name="AutoShape 21"/>
              <p:cNvCxnSpPr>
                <a:cxnSpLocks noChangeShapeType="1"/>
                <a:stCxn id="29715" idx="4"/>
                <a:endCxn id="29720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5" name="AutoShape 22"/>
              <p:cNvCxnSpPr>
                <a:cxnSpLocks noChangeShapeType="1"/>
                <a:stCxn id="29720" idx="0"/>
                <a:endCxn id="29716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6" name="AutoShape 23"/>
              <p:cNvCxnSpPr>
                <a:cxnSpLocks noChangeShapeType="1"/>
                <a:stCxn id="29720" idx="0"/>
                <a:endCxn id="29719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7" name="AutoShape 24"/>
              <p:cNvCxnSpPr>
                <a:cxnSpLocks noChangeShapeType="1"/>
                <a:stCxn id="29720" idx="7"/>
                <a:endCxn id="29718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9728" name="Line 2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1" name="Oval 26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27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28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29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30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31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F1FD0E7-2BA5-4C63-8098-F979477CC80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940" y="152400"/>
            <a:ext cx="4876800" cy="975360"/>
          </a:xfrm>
        </p:spPr>
        <p:txBody>
          <a:bodyPr/>
          <a:lstStyle/>
          <a:p>
            <a:r>
              <a:rPr lang="en-US" sz="4800" dirty="0" smtClean="0"/>
              <a:t>Final Exams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55420"/>
            <a:ext cx="8478520" cy="384048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subjects </a:t>
            </a:r>
            <a:r>
              <a:rPr lang="en-US" sz="4800" dirty="0" smtClean="0">
                <a:solidFill>
                  <a:srgbClr val="008000"/>
                </a:solidFill>
              </a:rPr>
              <a:t>conflict</a:t>
            </a:r>
            <a:r>
              <a:rPr lang="en-US" sz="4800" dirty="0" smtClean="0"/>
              <a:t> if student </a:t>
            </a:r>
          </a:p>
          <a:p>
            <a:pPr>
              <a:buFontTx/>
              <a:buNone/>
            </a:pPr>
            <a:r>
              <a:rPr lang="en-US" sz="4800" dirty="0" smtClean="0"/>
              <a:t>takes both, so</a:t>
            </a:r>
          </a:p>
          <a:p>
            <a:pPr>
              <a:buFontTx/>
              <a:buNone/>
            </a:pPr>
            <a:r>
              <a:rPr lang="en-US" sz="4800" dirty="0" smtClean="0"/>
              <a:t>need different time slots.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how short </a:t>
            </a:r>
            <a:r>
              <a:rPr lang="en-US" sz="4800" dirty="0" smtClean="0"/>
              <a:t>an exam period?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2086E495-F989-4870-B295-EA8FDDA029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12242</TotalTime>
  <Words>1322</Words>
  <Application>Microsoft Macintosh PowerPoint</Application>
  <PresentationFormat>On-screen Show (4:3)</PresentationFormat>
  <Paragraphs>334</Paragraphs>
  <Slides>50</Slides>
  <Notes>50</Notes>
  <HiddenSlides>14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Comic Sans MS</vt:lpstr>
      <vt:lpstr>Euclid Symbol</vt:lpstr>
      <vt:lpstr>cmsy10</vt:lpstr>
      <vt:lpstr>6.042 Lecture Template</vt:lpstr>
      <vt:lpstr>Equation</vt:lpstr>
      <vt:lpstr>Slide 1</vt:lpstr>
      <vt:lpstr>Flight Gates </vt:lpstr>
      <vt:lpstr>Airline Schedule</vt:lpstr>
      <vt:lpstr>Conflicts Among 3 Flights</vt:lpstr>
      <vt:lpstr>Model all Conflicts with a Graph</vt:lpstr>
      <vt:lpstr>Slide 6</vt:lpstr>
      <vt:lpstr>Coloring the Vertices</vt:lpstr>
      <vt:lpstr>Better coloring</vt:lpstr>
      <vt:lpstr>Final Exams</vt:lpstr>
      <vt:lpstr>Model as a Graph</vt:lpstr>
      <vt:lpstr>More Conflicting Allocation Problems</vt:lpstr>
      <vt:lpstr>Map Coloring</vt:lpstr>
      <vt:lpstr>Countries are the Vertices</vt:lpstr>
      <vt:lpstr>Planar Four Coloring</vt:lpstr>
      <vt:lpstr>Chromatic Number</vt:lpstr>
      <vt:lpstr>Trees are 2-colorable</vt:lpstr>
      <vt:lpstr>Simple Cycles</vt:lpstr>
      <vt:lpstr>Complete Graph K5</vt:lpstr>
      <vt:lpstr>The Wheel Wn</vt:lpstr>
      <vt:lpstr>Bounded Degree</vt:lpstr>
      <vt:lpstr>“Greedy” Coloring</vt:lpstr>
      <vt:lpstr>Slide 22</vt:lpstr>
      <vt:lpstr>Slide 23</vt:lpstr>
      <vt:lpstr>coloring arbitrary graphs</vt:lpstr>
      <vt:lpstr>Slide 25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 Not enough boys for these girls!</vt:lpstr>
      <vt:lpstr> No match is possible!</vt:lpstr>
      <vt:lpstr> No match is possible!</vt:lpstr>
      <vt:lpstr>Bottleneck Lemma</vt:lpstr>
      <vt:lpstr>Bottleneck Lemma</vt:lpstr>
      <vt:lpstr>Hall’s Theorem</vt:lpstr>
      <vt:lpstr>Hall’s Theorem</vt:lpstr>
      <vt:lpstr>Hall’s Theorem</vt:lpstr>
      <vt:lpstr>Hall’s Theorem</vt:lpstr>
      <vt:lpstr>Hall’s Theorem</vt:lpstr>
      <vt:lpstr>bottleneck between   &amp;          ? </vt:lpstr>
      <vt:lpstr>Hall’s Theorem</vt:lpstr>
      <vt:lpstr>Hall’s Theorem</vt:lpstr>
      <vt:lpstr>Hall’s Theorem</vt:lpstr>
      <vt:lpstr>Hall’s Theorem</vt:lpstr>
      <vt:lpstr>Slide 47</vt:lpstr>
      <vt:lpstr>Slide 48</vt:lpstr>
      <vt:lpstr>Slide 49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1333</cp:revision>
  <cp:lastPrinted>2010-03-02T18:23:58Z</cp:lastPrinted>
  <dcterms:created xsi:type="dcterms:W3CDTF">2011-03-15T22:57:28Z</dcterms:created>
  <dcterms:modified xsi:type="dcterms:W3CDTF">2011-03-15T23:05:10Z</dcterms:modified>
</cp:coreProperties>
</file>