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Default Extension="wmf" ContentType="image/x-wmf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vml" ContentType="application/vnd.openxmlformats-officedocument.vmlDrawing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78" r:id="rId1"/>
  </p:sldMasterIdLst>
  <p:notesMasterIdLst>
    <p:notesMasterId r:id="rId39"/>
  </p:notesMasterIdLst>
  <p:handoutMasterIdLst>
    <p:handoutMasterId r:id="rId40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7" r:id="rId8"/>
    <p:sldId id="398" r:id="rId9"/>
    <p:sldId id="400" r:id="rId10"/>
    <p:sldId id="401" r:id="rId11"/>
    <p:sldId id="368" r:id="rId12"/>
    <p:sldId id="369" r:id="rId13"/>
    <p:sldId id="373" r:id="rId14"/>
    <p:sldId id="414" r:id="rId15"/>
    <p:sldId id="416" r:id="rId16"/>
    <p:sldId id="374" r:id="rId17"/>
    <p:sldId id="405" r:id="rId18"/>
    <p:sldId id="407" r:id="rId19"/>
    <p:sldId id="410" r:id="rId20"/>
    <p:sldId id="375" r:id="rId21"/>
    <p:sldId id="412" r:id="rId22"/>
    <p:sldId id="417" r:id="rId23"/>
    <p:sldId id="413" r:id="rId24"/>
    <p:sldId id="376" r:id="rId25"/>
    <p:sldId id="377" r:id="rId26"/>
    <p:sldId id="379" r:id="rId27"/>
    <p:sldId id="378" r:id="rId28"/>
    <p:sldId id="380" r:id="rId29"/>
    <p:sldId id="393" r:id="rId30"/>
    <p:sldId id="381" r:id="rId31"/>
    <p:sldId id="402" r:id="rId32"/>
    <p:sldId id="421" r:id="rId33"/>
    <p:sldId id="422" r:id="rId34"/>
    <p:sldId id="418" r:id="rId35"/>
    <p:sldId id="419" r:id="rId36"/>
    <p:sldId id="420" r:id="rId37"/>
    <p:sldId id="423" r:id="rId38"/>
  </p:sldIdLst>
  <p:sldSz cx="9144000" cy="6858000" type="screen4x3"/>
  <p:notesSz cx="7315200" cy="9601200"/>
  <p:embeddedFontLst>
    <p:embeddedFont>
      <p:font typeface="Comic Sans MS"/>
      <p:regular r:id="rId41"/>
      <p:bold r:id="rId42"/>
    </p:embeddedFont>
    <p:embeddedFont>
      <p:font typeface="EURM10"/>
      <p:regular r:id="rId43"/>
    </p:embeddedFont>
    <p:embeddedFont>
      <p:font typeface="cmsy10"/>
      <p:regular r:id="rId44"/>
    </p:embeddedFont>
    <p:embeddedFont>
      <p:font typeface="Euclid Symbol" charset="2"/>
      <p:regular r:id="rId45"/>
      <p:bold r:id="rId46"/>
      <p:italic r:id="rId47"/>
      <p:boldItalic r:id="rId48"/>
    </p:embeddedFont>
  </p:embeddedFontLst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26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43" Type="http://schemas.openxmlformats.org/officeDocument/2006/relationships/font" Target="fonts/font3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ags" Target="tags/tag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5.fntdata"/><Relationship Id="rId42" Type="http://schemas.openxmlformats.org/officeDocument/2006/relationships/font" Target="fonts/font2.fntdata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font" Target="fonts/font4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6.fntdata"/><Relationship Id="rId35" Type="http://schemas.openxmlformats.org/officeDocument/2006/relationships/slide" Target="slides/slide34.xml"/><Relationship Id="rId51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7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viewProps" Target="viewProps.xml"/><Relationship Id="rId54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heme" Target="theme/theme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ict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3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07164-4DF3-4815-A867-356BFB7712B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8EE77-5635-42B7-AE4A-57216DB5BC4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8DF76-FEA7-4F94-B87A-6498A1F0C02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939FD-17CE-4D53-8988-6B327FFA011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F00B4-AD9D-4EB3-826B-6566E9CCED3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8F.‹</a:t>
            </a:r>
            <a:r>
              <a:rPr lang="en-US" sz="1200" dirty="0" smtClean="0"/>
              <a:t>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8F.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 April 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5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01000" cy="2819400"/>
          </a:xfrm>
        </p:spPr>
        <p:txBody>
          <a:bodyPr/>
          <a:lstStyle/>
          <a:p>
            <a:pPr eaLnBrk="1" hangingPunct="1"/>
            <a:r>
              <a:rPr lang="en-US" sz="7200" b="1" smtClean="0"/>
              <a:t>Euler’s Theorem</a:t>
            </a:r>
          </a:p>
          <a:p>
            <a:pPr eaLnBrk="1" hangingPunct="1"/>
            <a:r>
              <a:rPr lang="en-US" sz="7200" b="1" smtClean="0"/>
              <a:t>RSA encryption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3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EURM10" pitchFamily="34" charset="0"/>
              </a:rPr>
              <a:t>A</a:t>
            </a:r>
            <a:r>
              <a:rPr lang="en-US" dirty="0">
                <a:latin typeface="Euclid Symbol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D1D0FF0-6D93-442D-82F5-8BA6A710F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023AA39-47D8-49DF-8766-B653A1B18F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Fermat’s Little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 of Euler: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65252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48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{m| 0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n &amp;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gcd(m,n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)=1}</a:t>
            </a:r>
            <a:endParaRPr lang="en-US" sz="5400" dirty="0" smtClean="0">
              <a:latin typeface="+mj-lt"/>
            </a:endParaRP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dirty="0" smtClean="0">
                <a:latin typeface="+mj-lt"/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{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)|m </a:t>
            </a:r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rel. prime to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endParaRPr lang="en-US" sz="5400" dirty="0" smtClean="0">
              <a:solidFill>
                <a:srgbClr val="CCCCFF">
                  <a:lumMod val="50000"/>
                </a:srgbClr>
              </a:solidFill>
              <a:latin typeface="Comic Sans MS"/>
            </a:endParaRPr>
          </a:p>
          <a:p>
            <a:pPr lvl="0">
              <a:defRPr/>
            </a:pP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40449DF-F5E8-4908-A8C5-8B1F7074FE06}" type="slidenum">
              <a:rPr lang="en-US" smtClean="0"/>
              <a:pPr>
                <a:defRPr/>
              </a:pPr>
              <a:t>17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7FF40A1-BAF9-47AD-9B94-2540ACEF91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8F.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1027" name="Equation" r:id="rId4" imgW="126720" imgH="1904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p:oleObj spid="_x0000_s1030" name="Equation" r:id="rId5" imgW="2044700" imgH="647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2051" name="Equation" r:id="rId4" imgW="126720" imgH="190440" progId="Equation.DSMT4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p:oleObj spid="_x0000_s2057" name="Equation" r:id="rId5" imgW="2044700" imgH="8128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p:oleObj spid="_x0000_s91139" name="Equation" r:id="rId4" imgW="2031840" imgH="73656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91138" name="Equation" r:id="rId5" imgW="126720" imgH="19044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p:oleObj spid="_x0000_s3075" name="Equation" r:id="rId4" imgW="126720" imgH="1904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p:oleObj spid="_x0000_s3076" name="Equation" r:id="rId5" imgW="393480" imgH="34272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p:oleObj spid="_x0000_s3074" name="Equation" r:id="rId6" imgW="1917360" imgH="711000" progId="Equation.DSMT4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3D159E7-7261-456C-B1C2-8B1BCE6FD8A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Public Key Encryption</a:t>
            </a:r>
          </a:p>
        </p:txBody>
      </p:sp>
      <p:pic>
        <p:nvPicPr>
          <p:cNvPr id="14340" name="Picture 4" descr="rivest_shamir_adelman_photo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354138"/>
            <a:ext cx="6032500" cy="4335462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AE0CE3F-24F2-4E10-908C-002F0BCF9C8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Beforehand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029200"/>
          </a:xfrm>
        </p:spPr>
        <p:txBody>
          <a:bodyPr/>
          <a:lstStyle/>
          <a:p>
            <a:pPr marL="609600" indent="-609600" eaLnBrk="1" hangingPunct="1"/>
            <a:r>
              <a:rPr lang="en-US" sz="4400" dirty="0" smtClean="0"/>
              <a:t>receiver generates primes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p, q</a:t>
            </a:r>
          </a:p>
          <a:p>
            <a:pPr marL="609600" indent="-609600" eaLnBrk="1" hangingPunct="1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::=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•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eaLnBrk="1" hangingPunct="1"/>
            <a:r>
              <a:rPr lang="en-US" sz="4400" dirty="0" smtClean="0"/>
              <a:t>selects</a:t>
            </a:r>
            <a:r>
              <a:rPr lang="en-US" sz="4400" dirty="0" smtClean="0">
                <a:solidFill>
                  <a:srgbClr val="3333CC"/>
                </a:solidFill>
              </a:rPr>
              <a:t> e </a:t>
            </a:r>
            <a:r>
              <a:rPr lang="en-US" sz="4400" dirty="0" smtClean="0">
                <a:solidFill>
                  <a:srgbClr val="008000"/>
                </a:solidFill>
              </a:rPr>
              <a:t>rel. prime</a:t>
            </a:r>
            <a:r>
              <a:rPr lang="en-US" sz="4400" dirty="0" smtClean="0"/>
              <a:t> to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(p-1)(q-1)</a:t>
            </a:r>
          </a:p>
          <a:p>
            <a:pPr marL="609600" indent="-609600" eaLnBrk="1" hangingPunct="1"/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e, n</a:t>
            </a:r>
            <a:r>
              <a:rPr lang="en-US" sz="4400" dirty="0" smtClean="0"/>
              <a:t>) ::=  </a:t>
            </a:r>
            <a:r>
              <a:rPr lang="en-US" sz="4400" dirty="0" smtClean="0">
                <a:solidFill>
                  <a:srgbClr val="FF00FF"/>
                </a:solidFill>
              </a:rPr>
              <a:t>public key</a:t>
            </a:r>
            <a:r>
              <a:rPr lang="en-US" sz="4400" dirty="0" smtClean="0"/>
              <a:t>, publishes it</a:t>
            </a:r>
          </a:p>
          <a:p>
            <a:pPr marL="609600" indent="-609600" eaLnBrk="1" hangingPunct="1"/>
            <a:r>
              <a:rPr lang="en-US" sz="4400" dirty="0" smtClean="0"/>
              <a:t>finds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, inverse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mod (p-1)(q-1)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</a:p>
          <a:p>
            <a:pPr marL="609600" indent="-609600" eaLnBrk="1" hangingPunct="1"/>
            <a:r>
              <a:rPr lang="en-US" sz="4400" dirty="0" smtClean="0">
                <a:solidFill>
                  <a:srgbClr val="3333CC"/>
                </a:solidFill>
              </a:rPr>
              <a:t>d 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FF00FF"/>
                </a:solidFill>
              </a:rPr>
              <a:t>secret key</a:t>
            </a:r>
            <a:r>
              <a:rPr lang="en-US" sz="4400" dirty="0" smtClean="0"/>
              <a:t>, keeps hidden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E667B6B-E035-4178-9988-2F3A623468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RSA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9657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Encoding message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54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    </a:t>
            </a:r>
            <a:r>
              <a:rPr lang="en-US" sz="5400" dirty="0" smtClean="0"/>
              <a:t>send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>
                <a:solidFill>
                  <a:srgbClr val="3333CC"/>
                </a:solidFill>
              </a:rPr>
              <a:t> </a:t>
            </a:r>
            <a:r>
              <a:rPr lang="en-US" sz="5400" dirty="0" smtClean="0"/>
              <a:t>::=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(m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n)</a:t>
            </a:r>
          </a:p>
          <a:p>
            <a:pPr eaLnBrk="1" hangingPunct="1"/>
            <a:r>
              <a:rPr lang="en-US" sz="5400" dirty="0" smtClean="0"/>
              <a:t>Decoding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m’</a:t>
            </a:r>
            <a:r>
              <a:rPr lang="en-US" sz="5400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receiver computes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  <a:r>
              <a:rPr lang="en-US" sz="5400" dirty="0" err="1" smtClean="0">
                <a:solidFill>
                  <a:schemeClr val="accent5">
                    <a:lumMod val="50000"/>
                  </a:schemeClr>
                </a:solidFill>
              </a:rPr>
              <a:t>rem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((m’)</a:t>
            </a:r>
            <a:r>
              <a:rPr lang="en-US" sz="5400" baseline="300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, n )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403344" y="4848761"/>
            <a:ext cx="2371162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FF"/>
                </a:solidFill>
                <a:latin typeface="Comic Sans MS" pitchFamily="66" charset="0"/>
              </a:rPr>
              <a:t>=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80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7200" i="1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28600"/>
            <a:ext cx="404710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dirty="0" smtClean="0">
                <a:latin typeface="+mj-lt"/>
              </a:rPr>
              <a:t>(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0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m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sym typeface="Euclid Symbol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n</a:t>
            </a:r>
            <a:r>
              <a:rPr lang="en-US" sz="5400" dirty="0" smtClean="0">
                <a:latin typeface="+mj-lt"/>
                <a:sym typeface="Euclid Symbol"/>
              </a:rPr>
              <a:t>)</a:t>
            </a:r>
            <a:endParaRPr lang="en-US" sz="5400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A5E9C01-C108-4A5C-AE7A-FB77D488E7D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C84E341-AEF3-493B-A8EE-DBBF671E85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26400" cy="3505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follows easily from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Euler’s Theorem when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6000" dirty="0" smtClean="0"/>
              <a:t> has inverse mod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9475D55-F769-4D1E-BA0D-F03B0BEACB8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Why does this work?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87400" y="1308100"/>
            <a:ext cx="75946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actually works for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all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514600"/>
            <a:ext cx="8496300" cy="232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    </a:t>
            </a:r>
            <a:r>
              <a:rPr lang="en-US" sz="6600" kern="0" dirty="0" smtClean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   </a:t>
            </a: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… explained </a:t>
            </a:r>
            <a:r>
              <a:rPr lang="en-US" sz="6600" kern="0" dirty="0">
                <a:solidFill>
                  <a:srgbClr val="000000"/>
                </a:solidFill>
                <a:latin typeface="Comic Sans MS"/>
              </a:rPr>
              <a:t>in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6600" kern="0" dirty="0" smtClean="0">
                <a:solidFill>
                  <a:srgbClr val="000000"/>
                </a:solidFill>
                <a:latin typeface="Comic Sans MS"/>
              </a:rPr>
              <a:t>  Class Problem 2</a:t>
            </a:r>
            <a:endParaRPr lang="en-US" sz="6600" kern="0" dirty="0">
              <a:solidFill>
                <a:srgbClr val="000000"/>
              </a:solidFill>
              <a:latin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389C0C6-D6B8-4BCF-9EE6-7CFCBB0EDC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 </a:t>
            </a:r>
            <a:r>
              <a:rPr lang="en-US" sz="12700" dirty="0" smtClean="0">
                <a:sym typeface="Euclid Symbol" pitchFamily="18" charset="2"/>
              </a:rPr>
              <a:t>&amp; 2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389C0C6-D6B8-4BCF-9EE6-7CFCBB0EDCA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F6C5DAC-2009-4302-BE3F-4F64B63BF77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400" y="1066800"/>
            <a:ext cx="785260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1" dirty="0">
                <a:latin typeface="+mj-lt"/>
              </a:rPr>
              <a:t>Remark:</a:t>
            </a:r>
          </a:p>
          <a:p>
            <a:pPr>
              <a:defRPr/>
            </a:pPr>
            <a:r>
              <a:rPr lang="en-US" sz="6000" dirty="0">
                <a:latin typeface="+mj-lt"/>
              </a:rPr>
              <a:t>If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dirty="0" err="1">
                <a:latin typeface="+mj-lt"/>
              </a:rPr>
              <a:t>,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6000" dirty="0">
                <a:latin typeface="+mj-lt"/>
              </a:rPr>
              <a:t>have inverses</a:t>
            </a:r>
          </a:p>
          <a:p>
            <a:pPr>
              <a:defRPr/>
            </a:pP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(mod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n)</a:t>
            </a:r>
            <a:r>
              <a:rPr lang="en-US" sz="6000" dirty="0">
                <a:latin typeface="+mj-lt"/>
              </a:rPr>
              <a:t>, then so does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60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, n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</a:p>
          <a:p>
            <a:pPr algn="ctr">
              <a:defRPr/>
            </a:pPr>
            <a:r>
              <a:rPr lang="en-US" sz="6000" dirty="0">
                <a:solidFill>
                  <a:srgbClr val="FF0000"/>
                </a:solidFill>
                <a:latin typeface="+mj-lt"/>
              </a:rPr>
              <a:t>WHY?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D9C3521-7B6B-4F9E-A36D-565F41EAD67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5791200" cy="1066800"/>
          </a:xfrm>
        </p:spPr>
        <p:txBody>
          <a:bodyPr/>
          <a:lstStyle/>
          <a:p>
            <a:pPr eaLnBrk="1" hangingPunct="1"/>
            <a:r>
              <a:rPr lang="en-US" smtClean="0"/>
              <a:t>Proof of Lemma</a:t>
            </a: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0" y="1981200"/>
            <a:ext cx="75104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200" dirty="0">
                <a:latin typeface="Comic Sans MS" pitchFamily="66" charset="0"/>
              </a:rPr>
              <a:t>inverse of 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err="1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dirty="0" smtClean="0">
                <a:latin typeface="Comic Sans MS" pitchFamily="66" charset="0"/>
              </a:rPr>
              <a:t> </a:t>
            </a:r>
            <a:r>
              <a:rPr lang="en-US" sz="7200" dirty="0">
                <a:latin typeface="Comic Sans MS" pitchFamily="66" charset="0"/>
              </a:rPr>
              <a:t>is</a:t>
            </a: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 </a:t>
            </a:r>
            <a:endParaRPr lang="en-US" sz="7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7200" dirty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</a:t>
            </a:r>
            <a:r>
              <a:rPr lang="en-US" sz="7200" baseline="30000" dirty="0" smtClean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7200" b="1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m</a:t>
            </a:r>
            <a:r>
              <a:rPr lang="en-US" sz="7200" baseline="30000" dirty="0">
                <a:solidFill>
                  <a:srgbClr val="0000E5"/>
                </a:solidFill>
                <a:latin typeface="Comic Sans MS" pitchFamily="66" charset="0"/>
              </a:rPr>
              <a:t>-1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990600"/>
            <a:ext cx="8991600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: </a:t>
            </a:r>
            <a:r>
              <a:rPr lang="en-US" sz="4800" dirty="0" err="1" smtClean="0"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800" dirty="0" err="1" smtClean="0">
                <a:latin typeface="Comic Sans MS" pitchFamily="66" charset="0"/>
              </a:rPr>
              <a:t>nts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from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to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n-1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rel. prime to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 </a:t>
            </a:r>
            <a:r>
              <a:rPr lang="en-US" sz="4800" dirty="0" smtClean="0">
                <a:latin typeface="Comic Sans MS" pitchFamily="66" charset="0"/>
              </a:rPr>
              <a:t>has</a:t>
            </a:r>
          </a:p>
          <a:p>
            <a:pPr>
              <a:defRPr/>
            </a:pP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inverse </a:t>
            </a:r>
            <a:r>
              <a:rPr lang="en-US" sz="4800" dirty="0">
                <a:latin typeface="Comic Sans MS" pitchFamily="66" charset="0"/>
              </a:rPr>
              <a:t>mod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latin typeface="Comic Sans MS" pitchFamily="66" charset="0"/>
              </a:rPr>
              <a:t>.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Then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÷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sym typeface="Euclid Symbol"/>
              </a:rPr>
              <a:t>remainders of</a:t>
            </a:r>
            <a:endParaRPr lang="en-US" sz="4800" dirty="0" smtClean="0">
              <a:latin typeface="Comic Sans MS" pitchFamily="66" charset="0"/>
            </a:endParaRPr>
          </a:p>
          <a:p>
            <a:pPr algn="ctr"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k, …,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re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 permutation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of</a:t>
            </a: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 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…,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3347EBB-FBA4-4869-8D0A-161607B6A0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221F95D-EB57-47E6-A9FC-A34B0069192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246" y="1997838"/>
            <a:ext cx="86411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k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cancels,</a:t>
            </a:r>
          </a:p>
          <a:p>
            <a:pPr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so same number,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, of</a:t>
            </a: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i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’s and 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n)</a:t>
            </a:r>
            <a:r>
              <a:rPr lang="en-US" sz="6000" dirty="0" smtClean="0">
                <a:latin typeface="+mj-lt"/>
              </a:rPr>
              <a:t>’s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 </a:t>
            </a:r>
            <a:endParaRPr lang="en-US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D54EEB6-9419-4F86-BF91-83F56ABD628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014537"/>
            <a:ext cx="83058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dirty="0">
                <a:latin typeface="+mj-lt"/>
              </a:rPr>
              <a:t>why? … and 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+mj-lt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+mj-lt"/>
              </a:rPr>
              <a:t>) </a:t>
            </a:r>
            <a:r>
              <a:rPr lang="en-US" sz="6000" dirty="0">
                <a:latin typeface="+mj-lt"/>
              </a:rPr>
              <a:t>has inverse 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m</a:t>
            </a:r>
            <a:r>
              <a:rPr lang="en-US" sz="6000" baseline="-25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i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6000" baseline="3000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-1</a:t>
            </a:r>
            <a:r>
              <a:rPr lang="en-US" sz="6000" dirty="0">
                <a:latin typeface="Comic Sans MS"/>
              </a:rPr>
              <a:t>, so</a:t>
            </a:r>
          </a:p>
          <a:p>
            <a:pPr>
              <a:defRPr/>
            </a:pP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rem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m</a:t>
            </a:r>
            <a:r>
              <a:rPr lang="en-US" sz="6000" baseline="-25000" dirty="0" err="1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6000" dirty="0" err="1" smtClean="0">
                <a:solidFill>
                  <a:srgbClr val="0000CC"/>
                </a:solidFill>
                <a:latin typeface="Comic Sans MS"/>
              </a:rPr>
              <a:t>k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</a:rPr>
              <a:t>, n</a:t>
            </a:r>
            <a:r>
              <a:rPr lang="en-US" sz="6000" dirty="0">
                <a:solidFill>
                  <a:srgbClr val="0000CC"/>
                </a:solidFill>
                <a:latin typeface="Comic Sans MS"/>
              </a:rPr>
              <a:t>)</a:t>
            </a:r>
            <a:r>
              <a:rPr lang="en-US" sz="6000" dirty="0">
                <a:solidFill>
                  <a:srgbClr val="000000"/>
                </a:solidFill>
                <a:latin typeface="Comic Sans MS"/>
              </a:rPr>
              <a:t> is an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j</a:t>
            </a:r>
            <a:r>
              <a:rPr lang="en-US" sz="6000" dirty="0">
                <a:latin typeface="Comic Sans MS"/>
              </a:rPr>
              <a:t>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D84392B-0D9B-42AA-BA65-FCCCDA49260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492125" y="1236663"/>
            <a:ext cx="8477701" cy="467820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So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4400" b="1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n)</a:t>
            </a:r>
          </a:p>
          <a:p>
            <a:pPr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∙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But OK to cancel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∙∙∙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, 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                                  </a:t>
            </a:r>
            <a:r>
              <a:rPr lang="en-US" sz="4800" dirty="0">
                <a:solidFill>
                  <a:srgbClr val="00A200"/>
                </a:solidFill>
                <a:latin typeface="Comic Sans MS" pitchFamily="66" charset="0"/>
              </a:rPr>
              <a:t>QED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 flipV="1">
            <a:off x="1633538" y="1528763"/>
            <a:ext cx="1903412" cy="285750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1951038" y="3221038"/>
            <a:ext cx="1903412" cy="284162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46100" y="1770063"/>
            <a:ext cx="811212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If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 prime,</a:t>
            </a:r>
            <a:r>
              <a:rPr lang="en-US"/>
              <a:t> </a:t>
            </a:r>
            <a:r>
              <a:rPr lang="en-US" sz="4800">
                <a:latin typeface="Comic Sans MS" pitchFamily="66" charset="0"/>
              </a:rPr>
              <a:t>everything from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>
                <a:latin typeface="Comic Sans MS" pitchFamily="66" charset="0"/>
              </a:rPr>
              <a:t>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p-1 </a:t>
            </a:r>
            <a:r>
              <a:rPr lang="en-US" sz="4800">
                <a:latin typeface="Comic Sans MS" pitchFamily="66" charset="0"/>
              </a:rPr>
              <a:t>is rel. prime to </a:t>
            </a:r>
            <a:r>
              <a:rPr lang="en-US" sz="4800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480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29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059454A-2E72-4D2B-8CF4-AC51538C5A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87CF356-7DF0-4D58-87B4-D1D77D4E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1213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 </a:t>
            </a:r>
            <a:r>
              <a:rPr lang="en-US" sz="5400" dirty="0" err="1">
                <a:latin typeface="Comic Sans MS" pitchFamily="66" charset="0"/>
              </a:rPr>
              <a:t>Pset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8.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way</a:t>
            </a:r>
          </a:p>
          <a:p>
            <a:r>
              <a:rPr lang="en-US" sz="5400" dirty="0" smtClean="0">
                <a:latin typeface="Comic Sans MS" pitchFamily="66" charset="0"/>
              </a:rPr>
              <a:t>     in 2 weeks.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1524</Words>
  <Application>Microsoft Macintosh PowerPoint</Application>
  <PresentationFormat>On-screen Show (4:3)</PresentationFormat>
  <Paragraphs>300</Paragraphs>
  <Slides>37</Slides>
  <Notes>37</Notes>
  <HiddenSlides>13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Comic Sans MS</vt:lpstr>
      <vt:lpstr>EURM10</vt:lpstr>
      <vt:lpstr>cmsy10</vt:lpstr>
      <vt:lpstr>Euclid Symbol</vt:lpstr>
      <vt:lpstr>6.042 Lecture Template</vt:lpstr>
      <vt:lpstr>Equation</vt:lpstr>
      <vt:lpstr>Slide 1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φ(pk)</vt:lpstr>
      <vt:lpstr>Calculating φ(a⋅b)</vt:lpstr>
      <vt:lpstr>Calculating φ(a⋅b)</vt:lpstr>
      <vt:lpstr>Euler’s Theorem</vt:lpstr>
      <vt:lpstr>Fermat’s Little Theorem</vt:lpstr>
      <vt:lpstr>Proof of Euler’s Theorem</vt:lpstr>
      <vt:lpstr>Proof of Euler’s Theorem</vt:lpstr>
      <vt:lpstr>Proof of Euler’s Theorem</vt:lpstr>
      <vt:lpstr>Slide 16</vt:lpstr>
      <vt:lpstr>Slide 17</vt:lpstr>
      <vt:lpstr>Slide 18</vt:lpstr>
      <vt:lpstr>Permuting n*</vt:lpstr>
      <vt:lpstr>Proof of Euler’s Thm</vt:lpstr>
      <vt:lpstr>Proof of Euler’s Thm</vt:lpstr>
      <vt:lpstr>Proof of Euler’s Thm</vt:lpstr>
      <vt:lpstr>Proof of Euler’s Thm</vt:lpstr>
      <vt:lpstr>RSA Public Key Encryption</vt:lpstr>
      <vt:lpstr>Beforehand</vt:lpstr>
      <vt:lpstr>RSA</vt:lpstr>
      <vt:lpstr>Receiver’s abilities</vt:lpstr>
      <vt:lpstr>Why does this work?</vt:lpstr>
      <vt:lpstr>Why does this work?</vt:lpstr>
      <vt:lpstr>Why is it secure?</vt:lpstr>
      <vt:lpstr>Team Problems</vt:lpstr>
      <vt:lpstr>Proof of Euler’s Theorem</vt:lpstr>
      <vt:lpstr>Proof of Lemma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Meyer</cp:lastModifiedBy>
  <cp:revision>384</cp:revision>
  <cp:lastPrinted>2009-11-02T15:10:55Z</cp:lastPrinted>
  <dcterms:created xsi:type="dcterms:W3CDTF">2010-03-20T02:32:29Z</dcterms:created>
  <dcterms:modified xsi:type="dcterms:W3CDTF">2010-03-20T04:34:33Z</dcterms:modified>
</cp:coreProperties>
</file>