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ppt/notesSlides/notesSlide34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74" r:id="rId29"/>
    <p:sldId id="451" r:id="rId30"/>
    <p:sldId id="456" r:id="rId31"/>
    <p:sldId id="457" r:id="rId32"/>
    <p:sldId id="458" r:id="rId33"/>
    <p:sldId id="465" r:id="rId34"/>
    <p:sldId id="459" r:id="rId35"/>
    <p:sldId id="460" r:id="rId36"/>
    <p:sldId id="461" r:id="rId37"/>
    <p:sldId id="462" r:id="rId38"/>
    <p:sldId id="463" r:id="rId39"/>
    <p:sldId id="464" r:id="rId40"/>
    <p:sldId id="467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MT Extra" charset="2"/>
      <p:regular r:id="rId50"/>
    </p:embeddedFont>
    <p:embeddedFont>
      <p:font typeface="Lucida Calligraphy"/>
      <p:regular r:id="rId51"/>
    </p:embeddedFont>
    <p:embeddedFont>
      <p:font typeface="Mathematica5"/>
      <p:regular r:id="rId52"/>
      <p:bold r:id="rId53"/>
    </p:embeddedFont>
    <p:embeddedFont>
      <p:font typeface="cmmib7"/>
      <p:regular r:id="rId54"/>
    </p:embeddedFont>
    <p:embeddedFont>
      <p:font typeface="cmsy10"/>
      <p:regular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5556" autoAdjust="0"/>
    <p:restoredTop sz="94669" autoAdjust="0"/>
  </p:normalViewPr>
  <p:slideViewPr>
    <p:cSldViewPr snapToObjects="1" showGuides="1">
      <p:cViewPr varScale="1">
        <p:scale>
          <a:sx n="135" d="100"/>
          <a:sy n="135" d="100"/>
        </p:scale>
        <p:origin x="-12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font" Target="fonts/font9.fntdata"/><Relationship Id="rId53" Type="http://schemas.openxmlformats.org/officeDocument/2006/relationships/font" Target="fonts/font10.fntdata"/><Relationship Id="rId54" Type="http://schemas.openxmlformats.org/officeDocument/2006/relationships/font" Target="fonts/font11.fntdata"/><Relationship Id="rId55" Type="http://schemas.openxmlformats.org/officeDocument/2006/relationships/font" Target="fonts/font12.fntdata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30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31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32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2CC2B-3770-47CB-96A9-FEF20F5932D7}" type="slidenum">
              <a:rPr lang="en-US"/>
              <a:pPr/>
              <a:t>33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34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35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36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37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38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39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0BD5ABE-27D9-43A0-A00D-EBB5FFBDDE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00400" y="6553200"/>
            <a:ext cx="27814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00600" cy="1143000"/>
          </a:xfrm>
        </p:spPr>
        <p:txBody>
          <a:bodyPr/>
          <a:lstStyle/>
          <a:p>
            <a:pPr eaLnBrk="1" hangingPunct="1"/>
            <a:r>
              <a:rPr lang="en-US" smtClean="0"/>
              <a:t>Product Rule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uiExpand="1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Counting </a:t>
            </a:r>
            <a:r>
              <a:rPr lang="en-US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01956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endParaRPr lang="en-US" sz="4400" dirty="0" smtClean="0"/>
          </a:p>
          <a:p>
            <a:pPr marL="0" indent="0" eaLnBrk="1" hangingPunct="1">
              <a:buFontTx/>
              <a:buNone/>
            </a:pP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0574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457200" y="4572000"/>
          <a:ext cx="5821362" cy="1905000"/>
        </p:xfrm>
        <a:graphic>
          <a:graphicData uri="http://schemas.openxmlformats.org/presentationml/2006/ole">
            <p:oleObj spid="_x0000_s8194" name="Equation" r:id="rId4" imgW="1320480" imgH="431640" progId="Equation.DSMT4">
              <p:embed/>
            </p:oleObj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rgbClr val="0033CC"/>
                </a:solidFill>
              </a:rPr>
              <a:t>P(A)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1219200" y="2321004"/>
            <a:ext cx="6629400" cy="144655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8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9F.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p:oleObj spid="_x0000_s9227" name="Equation" r:id="rId4" imgW="1943100" imgH="457200" progId="Equation.DSMT4">
                <p:embed/>
              </p:oleObj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</p:grpSpPr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95234" name="Equation" r:id="rId4" imgW="1981080" imgH="406080" progId="Equation.DSMT4">
                <p:embed/>
              </p:oleObj>
            </a:graphicData>
          </a:graphic>
        </p:graphicFrame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43000" y="3251696"/>
            <a:ext cx="6956425" cy="816024"/>
            <a:chOff x="1143000" y="3251696"/>
            <a:chExt cx="6956425" cy="816024"/>
          </a:xfrm>
        </p:grpSpPr>
        <p:sp>
          <p:nvSpPr>
            <p:cNvPr id="379933" name="Text Box 29"/>
            <p:cNvSpPr txBox="1">
              <a:spLocks noChangeArrowheads="1"/>
            </p:cNvSpPr>
            <p:nvPr/>
          </p:nvSpPr>
          <p:spPr bwMode="auto">
            <a:xfrm>
              <a:off x="1143000" y="326915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571185" y="327660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185025" y="3280816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1981200" y="32516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276600" y="327660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5791200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918325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19810" name="Equation" r:id="rId4" imgW="1981080" imgH="406080" progId="Equation.DSMT4">
                <p:embed/>
              </p:oleObj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1143000" y="4078239"/>
            <a:ext cx="6956425" cy="776882"/>
            <a:chOff x="1143000" y="4078239"/>
            <a:chExt cx="69564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44386" name="Equation" r:id="rId4" imgW="1981080" imgH="406080" progId="Equation.DSMT4">
                <p:embed/>
              </p:oleObj>
            </a:graphicData>
          </a:graphic>
        </p:graphicFrame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1143000" y="3269159"/>
            <a:ext cx="91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00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3571185" y="3276600"/>
            <a:ext cx="23724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000000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3251696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276600" y="32766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791200" y="3280816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6248400" y="3276600"/>
            <a:ext cx="1851025" cy="791120"/>
            <a:chOff x="6248400" y="3276600"/>
            <a:chExt cx="1851025" cy="791120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185025" y="3280816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918325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2.94798E-6 L 0.0625 -0.1338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52601E-6 L -0.05417 -0.1375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3376 L -0.05 -0.1361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1.09827E-6 L -0.0625 -0.1380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31214E-6 L -0.07622 -0.1378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7083 -0.1349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3" grpId="0"/>
      <p:bldP spid="379933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45410" name="Equation" r:id="rId4" imgW="1981080" imgH="406080" progId="Equation.DSMT4">
                <p:embed/>
              </p:oleObj>
            </a:graphicData>
          </a:graphic>
        </p:graphicFrame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996" y="3073568"/>
            <a:ext cx="3818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bijection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4881563" y="2895600"/>
          <a:ext cx="2738438" cy="1480685"/>
        </p:xfrm>
        <a:graphic>
          <a:graphicData uri="http://schemas.openxmlformats.org/presentationml/2006/ole">
            <p:oleObj spid="_x0000_s145411" name="Equation" r:id="rId5" imgW="469800" imgH="253800" progId="Equation.DSMT4">
              <p:embed/>
            </p:oleObj>
          </a:graphicData>
        </a:graphic>
      </p:graphicFrame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905000" y="23547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6382285-46B9-4638-A756-AEAB0B54955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p:oleObj spid="_x0000_s11266" name="Equation" r:id="rId4" imgW="469800" imgH="253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9F.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17C8E69-851E-4C8D-9C42-AE5C16D8F86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total </a:t>
            </a:r>
            <a:r>
              <a:rPr lang="en-US" sz="4400" dirty="0" smtClean="0">
                <a:solidFill>
                  <a:srgbClr val="00800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</a:t>
            </a:r>
            <a:r>
              <a:rPr lang="en-US" sz="4400" b="1" dirty="0" smtClean="0">
                <a:latin typeface="cmsy10" pitchFamily="34" charset="0"/>
              </a:rPr>
              <a:t>·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   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/>
              <a:t>     </a:t>
            </a:r>
            <a:r>
              <a:rPr lang="en-US" sz="4800" dirty="0" smtClean="0"/>
              <a:t>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 &gt;</a:t>
            </a:r>
            <a:r>
              <a:rPr lang="en-US" sz="4800" dirty="0" smtClean="0"/>
              <a:t>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injection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0" y="3429000"/>
            <a:ext cx="7772400" cy="16764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45CA0E0-B8FA-42CB-A503-BCBE39D9C5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4FB21FE-007D-46D2-81F9-0E7997E4EF8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696654E-63A2-45A9-8B2E-517C6AD3CD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colored graph claim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23300" cy="23368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graph </a:t>
            </a:r>
            <a:r>
              <a:rPr lang="en-US" sz="4400" dirty="0"/>
              <a:t>with </a:t>
            </a:r>
            <a:r>
              <a:rPr lang="en-US" sz="4400" dirty="0" smtClean="0"/>
              <a:t>edges colored </a:t>
            </a:r>
            <a:r>
              <a:rPr lang="en-US" sz="4400" dirty="0">
                <a:solidFill>
                  <a:srgbClr val="C00000"/>
                </a:solidFill>
              </a:rPr>
              <a:t>red</a:t>
            </a:r>
            <a:r>
              <a:rPr lang="en-US" sz="4400" dirty="0"/>
              <a:t>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or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blue</a:t>
            </a:r>
            <a:r>
              <a:rPr lang="en-US" sz="4400" dirty="0" smtClean="0"/>
              <a:t>.  degree 5 vertex must</a:t>
            </a:r>
          </a:p>
          <a:p>
            <a:pPr>
              <a:buFontTx/>
              <a:buNone/>
            </a:pPr>
            <a:r>
              <a:rPr lang="en-US" sz="4400" dirty="0" smtClean="0"/>
              <a:t>have </a:t>
            </a:r>
            <a:r>
              <a:rPr lang="en-US" sz="4400" dirty="0" smtClean="0">
                <a:solidFill>
                  <a:srgbClr val="FF00FF"/>
                </a:solidFill>
              </a:rPr>
              <a:t>3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edges of the same color </a:t>
            </a:r>
            <a:endParaRPr lang="en-US" sz="4400" dirty="0">
              <a:solidFill>
                <a:srgbClr val="0066FF"/>
              </a:solidFill>
            </a:endParaRPr>
          </a:p>
        </p:txBody>
      </p:sp>
      <p:grpSp>
        <p:nvGrpSpPr>
          <p:cNvPr id="42" name="Group 31"/>
          <p:cNvGrpSpPr>
            <a:grpSpLocks/>
          </p:cNvGrpSpPr>
          <p:nvPr/>
        </p:nvGrpSpPr>
        <p:grpSpPr bwMode="auto">
          <a:xfrm>
            <a:off x="3498850" y="3708400"/>
            <a:ext cx="2133600" cy="2463800"/>
            <a:chOff x="2200" y="2530"/>
            <a:chExt cx="1344" cy="1552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2200" y="2530"/>
              <a:ext cx="1344" cy="1552"/>
              <a:chOff x="2200" y="2530"/>
              <a:chExt cx="1344" cy="1552"/>
            </a:xfrm>
          </p:grpSpPr>
          <p:sp>
            <p:nvSpPr>
              <p:cNvPr id="55" name="Oval 5"/>
              <p:cNvSpPr>
                <a:spLocks noChangeArrowheads="1"/>
              </p:cNvSpPr>
              <p:nvPr/>
            </p:nvSpPr>
            <p:spPr bwMode="auto">
              <a:xfrm>
                <a:off x="2200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6"/>
              <p:cNvSpPr>
                <a:spLocks noChangeArrowheads="1"/>
              </p:cNvSpPr>
              <p:nvPr/>
            </p:nvSpPr>
            <p:spPr bwMode="auto">
              <a:xfrm>
                <a:off x="2802" y="2530"/>
                <a:ext cx="131" cy="131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>
                <a:off x="3413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"/>
              <p:cNvSpPr>
                <a:spLocks noChangeArrowheads="1"/>
              </p:cNvSpPr>
              <p:nvPr/>
            </p:nvSpPr>
            <p:spPr bwMode="auto">
              <a:xfrm>
                <a:off x="2200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3413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2802" y="3951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" name="AutoShape 11"/>
              <p:cNvCxnSpPr>
                <a:cxnSpLocks noChangeShapeType="1"/>
                <a:stCxn id="55" idx="7"/>
                <a:endCxn id="56" idx="2"/>
              </p:cNvCxnSpPr>
              <p:nvPr/>
            </p:nvCxnSpPr>
            <p:spPr bwMode="auto">
              <a:xfrm flipV="1">
                <a:off x="2312" y="2596"/>
                <a:ext cx="478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2" name="AutoShape 12"/>
              <p:cNvCxnSpPr>
                <a:cxnSpLocks noChangeShapeType="1"/>
                <a:stCxn id="56" idx="6"/>
                <a:endCxn id="57" idx="1"/>
              </p:cNvCxnSpPr>
              <p:nvPr/>
            </p:nvCxnSpPr>
            <p:spPr bwMode="auto">
              <a:xfrm>
                <a:off x="2946" y="2596"/>
                <a:ext cx="486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3" name="AutoShape 13"/>
              <p:cNvCxnSpPr>
                <a:cxnSpLocks noChangeShapeType="1"/>
                <a:stCxn id="60" idx="0"/>
                <a:endCxn id="56" idx="4"/>
              </p:cNvCxnSpPr>
              <p:nvPr/>
            </p:nvCxnSpPr>
            <p:spPr bwMode="auto">
              <a:xfrm flipV="1">
                <a:off x="2868" y="2673"/>
                <a:ext cx="0" cy="12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" name="AutoShape 14"/>
              <p:cNvCxnSpPr>
                <a:cxnSpLocks noChangeShapeType="1"/>
                <a:stCxn id="56" idx="3"/>
                <a:endCxn id="58" idx="7"/>
              </p:cNvCxnSpPr>
              <p:nvPr/>
            </p:nvCxnSpPr>
            <p:spPr bwMode="auto">
              <a:xfrm flipH="1">
                <a:off x="2312" y="2654"/>
                <a:ext cx="509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5" name="AutoShape 15"/>
              <p:cNvCxnSpPr>
                <a:cxnSpLocks noChangeShapeType="1"/>
                <a:stCxn id="56" idx="5"/>
                <a:endCxn id="59" idx="1"/>
              </p:cNvCxnSpPr>
              <p:nvPr/>
            </p:nvCxnSpPr>
            <p:spPr bwMode="auto">
              <a:xfrm>
                <a:off x="2914" y="2654"/>
                <a:ext cx="518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2200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2802" y="2530"/>
              <a:ext cx="131" cy="1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3413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2200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3413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802" y="3951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24"/>
            <p:cNvCxnSpPr>
              <a:cxnSpLocks noChangeShapeType="1"/>
              <a:stCxn id="44" idx="7"/>
              <a:endCxn id="45" idx="2"/>
            </p:cNvCxnSpPr>
            <p:nvPr/>
          </p:nvCxnSpPr>
          <p:spPr bwMode="auto">
            <a:xfrm flipV="1">
              <a:off x="2312" y="2596"/>
              <a:ext cx="478" cy="319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1" name="AutoShape 25"/>
            <p:cNvCxnSpPr>
              <a:cxnSpLocks noChangeShapeType="1"/>
              <a:stCxn id="45" idx="6"/>
              <a:endCxn id="46" idx="1"/>
            </p:cNvCxnSpPr>
            <p:nvPr/>
          </p:nvCxnSpPr>
          <p:spPr bwMode="auto">
            <a:xfrm>
              <a:off x="2946" y="2596"/>
              <a:ext cx="486" cy="319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2" name="AutoShape 26"/>
            <p:cNvCxnSpPr>
              <a:cxnSpLocks noChangeShapeType="1"/>
              <a:stCxn id="49" idx="0"/>
              <a:endCxn id="45" idx="4"/>
            </p:cNvCxnSpPr>
            <p:nvPr/>
          </p:nvCxnSpPr>
          <p:spPr bwMode="auto">
            <a:xfrm flipV="1">
              <a:off x="2868" y="2673"/>
              <a:ext cx="0" cy="127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3" name="AutoShape 27"/>
            <p:cNvCxnSpPr>
              <a:cxnSpLocks noChangeShapeType="1"/>
              <a:stCxn id="45" idx="3"/>
              <a:endCxn id="47" idx="7"/>
            </p:cNvCxnSpPr>
            <p:nvPr/>
          </p:nvCxnSpPr>
          <p:spPr bwMode="auto">
            <a:xfrm flipH="1">
              <a:off x="2312" y="2654"/>
              <a:ext cx="509" cy="91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4" name="AutoShape 28"/>
            <p:cNvCxnSpPr>
              <a:cxnSpLocks noChangeShapeType="1"/>
              <a:stCxn id="45" idx="5"/>
              <a:endCxn id="48" idx="1"/>
            </p:cNvCxnSpPr>
            <p:nvPr/>
          </p:nvCxnSpPr>
          <p:spPr bwMode="auto">
            <a:xfrm>
              <a:off x="2914" y="2654"/>
              <a:ext cx="518" cy="917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FB56D1A-619E-4CBF-8825-888C645FEF1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3333CC"/>
                </a:solidFill>
                <a:latin typeface="cmsy10" pitchFamily="34" charset="0"/>
              </a:rPr>
              <a:t> </a:t>
            </a:r>
            <a:r>
              <a:rPr lang="en-US" sz="5400" dirty="0">
                <a:solidFill>
                  <a:srgbClr val="3333CC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6C4B2EC-EBDF-4F84-A6B8-96296CC9F71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047D62D-029E-4D15-8766-64706C39481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CD33F37-20A9-45F8-AF45-45B40495E38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D3E316F6-DF61-4693-B623-52B97221252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r>
              <a:rPr lang="en-US" sz="4800" dirty="0"/>
              <a:t># cards with same </a:t>
            </a:r>
            <a:r>
              <a:rPr lang="en-US" sz="4800" dirty="0" smtClean="0"/>
              <a:t>suit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≥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757488" y="2178050"/>
          <a:ext cx="2554287" cy="2065338"/>
        </p:xfrm>
        <a:graphic>
          <a:graphicData uri="http://schemas.openxmlformats.org/presentationml/2006/ole">
            <p:oleObj spid="_x0000_s71682" name="Equation" r:id="rId4" imgW="596900" imgH="48260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1255" y="3912237"/>
            <a:ext cx="4887913" cy="1528763"/>
            <a:chOff x="864" y="2688"/>
            <a:chExt cx="3079" cy="963"/>
          </a:xfrm>
        </p:grpSpPr>
        <p:sp>
          <p:nvSpPr>
            <p:cNvPr id="399366" name="Freeform 6"/>
            <p:cNvSpPr>
              <a:spLocks/>
            </p:cNvSpPr>
            <p:nvPr/>
          </p:nvSpPr>
          <p:spPr bwMode="auto">
            <a:xfrm rot="-1543620">
              <a:off x="1680" y="2688"/>
              <a:ext cx="464" cy="67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4" y="384"/>
                </a:cxn>
                <a:cxn ang="0">
                  <a:pos x="400" y="480"/>
                </a:cxn>
                <a:cxn ang="0">
                  <a:pos x="448" y="672"/>
                </a:cxn>
              </a:cxnLst>
              <a:rect l="0" t="0" r="r" b="b"/>
              <a:pathLst>
                <a:path w="464" h="672">
                  <a:moveTo>
                    <a:pt x="16" y="0"/>
                  </a:moveTo>
                  <a:cubicBezTo>
                    <a:pt x="8" y="152"/>
                    <a:pt x="0" y="304"/>
                    <a:pt x="64" y="384"/>
                  </a:cubicBezTo>
                  <a:cubicBezTo>
                    <a:pt x="128" y="464"/>
                    <a:pt x="336" y="432"/>
                    <a:pt x="400" y="480"/>
                  </a:cubicBezTo>
                  <a:cubicBezTo>
                    <a:pt x="464" y="528"/>
                    <a:pt x="456" y="600"/>
                    <a:pt x="448" y="672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triangle" w="lg" len="lg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864" y="3283"/>
              <a:ext cx="3079" cy="368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latin typeface="Comic Sans MS" pitchFamily="66" charset="0"/>
                </a:rPr>
                <a:t>“ceiling,” means round up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72CAA7DA-673E-4241-A128-5982251510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≥</a:t>
            </a:r>
            <a:endParaRPr lang="en-US" sz="5400" b="1" dirty="0">
              <a:solidFill>
                <a:srgbClr val="0000F1"/>
              </a:solidFill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p:oleObj spid="_x0000_s72706" name="Equation" r:id="rId4" imgW="291960" imgH="431640" progId="Equation.DSMT4">
              <p:embed/>
            </p:oleObj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smtClean="0"/>
              <a:t>1</a:t>
            </a:r>
            <a:r>
              <a:rPr lang="en-US" sz="10600" b="1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/>
          </a:p>
        </p:txBody>
      </p:sp>
      <p:sp>
        <p:nvSpPr>
          <p:cNvPr id="61444" name="Text Box 4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mic Sans MS" pitchFamily="66" charset="0"/>
              </a:rPr>
              <a:t>lec</a:t>
            </a:r>
            <a:r>
              <a:rPr lang="en-US" sz="1400" dirty="0" smtClean="0">
                <a:latin typeface="Comic Sans MS" pitchFamily="66" charset="0"/>
              </a:rPr>
              <a:t> 9F.</a:t>
            </a:r>
            <a:r>
              <a:rPr lang="en-US" sz="1200" dirty="0" smtClean="0">
                <a:latin typeface="Comic Sans MS" pitchFamily="66" charset="0"/>
              </a:rPr>
              <a:t>36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ops to update a data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steps in a computation (#   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9F.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Sum Rule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8624</TotalTime>
  <Words>1478</Words>
  <Application>Microsoft Macintosh PowerPoint</Application>
  <PresentationFormat>On-screen Show (4:3)</PresentationFormat>
  <Paragraphs>295</Paragraphs>
  <Slides>40</Slides>
  <Notes>40</Notes>
  <HiddenSlides>18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Comic Sans MS</vt:lpstr>
      <vt:lpstr>Euclid Symbol</vt:lpstr>
      <vt:lpstr>MT Extra</vt:lpstr>
      <vt:lpstr>Lucida Calligraphy</vt:lpstr>
      <vt:lpstr>Mathematica5</vt:lpstr>
      <vt:lpstr>cmmib7</vt:lpstr>
      <vt:lpstr>cmsy10</vt:lpstr>
      <vt:lpstr>6.042 Lecture Template</vt:lpstr>
      <vt:lpstr>Equation</vt:lpstr>
      <vt:lpstr>Slide 1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The Sum Rule</vt:lpstr>
      <vt:lpstr>The 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  <vt:lpstr>Pigeonhole Principle</vt:lpstr>
      <vt:lpstr>Pigeonhole Principle</vt:lpstr>
      <vt:lpstr>Pigeonhole Principle</vt:lpstr>
      <vt:lpstr>earlier colored graph claim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1181</cp:revision>
  <cp:lastPrinted>2011-04-03T17:12:53Z</cp:lastPrinted>
  <dcterms:created xsi:type="dcterms:W3CDTF">2011-04-03T17:07:56Z</dcterms:created>
  <dcterms:modified xsi:type="dcterms:W3CDTF">2011-04-03T17:13:00Z</dcterms:modified>
</cp:coreProperties>
</file>