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embeddings/oleObject34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embeddings/oleObject44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2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32.bin" ContentType="application/vnd.openxmlformats-officedocument.oleObject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12" r:id="rId3"/>
    <p:sldId id="378" r:id="rId4"/>
    <p:sldId id="379" r:id="rId5"/>
    <p:sldId id="380" r:id="rId6"/>
    <p:sldId id="381" r:id="rId7"/>
    <p:sldId id="382" r:id="rId8"/>
    <p:sldId id="383" r:id="rId9"/>
    <p:sldId id="349" r:id="rId10"/>
    <p:sldId id="288" r:id="rId11"/>
    <p:sldId id="289" r:id="rId12"/>
    <p:sldId id="291" r:id="rId13"/>
    <p:sldId id="292" r:id="rId14"/>
    <p:sldId id="290" r:id="rId15"/>
    <p:sldId id="293" r:id="rId16"/>
    <p:sldId id="294" r:id="rId17"/>
    <p:sldId id="295" r:id="rId18"/>
    <p:sldId id="297" r:id="rId19"/>
    <p:sldId id="368" r:id="rId20"/>
    <p:sldId id="300" r:id="rId21"/>
    <p:sldId id="331" r:id="rId22"/>
    <p:sldId id="367" r:id="rId23"/>
    <p:sldId id="369" r:id="rId24"/>
    <p:sldId id="333" r:id="rId25"/>
    <p:sldId id="334" r:id="rId26"/>
    <p:sldId id="306" r:id="rId27"/>
    <p:sldId id="407" r:id="rId28"/>
    <p:sldId id="324" r:id="rId29"/>
    <p:sldId id="408" r:id="rId30"/>
    <p:sldId id="338" r:id="rId31"/>
    <p:sldId id="337" r:id="rId32"/>
    <p:sldId id="397" r:id="rId33"/>
    <p:sldId id="403" r:id="rId34"/>
    <p:sldId id="395" r:id="rId35"/>
    <p:sldId id="396" r:id="rId36"/>
    <p:sldId id="401" r:id="rId37"/>
    <p:sldId id="409" r:id="rId38"/>
    <p:sldId id="410" r:id="rId39"/>
    <p:sldId id="411" r:id="rId40"/>
    <p:sldId id="358" r:id="rId41"/>
    <p:sldId id="406" r:id="rId42"/>
    <p:sldId id="405" r:id="rId43"/>
    <p:sldId id="418" r:id="rId44"/>
    <p:sldId id="413" r:id="rId45"/>
    <p:sldId id="414" r:id="rId46"/>
    <p:sldId id="415" r:id="rId47"/>
    <p:sldId id="416" r:id="rId48"/>
    <p:sldId id="417" r:id="rId49"/>
  </p:sldIdLst>
  <p:sldSz cx="9144000" cy="6858000" type="screen4x3"/>
  <p:notesSz cx="7315200" cy="9601200"/>
  <p:embeddedFontLst>
    <p:embeddedFont>
      <p:font typeface="Comic Sans MS"/>
      <p:regular r:id="rId52"/>
      <p:bold r:id="rId53"/>
    </p:embeddedFont>
    <p:embeddedFont>
      <p:font typeface="Euclid Symbol" charset="2"/>
      <p:regular r:id="rId54"/>
      <p:bold r:id="rId55"/>
      <p:italic r:id="rId56"/>
      <p:boldItalic r:id="rId57"/>
    </p:embeddedFont>
    <p:embeddedFont>
      <p:font typeface="cmsy10"/>
      <p:regular r:id="rId58"/>
    </p:embeddedFont>
  </p:embeddedFontLst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6525" autoAdjust="0"/>
    <p:restoredTop sz="94595" autoAdjust="0"/>
  </p:normalViewPr>
  <p:slideViewPr>
    <p:cSldViewPr showGuides="1">
      <p:cViewPr varScale="1">
        <p:scale>
          <a:sx n="112" d="100"/>
          <a:sy n="112" d="100"/>
        </p:scale>
        <p:origin x="-9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tableStyles" Target="tableStyles.xml"/><Relationship Id="rId60" Type="http://schemas.openxmlformats.org/officeDocument/2006/relationships/tags" Target="tags/tag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7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6.fntdata"/><Relationship Id="rId59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font" Target="fonts/font4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viewProps" Target="viewProp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5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1.fntdata"/><Relationship Id="rId54" Type="http://schemas.openxmlformats.org/officeDocument/2006/relationships/font" Target="fonts/font3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esProps" Target="presProps.xml"/><Relationship Id="rId53" Type="http://schemas.openxmlformats.org/officeDocument/2006/relationships/font" Target="fonts/font2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5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67C1-C801-4400-87FF-9AC110A749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9E05-3007-4956-8196-C40A1D91764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FE8D-C196-4C60-940B-5010C8E8B3F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80A56-1970-4B16-B267-E1C0E41329D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2974-B68A-4DEF-8559-CCB1C87120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4A3A9-CF12-4FF9-B730-BF0FE2B07A3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68F0F-33E2-49E8-BB40-8AAA67294D2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A5CF-DC76-415C-89A8-4BFB6C30049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 April 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2" r:id="rId8"/>
    <p:sldLayoutId id="2147483903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6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6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Relationship Id="rId5" Type="http://schemas.openxmlformats.org/officeDocument/2006/relationships/oleObject" Target="../embeddings/oleObject3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1.bin"/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6.xml"/><Relationship Id="rId5" Type="http://schemas.openxmlformats.org/officeDocument/2006/relationships/oleObject" Target="../embeddings/oleObject4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5633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838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941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043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1459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2482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4478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9812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5908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2672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292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25908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5486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350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0242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3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4" name="Equation" r:id="rId6" imgW="215640" imgH="355320" progId="Equation.DSMT4">
              <p:embed/>
            </p:oleObj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sp>
        <p:nvSpPr>
          <p:cNvPr id="1027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p:oleObj spid="_x0000_s10248" name="Equation" r:id="rId7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05000"/>
            <a:ext cx="79248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Geometric &amp; 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p:oleObj spid="_x0000_s11266" name="Equation" r:id="rId4" imgW="1219200" imgH="546100" progId="Equation.DSMT4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p:oleObj spid="_x0000_s12290" name="Equation" r:id="rId4" imgW="19429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3314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5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6" name="Equation" r:id="rId6" imgW="215640" imgH="355320" progId="Equation.DSMT4">
              <p:embed/>
            </p:oleObj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p:oleObj spid="_x0000_s13318" name="Equation" r:id="rId7" imgW="520560" imgH="41904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p:oleObj spid="_x0000_s13322" name="Equation" r:id="rId8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p:oleObj spid="_x0000_s14338" name="Equation" r:id="rId4" imgW="520560" imgH="419040" progId="Equation.DSMT4">
              <p:embed/>
            </p:oleObj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4419600"/>
          <a:ext cx="4724400" cy="1590675"/>
        </p:xfrm>
        <a:graphic>
          <a:graphicData uri="http://schemas.openxmlformats.org/presentationml/2006/ole">
            <p:oleObj spid="_x0000_s14339" name="Equation" r:id="rId5" imgW="128268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1066800"/>
          <a:ext cx="6923088" cy="1968500"/>
        </p:xfrm>
        <a:graphic>
          <a:graphicData uri="http://schemas.openxmlformats.org/presentationml/2006/ole">
            <p:oleObj spid="_x0000_s15362" name="Equation" r:id="rId4" imgW="1384200" imgH="393480" progId="Equation.DSMT4">
              <p:embed/>
            </p:oleObj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p:oleObj spid="_x0000_s102403" name="Equation" r:id="rId4" imgW="19431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94606" y="1212056"/>
          <a:ext cx="6554787" cy="4433888"/>
        </p:xfrm>
        <a:graphic>
          <a:graphicData uri="http://schemas.openxmlformats.org/presentationml/2006/ole">
            <p:oleObj spid="_x0000_s16386" name="Equation" r:id="rId4" imgW="16509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63613" y="1012825"/>
          <a:ext cx="7158037" cy="1863725"/>
        </p:xfrm>
        <a:graphic>
          <a:graphicData uri="http://schemas.openxmlformats.org/presentationml/2006/ole">
            <p:oleObj spid="_x0000_s103426" name="Equation" r:id="rId4" imgW="1803240" imgH="4698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p:oleObj spid="_x0000_s103427" name="Equation" r:id="rId5" imgW="914400" imgH="469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2050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2051" name="Equation" r:id="rId5" imgW="23619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 case past the edge</a:t>
            </a:r>
          </a:p>
        </p:txBody>
      </p:sp>
      <p:pic>
        <p:nvPicPr>
          <p:cNvPr id="67588" name="Picture 2" descr="C:\42\F07\CD-stack-pics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stack of 43 CD’s</a:t>
            </a:r>
          </a:p>
        </p:txBody>
      </p:sp>
      <p:pic>
        <p:nvPicPr>
          <p:cNvPr id="69636" name="Picture 2" descr="C:\42\F07\CD-stack-pics\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2875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p:oleObj spid="_x0000_s104450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p:oleObj spid="_x0000_s105474" name="Equation" r:id="rId4" imgW="1091880" imgH="711000" progId="Equation.DSMT4">
              <p:embed/>
            </p:oleObj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April 7, 2008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3074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3075" name="Equation" r:id="rId5" imgW="2361960" imgH="2412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1913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  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pitchFamily="66" charset="0"/>
              </a:rPr>
              <a:t>n+1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321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p:oleObj spid="_x0000_s24578" name="Equation" r:id="rId4" imgW="1104840" imgH="4824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00354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76400"/>
            <a:ext cx="8915400" cy="3581400"/>
          </a:xfrm>
        </p:spPr>
        <p:txBody>
          <a:bodyPr/>
          <a:lstStyle/>
          <a:p>
            <a:pPr algn="ctr" eaLnBrk="1" hangingPunct="1"/>
            <a:r>
              <a:rPr lang="en-US" sz="8800" dirty="0" err="1" smtClean="0"/>
              <a:t>MiniQuiz</a:t>
            </a:r>
            <a:endParaRPr lang="en-US" sz="8800" dirty="0" smtClean="0"/>
          </a:p>
          <a:p>
            <a:pPr algn="ctr" eaLnBrk="1" hangingPunct="1"/>
            <a:r>
              <a:rPr lang="en-US" sz="8800" dirty="0" smtClean="0"/>
              <a:t>then </a:t>
            </a:r>
            <a:r>
              <a:rPr lang="en-US" sz="8800" dirty="0" err="1" smtClean="0"/>
              <a:t>Probs</a:t>
            </a:r>
            <a:r>
              <a:rPr lang="en-US" sz="8800" dirty="0" smtClean="0"/>
              <a:t> 1&amp;2</a:t>
            </a:r>
            <a:endParaRPr lang="en-US" sz="8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smtClean="0"/>
              <a:t>1―3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p:oleObj spid="_x0000_s145410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p:oleObj spid="_x0000_s145411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7458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p:oleObj spid="_x0000_s149506" name="Equation" r:id="rId4" imgW="1600200" imgH="9651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p:oleObj spid="_x0000_s149507" name="Equation" r:id="rId5" imgW="2070000" imgH="88884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p:oleObj spid="_x0000_s149508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51554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51555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p:oleObj spid="_x0000_s153602" name="Equation" r:id="rId4" imgW="10541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4098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4099" name="Equation" r:id="rId5" imgW="2361960" imgH="241200" progId="Equation.DSMT4">
              <p:embed/>
            </p:oleObj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/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  <a:sym typeface="Symbol" pitchFamily="18" charset="2"/>
                </a:rPr>
                <a:t>-</a:t>
              </a:r>
              <a:r>
                <a:rPr lang="en-US" sz="4800" i="1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x</a:t>
              </a:r>
              <a:r>
                <a:rPr lang="en-US" sz="4800" baseline="30000" dirty="0">
                  <a:solidFill>
                    <a:srgbClr val="3333FF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2486025" y="4486275"/>
          <a:ext cx="3806825" cy="1849438"/>
        </p:xfrm>
        <a:graphic>
          <a:graphicData uri="http://schemas.openxmlformats.org/presentationml/2006/ole">
            <p:oleObj spid="_x0000_s4100" name="Equation" r:id="rId6" imgW="939600" imgH="457200" progId="Equation.DSMT4">
              <p:embed/>
            </p:oleObj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Geometric Series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912959" y="2590800"/>
          <a:ext cx="7392841" cy="985838"/>
        </p:xfrm>
        <a:graphic>
          <a:graphicData uri="http://schemas.openxmlformats.org/presentationml/2006/ole">
            <p:oleObj spid="_x0000_s5122" name="Equation" r:id="rId4" imgW="1714320" imgH="228600" progId="Equation.DSMT4">
              <p:embed/>
            </p:oleObj>
          </a:graphicData>
        </a:graphic>
      </p:graphicFrame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228600" y="1524000"/>
            <a:ext cx="8558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i="1" dirty="0" smtClean="0">
                <a:latin typeface="Comic Sans MS" pitchFamily="66" charset="0"/>
              </a:rPr>
              <a:t>series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infinite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sum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429000"/>
          <a:ext cx="1709738" cy="1854200"/>
        </p:xfrm>
        <a:graphic>
          <a:graphicData uri="http://schemas.openxmlformats.org/presentationml/2006/ole">
            <p:oleObj spid="_x0000_s5127" name="Equation" r:id="rId5" imgW="457200" imgH="495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6999" y="3657600"/>
          <a:ext cx="4706471" cy="1600200"/>
        </p:xfrm>
        <a:graphic>
          <a:graphicData uri="http://schemas.openxmlformats.org/presentationml/2006/ole">
            <p:oleObj spid="_x0000_s5128" name="Equation" r:id="rId6" imgW="12697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88938" y="3124200"/>
          <a:ext cx="8366125" cy="1952625"/>
        </p:xfrm>
        <a:graphic>
          <a:graphicData uri="http://schemas.openxmlformats.org/presentationml/2006/ole">
            <p:oleObj spid="_x0000_s6146" name="Equation" r:id="rId4" imgW="1955520" imgH="457200" progId="Equation.DSMT4">
              <p:embed/>
            </p:oleObj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p:oleObj spid="_x0000_s6147" name="Equation" r:id="rId5" imgW="9396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67000" y="3922713"/>
            <a:ext cx="3762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600" dirty="0">
                <a:latin typeface="Comic Sans MS" pitchFamily="66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|x|</a:t>
            </a:r>
            <a:r>
              <a:rPr lang="en-US" sz="5600" dirty="0">
                <a:latin typeface="Comic Sans MS" pitchFamily="66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5600" b="1" dirty="0">
                <a:latin typeface="Comic Sans MS" pitchFamily="66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p:oleObj spid="_x0000_s7170" name="Equation" r:id="rId4" imgW="761760" imgH="495000" progId="Equation.DSMT4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2057400"/>
            <a:ext cx="7696200" cy="27432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Harmonic Sums, Integral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935</Words>
  <Application>Microsoft Macintosh PowerPoint</Application>
  <PresentationFormat>On-screen Show (4:3)</PresentationFormat>
  <Paragraphs>264</Paragraphs>
  <Slides>48</Slides>
  <Notes>48</Notes>
  <HiddenSlides>21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Comic Sans MS</vt:lpstr>
      <vt:lpstr>Euclid Symbol</vt:lpstr>
      <vt:lpstr>cmsy10</vt:lpstr>
      <vt:lpstr>Default Design</vt:lpstr>
      <vt:lpstr>Equation</vt:lpstr>
      <vt:lpstr>Slide 1</vt:lpstr>
      <vt:lpstr>Slide 2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Harmonic Sums, Integral Method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Slide 20</vt:lpstr>
      <vt:lpstr>Slide 21</vt:lpstr>
      <vt:lpstr>Slide 22</vt:lpstr>
      <vt:lpstr>n+1 books</vt:lpstr>
      <vt:lpstr>Slide 24</vt:lpstr>
      <vt:lpstr>Slide 25</vt:lpstr>
      <vt:lpstr>Slide 26</vt:lpstr>
      <vt:lpstr>Slide 27</vt:lpstr>
      <vt:lpstr>Slide 28</vt:lpstr>
      <vt:lpstr>Slide 29</vt:lpstr>
      <vt:lpstr>          Book stacking</vt:lpstr>
      <vt:lpstr>Book stacking</vt:lpstr>
      <vt:lpstr>CD case past the edge</vt:lpstr>
      <vt:lpstr>CD cases over the edge</vt:lpstr>
      <vt:lpstr>stack of 43 CD’s</vt:lpstr>
      <vt:lpstr>stack of 43 CD’s</vt:lpstr>
      <vt:lpstr>don’t sneeze</vt:lpstr>
      <vt:lpstr>Slide 37</vt:lpstr>
      <vt:lpstr>Slide 38</vt:lpstr>
      <vt:lpstr>Asymptotic bound for Hn</vt:lpstr>
      <vt:lpstr>Asymptotic Equivalence</vt:lpstr>
      <vt:lpstr>Slide 41</vt:lpstr>
      <vt:lpstr>Team Problems</vt:lpstr>
      <vt:lpstr>Team Problems</vt:lpstr>
      <vt:lpstr>Closed form for n!</vt:lpstr>
      <vt:lpstr>Closed form for n!</vt:lpstr>
      <vt:lpstr>Closed form for n!</vt:lpstr>
      <vt:lpstr>Closed form for n!</vt:lpstr>
      <vt:lpstr>Slide 48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371</cp:revision>
  <cp:lastPrinted>2010-04-05T13:29:15Z</cp:lastPrinted>
  <dcterms:created xsi:type="dcterms:W3CDTF">2010-04-05T13:16:48Z</dcterms:created>
  <dcterms:modified xsi:type="dcterms:W3CDTF">2010-04-05T14:04:59Z</dcterms:modified>
</cp:coreProperties>
</file>