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embeddings/oleObject38.bin" ContentType="application/vnd.openxmlformats-officedocument.oleObject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34.bin" ContentType="application/vnd.openxmlformats-officedocument.oleObject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embeddings/oleObject22.bin" ContentType="application/vnd.openxmlformats-officedocument.oleObject"/>
  <Override PartName="/ppt/embeddings/oleObject37.bin" ContentType="application/vnd.openxmlformats-officedocument.oleObject"/>
  <Override PartName="/ppt/notesSlides/notesSlide4.xml" ContentType="application/vnd.openxmlformats-officedocument.presentationml.notesSlide+xml"/>
  <Override PartName="/ppt/embeddings/Microsoft_Equation4.bin" ContentType="application/vnd.openxmlformats-officedocument.oleObject"/>
  <Override PartName="/ppt/embeddings/oleObject31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Microsoft_Equation5.bin" ContentType="application/vnd.openxmlformats-officedocument.oleObject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embeddings/oleObject36.bin" ContentType="application/vnd.openxmlformats-officedocument.oleObject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embeddings/Microsoft_Equation1.bin" ContentType="application/vnd.openxmlformats-officedocument.oleObject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ppt/embeddings/oleObject29.bin" ContentType="application/vnd.openxmlformats-officedocument.oleObject"/>
  <Override PartName="/docProps/core.xml" ContentType="application/vnd.openxmlformats-package.core-properties+xml"/>
  <Override PartName="/ppt/embeddings/oleObject28.bin" ContentType="application/vnd.openxmlformats-officedocument.oleObject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embeddings/Microsoft_Equation3.bin" ContentType="application/vnd.openxmlformats-officedocument.oleObject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embeddings/oleObject35.bin" ContentType="application/vnd.openxmlformats-officedocument.oleObject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embeddings/oleObject20.bin" ContentType="application/vnd.openxmlformats-officedocument.oleObject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embeddings/oleObject19.bin" ContentType="application/vnd.openxmlformats-officedocument.oleObject"/>
  <Override PartName="/ppt/embeddings/oleObject33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26.bin" ContentType="application/vnd.openxmlformats-officedocument.oleObject"/>
  <Override PartName="/ppt/embeddings/oleObject25.bin" ContentType="application/vnd.openxmlformats-officedocument.oleObject"/>
  <Override PartName="/ppt/embeddings/Microsoft_Equation2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23.bin" ContentType="application/vnd.openxmlformats-officedocument.oleObject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Override PartName="/ppt/embeddings/oleObject32.bin" ContentType="application/vnd.openxmlformats-officedocument.oleObject"/>
  <Override PartName="/ppt/notesSlides/notesSlide33.xml" ContentType="application/vnd.openxmlformats-officedocument.presentationml.notesSlide+xml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embeddings/oleObject30.bin" ContentType="application/vnd.openxmlformats-officedocument.oleObject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embedTrueType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12" r:id="rId2"/>
    <p:sldId id="413" r:id="rId3"/>
    <p:sldId id="414" r:id="rId4"/>
    <p:sldId id="415" r:id="rId5"/>
    <p:sldId id="448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46" r:id="rId24"/>
    <p:sldId id="434" r:id="rId25"/>
    <p:sldId id="435" r:id="rId26"/>
    <p:sldId id="436" r:id="rId27"/>
    <p:sldId id="437" r:id="rId28"/>
    <p:sldId id="438" r:id="rId29"/>
    <p:sldId id="439" r:id="rId30"/>
    <p:sldId id="447" r:id="rId31"/>
    <p:sldId id="440" r:id="rId32"/>
    <p:sldId id="441" r:id="rId33"/>
    <p:sldId id="442" r:id="rId34"/>
    <p:sldId id="443" r:id="rId35"/>
    <p:sldId id="444" r:id="rId36"/>
  </p:sldIdLst>
  <p:sldSz cx="9144000" cy="6858000" type="screen4x3"/>
  <p:notesSz cx="7315200" cy="9601200"/>
  <p:embeddedFontLst>
    <p:embeddedFont>
      <p:font typeface="Comic Sans MS"/>
      <p:regular r:id="rId39"/>
      <p:bold r:id="rId40"/>
    </p:embeddedFont>
    <p:embeddedFont>
      <p:font typeface="Euclid Math One" charset="2"/>
      <p:regular r:id="rId41"/>
      <p:bold r:id="rId42"/>
    </p:embeddedFont>
    <p:embeddedFont>
      <p:font typeface="Euclid Symbol" charset="2"/>
      <p:regular r:id="rId43"/>
      <p:bold r:id="rId44"/>
      <p:italic r:id="rId45"/>
      <p:boldItalic r:id="rId46"/>
    </p:embeddedFont>
  </p:embeddedFontLst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FF33CC"/>
    <a:srgbClr val="00A249"/>
    <a:srgbClr val="0000FF"/>
    <a:srgbClr val="0033CC"/>
    <a:srgbClr val="FF6600"/>
    <a:srgbClr val="DDDDDD"/>
    <a:srgbClr val="FF9933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6525" autoAdjust="0"/>
    <p:restoredTop sz="94595" autoAdjust="0"/>
  </p:normalViewPr>
  <p:slideViewPr>
    <p:cSldViewPr showGuides="1">
      <p:cViewPr varScale="1">
        <p:scale>
          <a:sx n="130" d="100"/>
          <a:sy n="130" d="100"/>
        </p:scale>
        <p:origin x="-2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font" Target="fonts/font1.fntdata"/><Relationship Id="rId7" Type="http://schemas.openxmlformats.org/officeDocument/2006/relationships/slide" Target="slides/slide6.xml"/><Relationship Id="rId43" Type="http://schemas.openxmlformats.org/officeDocument/2006/relationships/font" Target="fonts/font5.fntdata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viewProps" Target="viewProp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font" Target="fonts/font7.fntdata"/><Relationship Id="rId42" Type="http://schemas.openxmlformats.org/officeDocument/2006/relationships/font" Target="fonts/font4.fntdata"/><Relationship Id="rId6" Type="http://schemas.openxmlformats.org/officeDocument/2006/relationships/slide" Target="slides/slide5.xml"/><Relationship Id="rId49" Type="http://schemas.openxmlformats.org/officeDocument/2006/relationships/presProps" Target="presProps.xml"/><Relationship Id="rId44" Type="http://schemas.openxmlformats.org/officeDocument/2006/relationships/font" Target="fonts/font6.fntdata"/><Relationship Id="rId19" Type="http://schemas.openxmlformats.org/officeDocument/2006/relationships/slide" Target="slides/slide18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8.fntdata"/><Relationship Id="rId35" Type="http://schemas.openxmlformats.org/officeDocument/2006/relationships/slide" Target="slides/slide34.xml"/><Relationship Id="rId51" Type="http://schemas.openxmlformats.org/officeDocument/2006/relationships/theme" Target="theme/theme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font" Target="fonts/font2.fntdata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printerSettings" Target="printerSettings/printerSettings1.bin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ict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ict"/><Relationship Id="rId1" Type="http://schemas.openxmlformats.org/officeDocument/2006/relationships/image" Target="../media/image18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ict"/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ict"/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3" Type="http://schemas.openxmlformats.org/officeDocument/2006/relationships/image" Target="../media/image29.wmf"/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Relationship Id="rId3" Type="http://schemas.openxmlformats.org/officeDocument/2006/relationships/image" Target="../media/image32.wmf"/><Relationship Id="rId5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3" Type="http://schemas.openxmlformats.org/officeDocument/2006/relationships/image" Target="../media/image36.pict"/><Relationship Id="rId1" Type="http://schemas.openxmlformats.org/officeDocument/2006/relationships/image" Target="../media/image3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3" Type="http://schemas.openxmlformats.org/officeDocument/2006/relationships/image" Target="../media/image31.wmf"/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3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3" Type="http://schemas.openxmlformats.org/officeDocument/2006/relationships/image" Target="../media/image9.pict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166BA-D47E-4530-8863-52260161602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054AE-29A3-422F-9AAB-8118498C1DA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8ED83-384D-48F6-809E-40BF361D6CF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ABE30-6A1E-49E8-9003-F54FD461BF7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63671-35E8-40B9-9591-4504F594E34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FEFEA-64E2-4B2C-839A-FDFAD00BA83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A3035-0C75-4571-954A-16C4CDFA353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E68C0-8153-4FA6-A307-F42102DD456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6E91D-3D46-4C1C-9B31-3507E06DBD6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A55A9-DF0E-4E4F-A5F4-6FFCD1861EA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D3F23-3B8F-4E55-988B-FBFD8BAF653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EF3BA-E35C-4353-9AE2-5C21B53946E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035B4-B228-462F-9285-373931A4FBC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55C26-EEE9-492F-9C52-D53128FEC85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D27E7-0295-4DF9-A2F6-5093F32EF9C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796004-150A-41DE-9752-C15DDD1C68D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431BD-235E-4F86-BD87-1F78638B2D61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E69E0-1942-45BD-8953-10EC01054BB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66793-99F8-4838-8640-C54CDDFD309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69DD2-EBB0-4958-8132-61F0453A289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B0BE2-853F-4B2F-B067-8E3BA4509D4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66793-99F8-4838-8640-C54CDDFD309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DBC90-443F-4ED5-95EC-1EBDE6411DB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6E1E0-2EC4-424A-84F4-969E9FB60C3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BBA87-E421-4899-ABB1-56DEF29631E9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5E6AF-B680-49A1-B630-0C0DF0B5FEF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AEA66-8F26-4DBA-84DE-398CACAEA82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2F9BA-F747-4BBA-B6FE-8CC2E957E0D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6913F-4EC0-45E8-8167-966F0B3E208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E68C0-8153-4FA6-A307-F42102DD456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latin typeface="Comic Sans MS" pitchFamily="66" charset="0"/>
              </a:rPr>
              <a:t>lec</a:t>
            </a:r>
            <a:r>
              <a:rPr lang="en-US" sz="1200" dirty="0">
                <a:latin typeface="Comic Sans MS" pitchFamily="66" charset="0"/>
              </a:rPr>
              <a:t> </a:t>
            </a:r>
            <a:r>
              <a:rPr lang="en-US" sz="1200" dirty="0" smtClean="0">
                <a:latin typeface="Comic Sans MS" pitchFamily="66" charset="0"/>
              </a:rPr>
              <a:t>9W.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00400" y="6553200"/>
            <a:ext cx="2743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Meyer,          April 7,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903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5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0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1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5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5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3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5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5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Relationship Id="rId5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29.bin"/><Relationship Id="rId4" Type="http://schemas.openxmlformats.org/officeDocument/2006/relationships/oleObject" Target="../embeddings/oleObject27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Relationship Id="rId5" Type="http://schemas.openxmlformats.org/officeDocument/2006/relationships/oleObject" Target="../embeddings/oleObject2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5" Type="http://schemas.openxmlformats.org/officeDocument/2006/relationships/oleObject" Target="../embeddings/Microsoft_Equation1.bin"/><Relationship Id="rId7" Type="http://schemas.openxmlformats.org/officeDocument/2006/relationships/oleObject" Target="../embeddings/oleObject32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Relationship Id="rId6" Type="http://schemas.openxmlformats.org/officeDocument/2006/relationships/oleObject" Target="../embeddings/oleObject3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3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Relationship Id="rId5" Type="http://schemas.openxmlformats.org/officeDocument/2006/relationships/oleObject" Target="../embeddings/oleObject34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36.bin"/><Relationship Id="rId4" Type="http://schemas.openxmlformats.org/officeDocument/2006/relationships/oleObject" Target="../embeddings/oleObject35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Relationship Id="rId5" Type="http://schemas.openxmlformats.org/officeDocument/2006/relationships/oleObject" Target="../embeddings/Microsoft_Equation4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Microsoft_Equation5.bin"/><Relationship Id="rId4" Type="http://schemas.openxmlformats.org/officeDocument/2006/relationships/oleObject" Target="../embeddings/oleObject37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4.xml"/><Relationship Id="rId5" Type="http://schemas.openxmlformats.org/officeDocument/2006/relationships/oleObject" Target="../embeddings/oleObject38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6.bin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Relationship Id="rId5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9.bin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Relationship Id="rId5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6.xml"/><Relationship Id="rId5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8300" y="1798638"/>
            <a:ext cx="8382000" cy="3230562"/>
          </a:xfrm>
        </p:spPr>
        <p:txBody>
          <a:bodyPr/>
          <a:lstStyle/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Asymptotic</a:t>
            </a:r>
          </a:p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Notation</a:t>
            </a:r>
            <a:endParaRPr lang="en-US" sz="6600" b="1" dirty="0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Asymptotic Equivalence </a:t>
            </a:r>
            <a:r>
              <a:rPr lang="en-US" dirty="0" smtClean="0">
                <a:solidFill>
                  <a:srgbClr val="FF33CC"/>
                </a:solidFill>
              </a:rPr>
              <a:t>~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962025" y="2279650"/>
            <a:ext cx="6415088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Proof: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Say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48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>
                <a:latin typeface="Comic Sans MS" pitchFamily="66" charset="0"/>
              </a:rPr>
              <a:t>. 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Now</a:t>
            </a:r>
          </a:p>
        </p:txBody>
      </p:sp>
      <p:graphicFrame>
        <p:nvGraphicFramePr>
          <p:cNvPr id="526344" name="Object 8"/>
          <p:cNvGraphicFramePr>
            <a:graphicFrameLocks noChangeAspect="1"/>
          </p:cNvGraphicFramePr>
          <p:nvPr/>
        </p:nvGraphicFramePr>
        <p:xfrm>
          <a:off x="1062038" y="3419475"/>
          <a:ext cx="7018337" cy="2668588"/>
        </p:xfrm>
        <a:graphic>
          <a:graphicData uri="http://schemas.openxmlformats.org/presentationml/2006/ole">
            <p:oleObj spid="_x0000_s151554" name="Equation" r:id="rId4" imgW="1803240" imgH="685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Asymptotic Equivalence </a:t>
            </a:r>
            <a:r>
              <a:rPr lang="en-US" smtClean="0">
                <a:solidFill>
                  <a:srgbClr val="CC0099"/>
                </a:solidFill>
              </a:rPr>
              <a:t>~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CC0099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962025" y="2214563"/>
            <a:ext cx="5581977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Proof:</a:t>
            </a:r>
            <a:r>
              <a:rPr lang="en-US" sz="6000" dirty="0">
                <a:latin typeface="Comic Sans MS" pitchFamily="66" charset="0"/>
              </a:rPr>
              <a:t>  so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 </a:t>
            </a:r>
            <a:r>
              <a:rPr lang="en-US" sz="60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6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>
                <a:latin typeface="Comic Sans MS" pitchFamily="66" charset="0"/>
              </a:rPr>
              <a:t>. </a:t>
            </a:r>
            <a:r>
              <a:rPr lang="en-US" sz="3600" dirty="0">
                <a:latin typeface="Comic Sans MS" pitchFamily="66" charset="0"/>
                <a:sym typeface="Euclid Math One" pitchFamily="18" charset="2"/>
              </a:rPr>
              <a:t>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transitivity of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</a:p>
        </p:txBody>
      </p:sp>
      <p:graphicFrame>
        <p:nvGraphicFramePr>
          <p:cNvPr id="12290" name="Object 6"/>
          <p:cNvGraphicFramePr>
            <a:graphicFrameLocks noChangeAspect="1"/>
          </p:cNvGraphicFramePr>
          <p:nvPr>
            <p:ph idx="1"/>
          </p:nvPr>
        </p:nvGraphicFramePr>
        <p:xfrm>
          <a:off x="1424715" y="977185"/>
          <a:ext cx="6288702" cy="5389802"/>
        </p:xfrm>
        <a:graphic>
          <a:graphicData uri="http://schemas.openxmlformats.org/presentationml/2006/ole">
            <p:oleObj spid="_x0000_s152578" name="Equation" r:id="rId4" imgW="1777680" imgH="15238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Little Oh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475" y="982663"/>
            <a:ext cx="7318375" cy="1035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Asymptotically smaller</a:t>
            </a:r>
            <a:r>
              <a:rPr lang="en-US" sz="4800" i="1" dirty="0" smtClean="0">
                <a:solidFill>
                  <a:srgbClr val="FF33CC"/>
                </a:solidFill>
              </a:rPr>
              <a:t> </a:t>
            </a:r>
            <a:r>
              <a:rPr lang="en-US" sz="4800" dirty="0" smtClean="0"/>
              <a:t>:</a:t>
            </a:r>
            <a:endParaRPr lang="en-US" sz="4000" dirty="0" smtClean="0"/>
          </a:p>
        </p:txBody>
      </p:sp>
      <p:sp>
        <p:nvSpPr>
          <p:cNvPr id="483333" name="Rectangle 5"/>
          <p:cNvSpPr>
            <a:spLocks noChangeArrowheads="1"/>
          </p:cNvSpPr>
          <p:nvPr/>
        </p:nvSpPr>
        <p:spPr bwMode="auto">
          <a:xfrm>
            <a:off x="1123950" y="1855788"/>
            <a:ext cx="6616700" cy="189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Def:</a:t>
            </a:r>
            <a:r>
              <a:rPr lang="en-US" sz="5400" i="1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b="1" dirty="0">
                <a:latin typeface="Comic Sans MS" pitchFamily="66" charset="0"/>
              </a:rPr>
              <a:t>= 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 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>
              <a:latin typeface="Comic Sans MS" pitchFamily="66" charset="0"/>
            </a:endParaRPr>
          </a:p>
        </p:txBody>
      </p:sp>
      <p:graphicFrame>
        <p:nvGraphicFramePr>
          <p:cNvPr id="483334" name="Object 6"/>
          <p:cNvGraphicFramePr>
            <a:graphicFrameLocks noChangeAspect="1"/>
          </p:cNvGraphicFramePr>
          <p:nvPr/>
        </p:nvGraphicFramePr>
        <p:xfrm>
          <a:off x="1347788" y="2981325"/>
          <a:ext cx="6464300" cy="2392363"/>
        </p:xfrm>
        <a:graphic>
          <a:graphicData uri="http://schemas.openxmlformats.org/presentationml/2006/ole">
            <p:oleObj spid="_x0000_s153602" name="Equation" r:id="rId4" imgW="1231900" imgH="457200" progId="Equation.DSMT4">
              <p:embed/>
            </p:oleObj>
          </a:graphicData>
        </a:graphic>
      </p:graphicFrame>
      <p:sp useBgFill="1">
        <p:nvSpPr>
          <p:cNvPr id="483335" name="Rectangle 7"/>
          <p:cNvSpPr>
            <a:spLocks noChangeArrowheads="1"/>
          </p:cNvSpPr>
          <p:nvPr/>
        </p:nvSpPr>
        <p:spPr bwMode="auto">
          <a:xfrm>
            <a:off x="1447800" y="12700"/>
            <a:ext cx="7543800" cy="1143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>
                <a:solidFill>
                  <a:schemeClr val="tx2"/>
                </a:solidFill>
                <a:latin typeface="Comic Sans MS" pitchFamily="66" charset="0"/>
              </a:rPr>
              <a:t>Little Oh:   </a:t>
            </a:r>
            <a:r>
              <a:rPr lang="en-US" sz="3200" b="1" dirty="0">
                <a:solidFill>
                  <a:srgbClr val="FF33CC"/>
                </a:solidFill>
                <a:latin typeface="Comic Sans MS" pitchFamily="66" charset="0"/>
              </a:rPr>
              <a:t>o(∙)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70163" y="830263"/>
          <a:ext cx="3987800" cy="1487487"/>
        </p:xfrm>
        <a:graphic>
          <a:graphicData uri="http://schemas.openxmlformats.org/presentationml/2006/ole">
            <p:oleObj spid="_x0000_s154626" name="Equation" r:id="rId4" imgW="647700" imgH="2413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035050" y="2590800"/>
          <a:ext cx="7037388" cy="2768600"/>
        </p:xfrm>
        <a:graphic>
          <a:graphicData uri="http://schemas.openxmlformats.org/presentationml/2006/ole">
            <p:oleObj spid="_x0000_s154627" name="Equation" r:id="rId5" imgW="1130300" imgH="444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</a:t>
            </a:r>
          </a:p>
        </p:txBody>
      </p:sp>
      <p:sp>
        <p:nvSpPr>
          <p:cNvPr id="1434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76275" y="1147763"/>
            <a:ext cx="7989888" cy="17303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Asymptotic Order of Growth: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4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487429" name="Rectangle 1029"/>
          <p:cNvSpPr>
            <a:spLocks noChangeArrowheads="1"/>
          </p:cNvSpPr>
          <p:nvPr/>
        </p:nvSpPr>
        <p:spPr bwMode="auto">
          <a:xfrm>
            <a:off x="2095500" y="1957388"/>
            <a:ext cx="47244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latin typeface="Comic Sans MS" pitchFamily="66" charset="0"/>
              </a:rPr>
              <a:t>= 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graphicFrame>
        <p:nvGraphicFramePr>
          <p:cNvPr id="487430" name="Object 1030"/>
          <p:cNvGraphicFramePr>
            <a:graphicFrameLocks noChangeAspect="1"/>
          </p:cNvGraphicFramePr>
          <p:nvPr/>
        </p:nvGraphicFramePr>
        <p:xfrm>
          <a:off x="900113" y="3225800"/>
          <a:ext cx="7327900" cy="2087563"/>
        </p:xfrm>
        <a:graphic>
          <a:graphicData uri="http://schemas.openxmlformats.org/presentationml/2006/ole">
            <p:oleObj spid="_x0000_s155650" name="Equation" r:id="rId4" imgW="1689100" imgH="482600" progId="Equation.DSMT4">
              <p:embed/>
            </p:oleObj>
          </a:graphicData>
        </a:graphic>
      </p:graphicFrame>
      <p:sp>
        <p:nvSpPr>
          <p:cNvPr id="487431" name="Line 1031"/>
          <p:cNvSpPr>
            <a:spLocks noChangeShapeType="1"/>
          </p:cNvSpPr>
          <p:nvPr/>
        </p:nvSpPr>
        <p:spPr bwMode="auto">
          <a:xfrm>
            <a:off x="2748117" y="4243110"/>
            <a:ext cx="1061883" cy="4571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7432" name="Text Box 1032"/>
          <p:cNvSpPr txBox="1">
            <a:spLocks noChangeArrowheads="1"/>
          </p:cNvSpPr>
          <p:nvPr/>
        </p:nvSpPr>
        <p:spPr bwMode="auto">
          <a:xfrm>
            <a:off x="962025" y="5338763"/>
            <a:ext cx="6615113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80000"/>
                </a:solidFill>
                <a:latin typeface="Comic Sans MS" pitchFamily="66" charset="0"/>
              </a:rPr>
              <a:t>a technicality -- ignore now</a:t>
            </a:r>
          </a:p>
        </p:txBody>
      </p:sp>
      <p:sp useBgFill="1">
        <p:nvSpPr>
          <p:cNvPr id="487437" name="Rectangle 1037"/>
          <p:cNvSpPr>
            <a:spLocks noChangeArrowheads="1"/>
          </p:cNvSpPr>
          <p:nvPr/>
        </p:nvSpPr>
        <p:spPr bwMode="auto">
          <a:xfrm>
            <a:off x="1460500" y="0"/>
            <a:ext cx="7543800" cy="1143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>
                <a:solidFill>
                  <a:schemeClr val="tx2"/>
                </a:solidFill>
                <a:latin typeface="Comic Sans MS" pitchFamily="66" charset="0"/>
              </a:rPr>
              <a:t>Big Oh:   </a:t>
            </a:r>
            <a:r>
              <a:rPr lang="en-US" sz="3200" b="1">
                <a:solidFill>
                  <a:srgbClr val="FF33CC"/>
                </a:solidFill>
                <a:latin typeface="Comic Sans MS" pitchFamily="66" charset="0"/>
              </a:rPr>
              <a:t>O(∙)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/>
      <p:bldP spid="487431" grpId="0" animBg="1"/>
      <p:bldP spid="4874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Oh: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141538" y="869950"/>
          <a:ext cx="4846637" cy="1408113"/>
        </p:xfrm>
        <a:graphic>
          <a:graphicData uri="http://schemas.openxmlformats.org/presentationml/2006/ole">
            <p:oleObj spid="_x0000_s156674" name="Equation" r:id="rId4" imgW="787320" imgH="2286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50963" y="2590800"/>
          <a:ext cx="6405562" cy="2768600"/>
        </p:xfrm>
        <a:graphic>
          <a:graphicData uri="http://schemas.openxmlformats.org/presentationml/2006/ole">
            <p:oleObj spid="_x0000_s156675" name="Equation" r:id="rId5" imgW="1028700" imgH="444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Theta:  </a:t>
            </a:r>
            <a:r>
              <a:rPr lang="en-US" sz="4800" b="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800" b="0" dirty="0" smtClean="0">
                <a:solidFill>
                  <a:srgbClr val="FF33CC"/>
                </a:solidFill>
              </a:rPr>
              <a:t>(∙)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612900" y="1741900"/>
            <a:ext cx="6070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latin typeface="Comic Sans MS" pitchFamily="66" charset="0"/>
              </a:rPr>
              <a:t>=</a:t>
            </a:r>
            <a:r>
              <a:rPr lang="en-US" sz="6600" b="1" dirty="0" smtClean="0"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6600" dirty="0" err="1" smtClean="0">
                <a:solidFill>
                  <a:srgbClr val="FF33CC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6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88454" name="Rectangle 6"/>
          <p:cNvSpPr>
            <a:spLocks noChangeArrowheads="1"/>
          </p:cNvSpPr>
          <p:nvPr/>
        </p:nvSpPr>
        <p:spPr bwMode="auto">
          <a:xfrm>
            <a:off x="1227781" y="2979179"/>
            <a:ext cx="6751090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Def: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f(n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b="1" dirty="0">
                <a:latin typeface="Comic Sans MS" pitchFamily="66" charset="0"/>
              </a:rPr>
              <a:t>=</a:t>
            </a:r>
            <a:r>
              <a:rPr lang="en-US" sz="6000" dirty="0">
                <a:latin typeface="Comic Sans MS" pitchFamily="66" charset="0"/>
              </a:rPr>
              <a:t>O(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6000" dirty="0">
                <a:latin typeface="Comic Sans MS" pitchFamily="66" charset="0"/>
              </a:rPr>
              <a:t>) </a:t>
            </a:r>
            <a:r>
              <a:rPr lang="en-US" sz="6000" dirty="0" smtClean="0">
                <a:latin typeface="Comic Sans MS" pitchFamily="66" charset="0"/>
              </a:rPr>
              <a:t>  </a:t>
            </a:r>
          </a:p>
          <a:p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         and</a:t>
            </a:r>
            <a:endParaRPr lang="en-US" sz="6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   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g(n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b="1" dirty="0">
                <a:latin typeface="Comic Sans MS" pitchFamily="66" charset="0"/>
              </a:rPr>
              <a:t>=</a:t>
            </a:r>
            <a:r>
              <a:rPr lang="en-US" sz="6000" dirty="0">
                <a:latin typeface="Comic Sans MS" pitchFamily="66" charset="0"/>
              </a:rPr>
              <a:t>O(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000" dirty="0">
                <a:latin typeface="Comic Sans MS" pitchFamily="66" charset="0"/>
              </a:rPr>
              <a:t>)</a:t>
            </a: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1418413" y="1066897"/>
            <a:ext cx="6369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Same Order of Growth: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Asymptotics: Intuitive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638300"/>
            <a:ext cx="8208963" cy="3540125"/>
          </a:xfrm>
        </p:spPr>
        <p:txBody>
          <a:bodyPr/>
          <a:lstStyle/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	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99"/>
                </a:solidFill>
              </a:rPr>
              <a:t> nearly equal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much less </a:t>
            </a:r>
            <a:r>
              <a:rPr lang="en-US" sz="4400" dirty="0" smtClean="0"/>
              <a:t>than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roughly </a:t>
            </a:r>
            <a:r>
              <a:rPr lang="en-US" sz="4400" b="1" dirty="0" smtClean="0">
                <a:solidFill>
                  <a:srgbClr val="FF3399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400" dirty="0" err="1" smtClean="0">
                <a:solidFill>
                  <a:srgbClr val="FF33CC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roughly </a:t>
            </a:r>
            <a:r>
              <a:rPr lang="en-US" sz="4400" dirty="0" smtClean="0">
                <a:solidFill>
                  <a:srgbClr val="FF3399"/>
                </a:solidFill>
                <a:sym typeface="Euclid Symbol"/>
              </a:rPr>
              <a:t>equal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28600" y="25241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= o(g)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or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~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400" dirty="0">
                <a:latin typeface="Comic Sans MS" pitchFamily="66" charset="0"/>
              </a:rPr>
              <a:t>,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172075" y="25336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 = O(g)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228600" y="335280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0 </a:t>
            </a:r>
          </a:p>
        </p:txBody>
      </p:sp>
      <p:sp>
        <p:nvSpPr>
          <p:cNvPr id="493575" name="Rectangle 7"/>
          <p:cNvSpPr>
            <a:spLocks noChangeArrowheads="1"/>
          </p:cNvSpPr>
          <p:nvPr/>
        </p:nvSpPr>
        <p:spPr bwMode="auto">
          <a:xfrm>
            <a:off x="2362200" y="3352800"/>
            <a:ext cx="2859087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or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1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493579" name="Rectangle 11"/>
          <p:cNvSpPr>
            <a:spLocks noChangeArrowheads="1"/>
          </p:cNvSpPr>
          <p:nvPr/>
        </p:nvSpPr>
        <p:spPr bwMode="auto">
          <a:xfrm>
            <a:off x="5029200" y="3345359"/>
            <a:ext cx="3993552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itchFamily="66" charset="0"/>
                <a:sym typeface="Euclid Symbol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&lt;∞</a:t>
            </a:r>
            <a:endParaRPr lang="en-US" sz="4400" b="1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390525" y="1547813"/>
            <a:ext cx="198002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+mj-lt"/>
              </a:rPr>
              <a:t>lemma</a:t>
            </a:r>
            <a:r>
              <a:rPr lang="en-US" sz="4400" dirty="0">
                <a:latin typeface="+mj-lt"/>
              </a:rPr>
              <a:t>: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493574" grpId="0"/>
      <p:bldP spid="493575" grpId="0"/>
      <p:bldP spid="4935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685800" y="838200"/>
          <a:ext cx="7729225" cy="1752600"/>
        </p:xfrm>
        <a:graphic>
          <a:graphicData uri="http://schemas.openxmlformats.org/presentationml/2006/ole">
            <p:oleObj spid="_x0000_s144386" name="Equation" r:id="rId4" imgW="1904760" imgH="431640" progId="Equation.DSMT4">
              <p:embed/>
            </p:oleObj>
          </a:graphicData>
        </a:graphic>
      </p:graphicFrame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09600" y="2438400"/>
            <a:ext cx="7848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3600" dirty="0" smtClean="0">
                <a:latin typeface="Comic Sans MS" pitchFamily="66" charset="0"/>
              </a:rPr>
              <a:t>Turn </a:t>
            </a:r>
            <a:r>
              <a:rPr lang="en-US" sz="3600" dirty="0">
                <a:latin typeface="Comic Sans MS" pitchFamily="66" charset="0"/>
              </a:rPr>
              <a:t>product into a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sum</a:t>
            </a:r>
            <a:r>
              <a:rPr lang="en-US" sz="3600" dirty="0">
                <a:latin typeface="Comic Sans MS" pitchFamily="66" charset="0"/>
              </a:rPr>
              <a:t> taking logs: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(n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!)  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( 1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···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 )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=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1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2 +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 · 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(n)</a:t>
            </a: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3485356" y="4446569"/>
          <a:ext cx="2173287" cy="1573231"/>
        </p:xfrm>
        <a:graphic>
          <a:graphicData uri="http://schemas.openxmlformats.org/presentationml/2006/ole">
            <p:oleObj spid="_x0000_s144387" name="Equation" r:id="rId5" imgW="596880" imgH="4316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1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Oh’s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228600" y="16605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If f = o(g) or f </a:t>
            </a:r>
            <a:r>
              <a:rPr lang="en-US" sz="4400" b="1">
                <a:latin typeface="Comic Sans MS" pitchFamily="66" charset="0"/>
              </a:rPr>
              <a:t>~ </a:t>
            </a:r>
            <a:r>
              <a:rPr lang="en-US" sz="4400">
                <a:latin typeface="Comic Sans MS" pitchFamily="66" charset="0"/>
              </a:rPr>
              <a:t>g, 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5172075" y="16700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 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then f = O(g)</a:t>
            </a:r>
            <a:endParaRPr lang="en-US" sz="4400">
              <a:latin typeface="Comic Sans MS" pitchFamily="66" charset="0"/>
            </a:endParaRP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596900" y="267335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lim = 0</a:t>
            </a:r>
            <a:r>
              <a:rPr lang="en-US" sz="4400">
                <a:solidFill>
                  <a:srgbClr val="6666FF"/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3294063" y="2668588"/>
            <a:ext cx="213042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lim = 1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6192838" y="2668588"/>
            <a:ext cx="2205037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lim &lt; 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844675" y="3817938"/>
            <a:ext cx="54229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converse is NOT true!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1" grpId="0"/>
      <p:bldP spid="608262" grpId="0"/>
      <p:bldP spid="608263" grpId="0"/>
      <p:bldP spid="6082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3058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If  </a:t>
            </a:r>
            <a:r>
              <a:rPr lang="en-US" sz="5400" dirty="0">
                <a:solidFill>
                  <a:srgbClr val="2525FF"/>
                </a:solidFill>
                <a:latin typeface="Comic Sans MS" pitchFamily="66" charset="0"/>
              </a:rPr>
              <a:t>f = o(g)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then  </a:t>
            </a:r>
            <a:r>
              <a:rPr lang="en-US" sz="4800" dirty="0" err="1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g</a:t>
            </a:r>
            <a:r>
              <a:rPr lang="en-US" sz="4800" i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b="1" dirty="0" smtClean="0">
                <a:solidFill>
                  <a:srgbClr val="C7030C"/>
                </a:solidFill>
                <a:latin typeface="Euclid Symbol" charset="2"/>
                <a:cs typeface="Euclid Symbol" charset="2"/>
                <a:sym typeface="Symbol" pitchFamily="18" charset="2"/>
              </a:rPr>
              <a:t>≠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O(f)</a:t>
            </a:r>
            <a:r>
              <a:rPr lang="en-US" sz="5400" dirty="0">
                <a:latin typeface="Comic Sans MS" pitchFamily="66" charset="0"/>
              </a:rPr>
              <a:t> 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657600" y="2603500"/>
            <a:ext cx="5095876" cy="1687513"/>
            <a:chOff x="2304" y="1640"/>
            <a:chExt cx="3210" cy="1063"/>
          </a:xfrm>
        </p:grpSpPr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2304" y="1870"/>
              <a:ext cx="321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Comic Sans MS" pitchFamily="66" charset="0"/>
                  <a:sym typeface="Symbol" pitchFamily="18" charset="2"/>
                </a:rPr>
                <a:t>IMPLIES</a:t>
              </a:r>
              <a:r>
                <a:rPr lang="en-US" dirty="0" smtClean="0"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    </a:t>
              </a:r>
              <a:r>
                <a:rPr lang="en-US" sz="4800" b="1" dirty="0">
                  <a:solidFill>
                    <a:srgbClr val="2525FF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</a:t>
              </a:r>
              <a:r>
                <a:rPr lang="en-US" sz="4800" b="1" dirty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=</a:t>
              </a:r>
              <a:r>
                <a:rPr lang="en-US" sz="4800" b="1" dirty="0" smtClean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∞</a:t>
              </a:r>
              <a:endParaRPr lang="en-US" sz="4800" b="1" dirty="0">
                <a:solidFill>
                  <a:srgbClr val="C80000"/>
                </a:solidFill>
                <a:latin typeface="Euclid Symbol" charset="2"/>
                <a:cs typeface="Euclid Symbol" charset="2"/>
                <a:sym typeface="Symbol" pitchFamily="18" charset="2"/>
              </a:endParaRPr>
            </a:p>
          </p:txBody>
        </p:sp>
        <p:graphicFrame>
          <p:nvGraphicFramePr>
            <p:cNvPr id="15363" name="Object 1"/>
            <p:cNvGraphicFramePr>
              <a:graphicFrameLocks noChangeAspect="1"/>
            </p:cNvGraphicFramePr>
            <p:nvPr/>
          </p:nvGraphicFramePr>
          <p:xfrm>
            <a:off x="4128" y="1640"/>
            <a:ext cx="387" cy="1063"/>
          </p:xfrm>
          <a:graphic>
            <a:graphicData uri="http://schemas.openxmlformats.org/presentationml/2006/ole">
              <p:oleObj spid="_x0000_s157699" name="Equation" r:id="rId4" imgW="152280" imgH="419040" progId="Equation.DSMT4">
                <p:embed/>
              </p:oleObj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8600" y="2832100"/>
            <a:ext cx="3321050" cy="1587500"/>
            <a:chOff x="726" y="2002"/>
            <a:chExt cx="2092" cy="1000"/>
          </a:xfrm>
        </p:grpSpPr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726" y="2147"/>
              <a:ext cx="2092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0033CC"/>
                  </a:solidFill>
                  <a:latin typeface="Comic Sans MS" pitchFamily="66" charset="0"/>
                  <a:sym typeface="Symbol" pitchFamily="18" charset="2"/>
                </a:rPr>
                <a:t>     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= 0</a:t>
              </a:r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5362" name="Object 0"/>
            <p:cNvGraphicFramePr>
              <a:graphicFrameLocks noChangeAspect="1"/>
            </p:cNvGraphicFramePr>
            <p:nvPr/>
          </p:nvGraphicFramePr>
          <p:xfrm>
            <a:off x="1652" y="2002"/>
            <a:ext cx="343" cy="1000"/>
          </p:xfrm>
          <a:graphic>
            <a:graphicData uri="http://schemas.openxmlformats.org/presentationml/2006/ole">
              <p:oleObj spid="_x0000_s157698" name="Equation" r:id="rId5" imgW="152280" imgH="444240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5902325" cy="7318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smtClean="0"/>
              <a:t>Equivalent definition:</a:t>
            </a:r>
            <a:endParaRPr lang="en-US" sz="2800" smtClean="0"/>
          </a:p>
        </p:txBody>
      </p:sp>
      <p:sp>
        <p:nvSpPr>
          <p:cNvPr id="79876" name="Rectangle 6"/>
          <p:cNvSpPr>
            <a:spLocks noChangeArrowheads="1"/>
          </p:cNvSpPr>
          <p:nvPr/>
        </p:nvSpPr>
        <p:spPr bwMode="auto">
          <a:xfrm>
            <a:off x="1460500" y="1957388"/>
            <a:ext cx="5918200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latin typeface="Comic Sans MS" pitchFamily="66" charset="0"/>
              </a:rPr>
              <a:t>=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1055107" y="3135627"/>
            <a:ext cx="704174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∃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∀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.</a:t>
            </a:r>
          </a:p>
          <a:p>
            <a:r>
              <a:rPr lang="en-US" sz="66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(n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≤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 err="1">
                <a:latin typeface="Comic Sans MS" pitchFamily="66" charset="0"/>
                <a:sym typeface="Symbol" pitchFamily="18" charset="2"/>
              </a:rPr>
              <a:t>·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56326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Big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93675" y="2351088"/>
            <a:ext cx="1262063" cy="3440112"/>
            <a:chOff x="193675" y="2351088"/>
            <a:chExt cx="1262063" cy="3440112"/>
          </a:xfrm>
        </p:grpSpPr>
        <p:sp>
          <p:nvSpPr>
            <p:cNvPr id="57371" name="Line 6"/>
            <p:cNvSpPr>
              <a:spLocks noChangeShapeType="1"/>
            </p:cNvSpPr>
            <p:nvPr/>
          </p:nvSpPr>
          <p:spPr bwMode="auto">
            <a:xfrm>
              <a:off x="800100" y="4803775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93675" y="2351088"/>
              <a:ext cx="1262063" cy="3440112"/>
              <a:chOff x="193675" y="2351088"/>
              <a:chExt cx="1262063" cy="3440112"/>
            </a:xfrm>
          </p:grpSpPr>
          <p:sp>
            <p:nvSpPr>
              <p:cNvPr id="57366" name="AutoShape 9"/>
              <p:cNvSpPr>
                <a:spLocks/>
              </p:cNvSpPr>
              <p:nvPr/>
            </p:nvSpPr>
            <p:spPr bwMode="auto">
              <a:xfrm>
                <a:off x="646113" y="4826000"/>
                <a:ext cx="115887" cy="965200"/>
              </a:xfrm>
              <a:prstGeom prst="leftBrace">
                <a:avLst>
                  <a:gd name="adj1" fmla="val 43333"/>
                  <a:gd name="adj2" fmla="val 50000"/>
                </a:avLst>
              </a:prstGeom>
              <a:noFill/>
              <a:ln w="31750">
                <a:solidFill>
                  <a:srgbClr val="7030A0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4" name="Line 17"/>
              <p:cNvSpPr>
                <a:spLocks noChangeShapeType="1"/>
              </p:cNvSpPr>
              <p:nvPr/>
            </p:nvSpPr>
            <p:spPr bwMode="auto">
              <a:xfrm>
                <a:off x="800100" y="5791200"/>
                <a:ext cx="6477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1" name="Rectangle 24"/>
              <p:cNvSpPr>
                <a:spLocks noChangeArrowheads="1"/>
              </p:cNvSpPr>
              <p:nvPr/>
            </p:nvSpPr>
            <p:spPr bwMode="auto">
              <a:xfrm>
                <a:off x="615950" y="4983163"/>
                <a:ext cx="839788" cy="579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latin typeface="Comic Sans MS" pitchFamily="66" charset="0"/>
                  </a:rPr>
                  <a:t>ln</a:t>
                </a:r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 </a:t>
                </a:r>
                <a:r>
                  <a:rPr lang="en-US" sz="3200" dirty="0">
                    <a:solidFill>
                      <a:srgbClr val="7030A0"/>
                    </a:solidFill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57362" name="Text Box 25"/>
              <p:cNvSpPr txBox="1">
                <a:spLocks noChangeArrowheads="1"/>
              </p:cNvSpPr>
              <p:nvPr/>
            </p:nvSpPr>
            <p:spPr bwMode="auto">
              <a:xfrm>
                <a:off x="193675" y="2351088"/>
                <a:ext cx="1250950" cy="2289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↑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log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scale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↓</a:t>
                </a:r>
                <a:endParaRPr lang="en-US" sz="3600" dirty="0">
                  <a:latin typeface="Comic Sans MS" pitchFamily="66" charset="0"/>
                  <a:sym typeface="Symbol" pitchFamily="18" charset="2"/>
                </a:endParaRPr>
              </a:p>
            </p:txBody>
          </p:sp>
        </p:grpSp>
      </p:grpSp>
      <p:sp>
        <p:nvSpPr>
          <p:cNvPr id="57346" name="Text Box 11"/>
          <p:cNvSpPr txBox="1">
            <a:spLocks noChangeArrowheads="1"/>
          </p:cNvSpPr>
          <p:nvPr/>
        </p:nvSpPr>
        <p:spPr bwMode="auto">
          <a:xfrm>
            <a:off x="1724025" y="1058863"/>
            <a:ext cx="4183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400" dirty="0">
                <a:solidFill>
                  <a:srgbClr val="00A249"/>
                </a:solidFill>
                <a:latin typeface="Comic Sans MS" pitchFamily="66" charset="0"/>
              </a:rPr>
              <a:t>f(x)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O(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g(x)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465263" y="1965325"/>
            <a:ext cx="6924675" cy="3825875"/>
            <a:chOff x="1465263" y="1965325"/>
            <a:chExt cx="6924675" cy="3825875"/>
          </a:xfrm>
        </p:grpSpPr>
        <p:sp>
          <p:nvSpPr>
            <p:cNvPr id="57373" name="Freeform 14"/>
            <p:cNvSpPr>
              <a:spLocks/>
            </p:cNvSpPr>
            <p:nvPr/>
          </p:nvSpPr>
          <p:spPr bwMode="auto">
            <a:xfrm>
              <a:off x="1465263" y="40132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" name="Rectangle 18"/>
            <p:cNvSpPr>
              <a:spLocks noChangeArrowheads="1"/>
            </p:cNvSpPr>
            <p:nvPr/>
          </p:nvSpPr>
          <p:spPr bwMode="auto">
            <a:xfrm>
              <a:off x="5884862" y="1965325"/>
              <a:ext cx="1277914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mic Sans MS" pitchFamily="66" charset="0"/>
                </a:rPr>
                <a:t>g(x)</a:t>
              </a:r>
            </a:p>
          </p:txBody>
        </p:sp>
        <p:sp>
          <p:nvSpPr>
            <p:cNvPr id="57351" name="Line 20"/>
            <p:cNvSpPr>
              <a:spLocks noChangeShapeType="1"/>
            </p:cNvSpPr>
            <p:nvPr/>
          </p:nvSpPr>
          <p:spPr bwMode="auto">
            <a:xfrm>
              <a:off x="6553200" y="2667000"/>
              <a:ext cx="1371600" cy="144780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2" name="Line 21"/>
          <p:cNvSpPr>
            <a:spLocks noChangeShapeType="1"/>
          </p:cNvSpPr>
          <p:nvPr/>
        </p:nvSpPr>
        <p:spPr bwMode="auto">
          <a:xfrm>
            <a:off x="531813" y="5911850"/>
            <a:ext cx="793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22"/>
          <p:cNvSpPr>
            <a:spLocks noChangeShapeType="1"/>
          </p:cNvSpPr>
          <p:nvPr/>
        </p:nvSpPr>
        <p:spPr bwMode="auto">
          <a:xfrm flipV="1">
            <a:off x="1457325" y="1120775"/>
            <a:ext cx="0" cy="555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505075" y="1828800"/>
            <a:ext cx="2392363" cy="4843463"/>
            <a:chOff x="2505075" y="1828800"/>
            <a:chExt cx="2392363" cy="4843463"/>
          </a:xfrm>
        </p:grpSpPr>
        <p:sp>
          <p:nvSpPr>
            <p:cNvPr id="57358" name="Line 27"/>
            <p:cNvSpPr>
              <a:spLocks noChangeShapeType="1"/>
            </p:cNvSpPr>
            <p:nvPr/>
          </p:nvSpPr>
          <p:spPr bwMode="auto">
            <a:xfrm>
              <a:off x="3708400" y="3567113"/>
              <a:ext cx="19050" cy="22828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Text Box 28"/>
            <p:cNvSpPr txBox="1">
              <a:spLocks noChangeArrowheads="1"/>
            </p:cNvSpPr>
            <p:nvPr/>
          </p:nvSpPr>
          <p:spPr bwMode="auto">
            <a:xfrm>
              <a:off x="2505075" y="1828800"/>
              <a:ext cx="2392363" cy="137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solidFill>
                    <a:srgbClr val="00A249"/>
                  </a:solidFill>
                  <a:latin typeface="Comic Sans MS" pitchFamily="66" charset="0"/>
                </a:rPr>
                <a:t>green</a:t>
              </a:r>
              <a:r>
                <a:rPr lang="en-US" sz="2800" dirty="0" smtClean="0"/>
                <a:t> </a:t>
              </a:r>
              <a:r>
                <a:rPr lang="en-US" sz="2800" dirty="0">
                  <a:latin typeface="Comic Sans MS" pitchFamily="66" charset="0"/>
                </a:rPr>
                <a:t>stays below </a:t>
              </a:r>
              <a:r>
                <a:rPr lang="en-US" sz="2800" dirty="0" smtClean="0">
                  <a:solidFill>
                    <a:srgbClr val="7030A0"/>
                  </a:solidFill>
                  <a:latin typeface="Comic Sans MS" pitchFamily="66" charset="0"/>
                </a:rPr>
                <a:t>purple</a:t>
              </a:r>
              <a:endParaRPr lang="en-US" sz="2800" dirty="0">
                <a:solidFill>
                  <a:srgbClr val="7030A0"/>
                </a:solidFill>
                <a:latin typeface="Comic Sans MS" pitchFamily="66" charset="0"/>
              </a:endParaRPr>
            </a:p>
            <a:p>
              <a:r>
                <a:rPr lang="en-US" sz="2800" dirty="0">
                  <a:latin typeface="Comic Sans MS" pitchFamily="66" charset="0"/>
                </a:rPr>
                <a:t>from here on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57360" name="Text Box 29"/>
            <p:cNvSpPr txBox="1">
              <a:spLocks noChangeArrowheads="1"/>
            </p:cNvSpPr>
            <p:nvPr/>
          </p:nvSpPr>
          <p:spPr bwMode="auto">
            <a:xfrm>
              <a:off x="3438525" y="5872163"/>
              <a:ext cx="700088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n</a:t>
              </a:r>
              <a:r>
                <a:rPr lang="en-US" baseline="-25000" dirty="0">
                  <a:solidFill>
                    <a:srgbClr val="7030A0"/>
                  </a:solidFill>
                  <a:latin typeface="Comic Sans MS" pitchFamily="66" charset="0"/>
                </a:rPr>
                <a:t>o</a:t>
              </a:r>
            </a:p>
          </p:txBody>
        </p:sp>
      </p:grpSp>
      <p:sp>
        <p:nvSpPr>
          <p:cNvPr id="57356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Big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447800" y="1981200"/>
            <a:ext cx="6924675" cy="2844800"/>
            <a:chOff x="1447800" y="1981200"/>
            <a:chExt cx="6924675" cy="2844800"/>
          </a:xfrm>
        </p:grpSpPr>
        <p:sp>
          <p:nvSpPr>
            <p:cNvPr id="57368" name="Rectangle 7"/>
            <p:cNvSpPr>
              <a:spLocks noChangeArrowheads="1"/>
            </p:cNvSpPr>
            <p:nvPr/>
          </p:nvSpPr>
          <p:spPr bwMode="auto">
            <a:xfrm>
              <a:off x="5410200" y="1981200"/>
              <a:ext cx="6350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c</a:t>
              </a:r>
              <a:r>
                <a:rPr lang="en-US" dirty="0">
                  <a:solidFill>
                    <a:schemeClr val="accent2"/>
                  </a:solidFill>
                  <a:latin typeface="Comic Sans MS" pitchFamily="66" charset="0"/>
                </a:rPr>
                <a:t>·</a:t>
              </a:r>
            </a:p>
          </p:txBody>
        </p:sp>
        <p:sp>
          <p:nvSpPr>
            <p:cNvPr id="57369" name="Line 8"/>
            <p:cNvSpPr>
              <a:spLocks noChangeShapeType="1"/>
            </p:cNvSpPr>
            <p:nvPr/>
          </p:nvSpPr>
          <p:spPr bwMode="auto">
            <a:xfrm>
              <a:off x="5680075" y="2692400"/>
              <a:ext cx="720725" cy="87947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1447800" y="30480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70660" y="3050540"/>
            <a:ext cx="6993890" cy="2775704"/>
            <a:chOff x="1470660" y="3050540"/>
            <a:chExt cx="6993890" cy="2775704"/>
          </a:xfrm>
        </p:grpSpPr>
        <p:sp>
          <p:nvSpPr>
            <p:cNvPr id="57372" name="Rectangle 13"/>
            <p:cNvSpPr>
              <a:spLocks noChangeArrowheads="1"/>
            </p:cNvSpPr>
            <p:nvPr/>
          </p:nvSpPr>
          <p:spPr bwMode="auto">
            <a:xfrm>
              <a:off x="6667501" y="5026025"/>
              <a:ext cx="126509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A249"/>
                  </a:solidFill>
                  <a:latin typeface="Comic Sans MS" pitchFamily="66" charset="0"/>
                </a:rPr>
                <a:t>f(x)</a:t>
              </a:r>
            </a:p>
          </p:txBody>
        </p:sp>
        <p:sp>
          <p:nvSpPr>
            <p:cNvPr id="57374" name="Line 15"/>
            <p:cNvSpPr>
              <a:spLocks noChangeShapeType="1"/>
            </p:cNvSpPr>
            <p:nvPr/>
          </p:nvSpPr>
          <p:spPr bwMode="auto">
            <a:xfrm flipH="1" flipV="1">
              <a:off x="7010400" y="3962400"/>
              <a:ext cx="117476" cy="1076325"/>
            </a:xfrm>
            <a:prstGeom prst="line">
              <a:avLst/>
            </a:prstGeom>
            <a:noFill/>
            <a:ln w="28575">
              <a:solidFill>
                <a:srgbClr val="00A249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1470660" y="3050540"/>
              <a:ext cx="6993890" cy="2018030"/>
            </a:xfrm>
            <a:custGeom>
              <a:avLst/>
              <a:gdLst>
                <a:gd name="connsiteX0" fmla="*/ 0 w 6993890"/>
                <a:gd name="connsiteY0" fmla="*/ 645160 h 2018030"/>
                <a:gd name="connsiteX1" fmla="*/ 175260 w 6993890"/>
                <a:gd name="connsiteY1" fmla="*/ 500380 h 2018030"/>
                <a:gd name="connsiteX2" fmla="*/ 487680 w 6993890"/>
                <a:gd name="connsiteY2" fmla="*/ 1750060 h 2018030"/>
                <a:gd name="connsiteX3" fmla="*/ 701040 w 6993890"/>
                <a:gd name="connsiteY3" fmla="*/ 1772920 h 2018030"/>
                <a:gd name="connsiteX4" fmla="*/ 1402080 w 6993890"/>
                <a:gd name="connsiteY4" fmla="*/ 279400 h 2018030"/>
                <a:gd name="connsiteX5" fmla="*/ 2011680 w 6993890"/>
                <a:gd name="connsiteY5" fmla="*/ 96520 h 2018030"/>
                <a:gd name="connsiteX6" fmla="*/ 2247900 w 6993890"/>
                <a:gd name="connsiteY6" fmla="*/ 561340 h 2018030"/>
                <a:gd name="connsiteX7" fmla="*/ 2567940 w 6993890"/>
                <a:gd name="connsiteY7" fmla="*/ 1178560 h 2018030"/>
                <a:gd name="connsiteX8" fmla="*/ 3749040 w 6993890"/>
                <a:gd name="connsiteY8" fmla="*/ 1430020 h 2018030"/>
                <a:gd name="connsiteX9" fmla="*/ 5684520 w 6993890"/>
                <a:gd name="connsiteY9" fmla="*/ 835660 h 2018030"/>
                <a:gd name="connsiteX10" fmla="*/ 6309360 w 6993890"/>
                <a:gd name="connsiteY10" fmla="*/ 325120 h 2018030"/>
                <a:gd name="connsiteX11" fmla="*/ 6896100 w 6993890"/>
                <a:gd name="connsiteY11" fmla="*/ 127000 h 2018030"/>
                <a:gd name="connsiteX12" fmla="*/ 6896100 w 6993890"/>
                <a:gd name="connsiteY12" fmla="*/ 134620 h 2018030"/>
                <a:gd name="connsiteX13" fmla="*/ 6896100 w 6993890"/>
                <a:gd name="connsiteY13" fmla="*/ 134620 h 2018030"/>
                <a:gd name="connsiteX14" fmla="*/ 6896100 w 6993890"/>
                <a:gd name="connsiteY14" fmla="*/ 134620 h 2018030"/>
                <a:gd name="connsiteX15" fmla="*/ 6896100 w 6993890"/>
                <a:gd name="connsiteY15" fmla="*/ 134620 h 201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93890" h="2018030">
                  <a:moveTo>
                    <a:pt x="0" y="645160"/>
                  </a:moveTo>
                  <a:cubicBezTo>
                    <a:pt x="46990" y="480695"/>
                    <a:pt x="93980" y="316230"/>
                    <a:pt x="175260" y="500380"/>
                  </a:cubicBezTo>
                  <a:cubicBezTo>
                    <a:pt x="256540" y="684530"/>
                    <a:pt x="400050" y="1537970"/>
                    <a:pt x="487680" y="1750060"/>
                  </a:cubicBezTo>
                  <a:cubicBezTo>
                    <a:pt x="575310" y="1962150"/>
                    <a:pt x="548640" y="2018030"/>
                    <a:pt x="701040" y="1772920"/>
                  </a:cubicBezTo>
                  <a:cubicBezTo>
                    <a:pt x="853440" y="1527810"/>
                    <a:pt x="1183640" y="558800"/>
                    <a:pt x="1402080" y="279400"/>
                  </a:cubicBezTo>
                  <a:cubicBezTo>
                    <a:pt x="1620520" y="0"/>
                    <a:pt x="1870710" y="49530"/>
                    <a:pt x="2011680" y="96520"/>
                  </a:cubicBezTo>
                  <a:cubicBezTo>
                    <a:pt x="2152650" y="143510"/>
                    <a:pt x="2155190" y="381000"/>
                    <a:pt x="2247900" y="561340"/>
                  </a:cubicBezTo>
                  <a:cubicBezTo>
                    <a:pt x="2340610" y="741680"/>
                    <a:pt x="2317750" y="1033780"/>
                    <a:pt x="2567940" y="1178560"/>
                  </a:cubicBezTo>
                  <a:cubicBezTo>
                    <a:pt x="2818130" y="1323340"/>
                    <a:pt x="3229610" y="1487170"/>
                    <a:pt x="3749040" y="1430020"/>
                  </a:cubicBezTo>
                  <a:cubicBezTo>
                    <a:pt x="4268470" y="1372870"/>
                    <a:pt x="5257800" y="1019810"/>
                    <a:pt x="5684520" y="835660"/>
                  </a:cubicBezTo>
                  <a:cubicBezTo>
                    <a:pt x="6111240" y="651510"/>
                    <a:pt x="6107430" y="443230"/>
                    <a:pt x="6309360" y="325120"/>
                  </a:cubicBezTo>
                  <a:cubicBezTo>
                    <a:pt x="6511290" y="207010"/>
                    <a:pt x="6798310" y="158750"/>
                    <a:pt x="6896100" y="127000"/>
                  </a:cubicBezTo>
                  <a:cubicBezTo>
                    <a:pt x="6993890" y="95250"/>
                    <a:pt x="6896100" y="134620"/>
                    <a:pt x="6896100" y="134620"/>
                  </a:cubicBezTo>
                  <a:lnTo>
                    <a:pt x="6896100" y="134620"/>
                  </a:lnTo>
                  <a:lnTo>
                    <a:pt x="6896100" y="134620"/>
                  </a:lnTo>
                  <a:lnTo>
                    <a:pt x="6896100" y="134620"/>
                  </a:lnTo>
                </a:path>
              </a:pathLst>
            </a:custGeom>
            <a:noFill/>
            <a:ln w="31750" cap="flat" cmpd="sng" algn="ctr">
              <a:solidFill>
                <a:srgbClr val="00A24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91381"/>
            <a:ext cx="7907286" cy="99935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Lemma:</a:t>
            </a:r>
            <a:r>
              <a:rPr lang="en-US" i="1" dirty="0" smtClean="0"/>
              <a:t>  </a:t>
            </a:r>
            <a:r>
              <a:rPr lang="en-US" sz="4400" i="1" dirty="0" smtClean="0"/>
              <a:t> 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a</a:t>
            </a:r>
            <a:r>
              <a:rPr lang="en-US" sz="4800" dirty="0" smtClean="0"/>
              <a:t>  = o(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b</a:t>
            </a:r>
            <a:r>
              <a:rPr lang="en-US" sz="4800" dirty="0" smtClean="0"/>
              <a:t>) for </a:t>
            </a:r>
            <a:r>
              <a:rPr lang="en-US" sz="4800" dirty="0" smtClean="0">
                <a:solidFill>
                  <a:srgbClr val="2525FF"/>
                </a:solidFill>
              </a:rPr>
              <a:t>a </a:t>
            </a:r>
            <a:r>
              <a:rPr lang="en-US" sz="4800" b="1" dirty="0" smtClean="0">
                <a:latin typeface="Euclid Symbol" pitchFamily="18" charset="2"/>
              </a:rPr>
              <a:t>&lt;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2525FF"/>
                </a:solidFill>
              </a:rPr>
              <a:t>b</a:t>
            </a:r>
          </a:p>
        </p:txBody>
      </p:sp>
      <p:sp>
        <p:nvSpPr>
          <p:cNvPr id="492557" name="Rectangle 13"/>
          <p:cNvSpPr>
            <a:spLocks noChangeArrowheads="1"/>
          </p:cNvSpPr>
          <p:nvPr/>
        </p:nvSpPr>
        <p:spPr bwMode="auto">
          <a:xfrm>
            <a:off x="501650" y="2070100"/>
            <a:ext cx="1535998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Proof: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sp>
        <p:nvSpPr>
          <p:cNvPr id="16391" name="Text Box 14"/>
          <p:cNvSpPr txBox="1">
            <a:spLocks noChangeArrowheads="1"/>
          </p:cNvSpPr>
          <p:nvPr/>
        </p:nvSpPr>
        <p:spPr bwMode="auto">
          <a:xfrm>
            <a:off x="1330325" y="3128963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492559" name="Object 15"/>
          <p:cNvGraphicFramePr>
            <a:graphicFrameLocks noChangeAspect="1"/>
          </p:cNvGraphicFramePr>
          <p:nvPr/>
        </p:nvGraphicFramePr>
        <p:xfrm>
          <a:off x="2087563" y="2173288"/>
          <a:ext cx="2681287" cy="1668462"/>
        </p:xfrm>
        <a:graphic>
          <a:graphicData uri="http://schemas.openxmlformats.org/presentationml/2006/ole">
            <p:oleObj spid="_x0000_s158722" name="Equation" r:id="rId4" imgW="672840" imgH="419040" progId="Equation.DSMT4">
              <p:embed/>
            </p:oleObj>
          </a:graphicData>
        </a:graphic>
      </p:graphicFrame>
      <p:sp>
        <p:nvSpPr>
          <p:cNvPr id="492560" name="Text Box 16"/>
          <p:cNvSpPr txBox="1">
            <a:spLocks noChangeArrowheads="1"/>
          </p:cNvSpPr>
          <p:nvPr/>
        </p:nvSpPr>
        <p:spPr bwMode="auto">
          <a:xfrm>
            <a:off x="4902200" y="2574925"/>
            <a:ext cx="3818674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and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b - a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b="1" dirty="0">
                <a:latin typeface="Euclid Symbol" pitchFamily="18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0</a:t>
            </a:r>
          </a:p>
        </p:txBody>
      </p:sp>
      <p:sp>
        <p:nvSpPr>
          <p:cNvPr id="492561" name="Text Box 17"/>
          <p:cNvSpPr txBox="1">
            <a:spLocks noChangeArrowheads="1"/>
          </p:cNvSpPr>
          <p:nvPr/>
        </p:nvSpPr>
        <p:spPr bwMode="auto">
          <a:xfrm>
            <a:off x="1198563" y="4498975"/>
            <a:ext cx="38354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as</a:t>
            </a:r>
            <a:r>
              <a:rPr lang="en-US" sz="4400" i="1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>
                <a:solidFill>
                  <a:srgbClr val="2525FF"/>
                </a:solidFill>
                <a:latin typeface="Comic Sans MS" pitchFamily="66" charset="0"/>
              </a:rPr>
              <a:t>x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  <a:sym typeface="Symbol" pitchFamily="18" charset="2"/>
              </a:rPr>
              <a:t>→ </a:t>
            </a:r>
            <a:r>
              <a:rPr lang="en-US" sz="4800" dirty="0" smtClean="0">
                <a:solidFill>
                  <a:srgbClr val="FF6600"/>
                </a:solidFill>
                <a:latin typeface="Euclid Symbol" charset="2"/>
                <a:cs typeface="Euclid Symbol" charset="2"/>
                <a:sym typeface="Symbol" pitchFamily="18" charset="2"/>
              </a:rPr>
              <a:t>∞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i="1" baseline="30000" dirty="0" smtClean="0">
                <a:latin typeface="Comic Sans MS" pitchFamily="66" charset="0"/>
                <a:sym typeface="Symbol" pitchFamily="18" charset="2"/>
              </a:rPr>
              <a:t>                     </a:t>
            </a:r>
            <a:endParaRPr lang="en-US" i="1" baseline="300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492562" name="Object 18"/>
          <p:cNvGraphicFramePr>
            <a:graphicFrameLocks noChangeAspect="1"/>
          </p:cNvGraphicFramePr>
          <p:nvPr/>
        </p:nvGraphicFramePr>
        <p:xfrm>
          <a:off x="5029200" y="4114800"/>
          <a:ext cx="2725737" cy="1717675"/>
        </p:xfrm>
        <a:graphic>
          <a:graphicData uri="http://schemas.openxmlformats.org/presentationml/2006/ole">
            <p:oleObj spid="_x0000_s158723" name="Equation" r:id="rId5" imgW="685800" imgH="431800" progId="Equation.DSMT4">
              <p:embed/>
            </p:oleObj>
          </a:graphicData>
        </a:graphic>
      </p:graphicFrame>
      <p:sp>
        <p:nvSpPr>
          <p:cNvPr id="16394" name="Rectangle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2567" name="Rectangle 23"/>
          <p:cNvSpPr>
            <a:spLocks noChangeArrowheads="1"/>
          </p:cNvSpPr>
          <p:nvPr/>
        </p:nvSpPr>
        <p:spPr bwMode="auto">
          <a:xfrm>
            <a:off x="2247900" y="959467"/>
            <a:ext cx="6379906" cy="106106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7" grpId="0"/>
      <p:bldP spid="492560" grpId="0"/>
      <p:bldP spid="492561" grpId="0"/>
      <p:bldP spid="4925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Lemma:</a:t>
            </a:r>
            <a:endParaRPr lang="en-US" sz="4400" dirty="0" smtClean="0"/>
          </a:p>
          <a:p>
            <a:pPr marL="0" indent="0" algn="ctr" eaLnBrk="1" hangingPunct="1">
              <a:buFontTx/>
              <a:buNone/>
            </a:pPr>
            <a:r>
              <a:rPr lang="en-US" sz="6600" dirty="0" err="1" smtClean="0">
                <a:solidFill>
                  <a:srgbClr val="2525FF"/>
                </a:solidFill>
              </a:rPr>
              <a:t>ln</a:t>
            </a:r>
            <a:r>
              <a:rPr lang="en-US" sz="6600" dirty="0" smtClean="0">
                <a:solidFill>
                  <a:srgbClr val="2525FF"/>
                </a:solidFill>
              </a:rPr>
              <a:t> x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 err="1" smtClean="0">
                <a:solidFill>
                  <a:srgbClr val="2525FF"/>
                </a:solidFill>
              </a:rPr>
              <a:t>o(x</a:t>
            </a:r>
            <a:r>
              <a:rPr lang="en-US" sz="6600" baseline="300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0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58372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286000"/>
            <a:ext cx="4775200" cy="1398588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7772400" cy="13525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Lemma:</a:t>
            </a:r>
            <a:r>
              <a:rPr lang="en-US" sz="4400" dirty="0" smtClean="0"/>
              <a:t> </a:t>
            </a:r>
            <a:r>
              <a:rPr lang="en-US" sz="4400" dirty="0" err="1" smtClean="0"/>
              <a:t>ln</a:t>
            </a:r>
            <a:r>
              <a:rPr lang="en-US" sz="4400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 = </a:t>
            </a:r>
            <a:r>
              <a:rPr lang="en-US" sz="4400" dirty="0" err="1" smtClean="0"/>
              <a:t>o(x</a:t>
            </a:r>
            <a:r>
              <a:rPr lang="en-US" sz="4400" baseline="30000" dirty="0" err="1" smtClean="0">
                <a:sym typeface="Symbol" pitchFamily="18" charset="2"/>
              </a:rPr>
              <a:t>ε</a:t>
            </a:r>
            <a:r>
              <a:rPr lang="en-US" sz="4400" dirty="0" smtClean="0"/>
              <a:t>) for </a:t>
            </a:r>
            <a:r>
              <a:rPr lang="en-US" sz="4400" dirty="0" err="1" smtClean="0">
                <a:sym typeface="Symbol" pitchFamily="18" charset="2"/>
              </a:rPr>
              <a:t>ε</a:t>
            </a:r>
            <a:r>
              <a:rPr lang="en-US" sz="4400" dirty="0" smtClean="0">
                <a:sym typeface="Symbol" pitchFamily="18" charset="2"/>
              </a:rPr>
              <a:t> &gt; 0.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3379788" y="1897063"/>
          <a:ext cx="1660525" cy="1654175"/>
        </p:xfrm>
        <a:graphic>
          <a:graphicData uri="http://schemas.openxmlformats.org/presentationml/2006/ole">
            <p:oleObj spid="_x0000_s159746" name="Equation" r:id="rId4" imgW="431640" imgH="431640" progId="Equation.DSMT4">
              <p:embed/>
            </p:oleObj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2139950" y="3175000"/>
          <a:ext cx="4325938" cy="1747838"/>
        </p:xfrm>
        <a:graphic>
          <a:graphicData uri="http://schemas.openxmlformats.org/presentationml/2006/ole">
            <p:oleObj spid="_x0000_s159747" name="Equation" r:id="rId5" imgW="1066680" imgH="431640" progId="Equation.DSMT4">
              <p:embed/>
            </p:oleObj>
          </a:graphicData>
        </a:graphic>
      </p:graphicFrame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3082925" y="4559300"/>
          <a:ext cx="3136900" cy="1749425"/>
        </p:xfrm>
        <a:graphic>
          <a:graphicData uri="http://schemas.openxmlformats.org/presentationml/2006/ole">
            <p:oleObj spid="_x0000_s159748" name="Equation" r:id="rId6" imgW="749160" imgH="419040" progId="Equation.DSMT4">
              <p:embed/>
            </p:oleObj>
          </a:graphicData>
        </a:graphic>
      </p:graphicFrame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737225" y="2298700"/>
            <a:ext cx="2789238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latin typeface="Comic Sans MS" pitchFamily="66" charset="0"/>
              </a:rPr>
              <a:t>y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</p:txBody>
      </p:sp>
      <p:sp>
        <p:nvSpPr>
          <p:cNvPr id="17417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</a:t>
            </a:r>
            <a:r>
              <a:rPr lang="en-US" sz="4400" dirty="0" smtClean="0">
                <a:latin typeface="Comic Sans MS" pitchFamily="66" charset="0"/>
              </a:rPr>
              <a:t>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7772400" cy="13525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/>
              <a:t>Lemma:</a:t>
            </a:r>
            <a:r>
              <a:rPr lang="en-US" sz="4400" dirty="0" smtClean="0"/>
              <a:t> </a:t>
            </a:r>
            <a:r>
              <a:rPr lang="en-US" sz="4400" dirty="0" err="1" smtClean="0"/>
              <a:t>ln</a:t>
            </a:r>
            <a:r>
              <a:rPr lang="en-US" sz="4400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 = </a:t>
            </a:r>
            <a:r>
              <a:rPr lang="en-US" sz="4400" dirty="0" err="1" smtClean="0"/>
              <a:t>o(x</a:t>
            </a:r>
            <a:r>
              <a:rPr lang="en-US" sz="4400" baseline="30000" dirty="0" err="1" smtClean="0">
                <a:sym typeface="Symbol" pitchFamily="18" charset="2"/>
              </a:rPr>
              <a:t>ε</a:t>
            </a:r>
            <a:r>
              <a:rPr lang="en-US" sz="4400" dirty="0" smtClean="0"/>
              <a:t>) for </a:t>
            </a:r>
            <a:r>
              <a:rPr lang="en-US" sz="4400" dirty="0" err="1" smtClean="0">
                <a:sym typeface="Symbol" pitchFamily="18" charset="2"/>
              </a:rPr>
              <a:t>ε</a:t>
            </a:r>
            <a:r>
              <a:rPr lang="en-US" sz="4400" dirty="0" smtClean="0">
                <a:sym typeface="Symbol" pitchFamily="18" charset="2"/>
              </a:rPr>
              <a:t> &gt; 0.</a:t>
            </a:r>
          </a:p>
        </p:txBody>
      </p:sp>
      <p:sp>
        <p:nvSpPr>
          <p:cNvPr id="18441" name="Text Box 3"/>
          <p:cNvSpPr txBox="1">
            <a:spLocks noChangeArrowheads="1"/>
          </p:cNvSpPr>
          <p:nvPr/>
        </p:nvSpPr>
        <p:spPr bwMode="auto">
          <a:xfrm>
            <a:off x="4400550" y="2373313"/>
            <a:ext cx="20447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b="1"/>
              <a:t>,</a:t>
            </a:r>
            <a:r>
              <a:rPr lang="en-US"/>
              <a:t> </a:t>
            </a:r>
            <a:r>
              <a:rPr lang="en-US">
                <a:latin typeface="Comic Sans MS" pitchFamily="66" charset="0"/>
              </a:rPr>
              <a:t>so let 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6345238" y="2068513"/>
          <a:ext cx="2549525" cy="1060450"/>
        </p:xfrm>
        <a:graphic>
          <a:graphicData uri="http://schemas.openxmlformats.org/presentationml/2006/ole">
            <p:oleObj spid="_x0000_s160770" name="Equation" r:id="rId4" imgW="609480" imgH="253800" progId="Equation.DSMT4">
              <p:embed/>
            </p:oleObj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60771" name="Equation" r:id="rId5" imgW="114120" imgH="215640" progId="Equation.3">
              <p:embed/>
            </p:oleObj>
          </a:graphicData>
        </a:graphic>
      </p:graphicFrame>
      <p:graphicFrame>
        <p:nvGraphicFramePr>
          <p:cNvPr id="614406" name="Object 6"/>
          <p:cNvGraphicFramePr>
            <a:graphicFrameLocks noChangeAspect="1"/>
          </p:cNvGraphicFramePr>
          <p:nvPr/>
        </p:nvGraphicFramePr>
        <p:xfrm>
          <a:off x="1781175" y="3378200"/>
          <a:ext cx="2690813" cy="1612900"/>
        </p:xfrm>
        <a:graphic>
          <a:graphicData uri="http://schemas.openxmlformats.org/presentationml/2006/ole">
            <p:oleObj spid="_x0000_s160772" name="Equation" r:id="rId6" imgW="698400" imgH="419040" progId="Equation.DSMT4">
              <p:embed/>
            </p:oleObj>
          </a:graphicData>
        </a:graphic>
      </p:graphicFrame>
      <p:graphicFrame>
        <p:nvGraphicFramePr>
          <p:cNvPr id="614407" name="Object 7"/>
          <p:cNvGraphicFramePr>
            <a:graphicFrameLocks noChangeAspect="1"/>
          </p:cNvGraphicFramePr>
          <p:nvPr/>
        </p:nvGraphicFramePr>
        <p:xfrm>
          <a:off x="1657350" y="4865688"/>
          <a:ext cx="4105275" cy="1612900"/>
        </p:xfrm>
        <a:graphic>
          <a:graphicData uri="http://schemas.openxmlformats.org/presentationml/2006/ole">
            <p:oleObj spid="_x0000_s160773" name="Equation" r:id="rId7" imgW="1066680" imgH="419040" progId="Equation.DSMT4">
              <p:embed/>
            </p:oleObj>
          </a:graphicData>
        </a:graphic>
      </p:graphicFrame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6003925" y="5389563"/>
            <a:ext cx="2820273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for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Euclid Symbol" charset="2"/>
                <a:cs typeface="Euclid Symbol" charset="2"/>
                <a:sym typeface="Symbol" pitchFamily="18" charset="2"/>
              </a:rPr>
              <a:t>δ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Symbol" pitchFamily="18" charset="2"/>
              </a:rPr>
              <a:t>ε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</a:t>
            </a:r>
            <a:r>
              <a:rPr lang="en-US" sz="4400" dirty="0" smtClean="0">
                <a:latin typeface="Comic Sans MS" pitchFamily="66" charset="0"/>
              </a:rPr>
              <a:t>:</a:t>
            </a:r>
            <a:endParaRPr lang="en-US" sz="4400" dirty="0">
              <a:latin typeface="Comic Sans MS" pitchFamily="66" charset="0"/>
            </a:endParaRPr>
          </a:p>
        </p:txBody>
      </p:sp>
      <p:graphicFrame>
        <p:nvGraphicFramePr>
          <p:cNvPr id="18438" name="Object 10"/>
          <p:cNvGraphicFramePr>
            <a:graphicFrameLocks noChangeAspect="1"/>
          </p:cNvGraphicFramePr>
          <p:nvPr/>
        </p:nvGraphicFramePr>
        <p:xfrm>
          <a:off x="2205038" y="1841500"/>
          <a:ext cx="2203450" cy="1647825"/>
        </p:xfrm>
        <a:graphic>
          <a:graphicData uri="http://schemas.openxmlformats.org/presentationml/2006/ole">
            <p:oleObj spid="_x0000_s160774" name="Equation" r:id="rId8" imgW="558720" imgH="419040" progId="Equation.DSMT4">
              <p:embed/>
            </p:oleObj>
          </a:graphicData>
        </a:graphic>
      </p:graphicFrame>
      <p:sp>
        <p:nvSpPr>
          <p:cNvPr id="18444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43000" y="1704975"/>
            <a:ext cx="6811963" cy="33813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Other proofs:</a:t>
            </a:r>
          </a:p>
          <a:p>
            <a:r>
              <a:rPr lang="en-US" sz="5400">
                <a:latin typeface="Comic Sans MS" pitchFamily="66" charset="0"/>
              </a:rPr>
              <a:t>L’Hopital’s Rule,</a:t>
            </a:r>
          </a:p>
          <a:p>
            <a:r>
              <a:rPr lang="en-US" sz="5400">
                <a:latin typeface="Comic Sans MS" pitchFamily="66" charset="0"/>
              </a:rPr>
              <a:t>McLaurin Series</a:t>
            </a:r>
          </a:p>
          <a:p>
            <a:r>
              <a:rPr lang="en-US" sz="5400">
                <a:latin typeface="Comic Sans MS" pitchFamily="66" charset="0"/>
              </a:rPr>
              <a:t>(see a Calculus text)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Lemma:</a:t>
            </a:r>
          </a:p>
          <a:p>
            <a:pPr marL="0" indent="0" algn="ctr" eaLnBrk="1" hangingPunct="1">
              <a:buFontTx/>
              <a:buNone/>
            </a:pPr>
            <a:r>
              <a:rPr lang="en-US" sz="6600" dirty="0" err="1" smtClean="0">
                <a:solidFill>
                  <a:srgbClr val="2525FF"/>
                </a:solidFill>
              </a:rPr>
              <a:t>x</a:t>
            </a:r>
            <a:r>
              <a:rPr lang="en-US" sz="6600" baseline="30000" dirty="0" err="1" smtClean="0">
                <a:solidFill>
                  <a:srgbClr val="2525FF"/>
                </a:solidFill>
              </a:rPr>
              <a:t>n</a:t>
            </a:r>
            <a:r>
              <a:rPr lang="en-US" sz="6600" dirty="0" smtClean="0">
                <a:solidFill>
                  <a:srgbClr val="2525FF"/>
                </a:solidFill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2525FF"/>
                </a:solidFill>
              </a:rPr>
              <a:t>o(a</a:t>
            </a:r>
            <a:r>
              <a:rPr lang="en-US" sz="6600" baseline="30000" dirty="0" smtClean="0">
                <a:solidFill>
                  <a:srgbClr val="2525FF"/>
                </a:solidFill>
              </a:rPr>
              <a:t>x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a </a:t>
            </a:r>
            <a:r>
              <a:rPr lang="en-US" sz="6600" b="1" dirty="0" smtClean="0">
                <a:solidFill>
                  <a:srgbClr val="2525FF"/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 1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60420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433480"/>
            <a:ext cx="4775200" cy="1398588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434975" y="1123950"/>
            <a:ext cx="68294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en-US" sz="4000" dirty="0">
                <a:latin typeface="+mj-lt"/>
              </a:rPr>
              <a:t>Integral Method to bound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46288" y="3306763"/>
            <a:ext cx="6070600" cy="2614612"/>
            <a:chOff x="1289" y="2083"/>
            <a:chExt cx="3824" cy="1647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321" y="2083"/>
              <a:ext cx="3774" cy="1647"/>
              <a:chOff x="1321" y="2083"/>
              <a:chExt cx="3774" cy="1647"/>
            </a:xfrm>
          </p:grpSpPr>
          <p:sp>
            <p:nvSpPr>
              <p:cNvPr id="21543" name="Text Box 8"/>
              <p:cNvSpPr txBox="1">
                <a:spLocks noChangeArrowheads="1"/>
              </p:cNvSpPr>
              <p:nvPr/>
            </p:nvSpPr>
            <p:spPr bwMode="auto">
              <a:xfrm>
                <a:off x="3372" y="3096"/>
                <a:ext cx="56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>
                    <a:latin typeface="+mj-lt"/>
                  </a:rPr>
                  <a:t>…</a:t>
                </a:r>
              </a:p>
            </p:txBody>
          </p:sp>
          <p:sp>
            <p:nvSpPr>
              <p:cNvPr id="21544" name="Rectangle 9"/>
              <p:cNvSpPr>
                <a:spLocks noChangeArrowheads="1"/>
              </p:cNvSpPr>
              <p:nvPr/>
            </p:nvSpPr>
            <p:spPr bwMode="auto">
              <a:xfrm>
                <a:off x="1321" y="3259"/>
                <a:ext cx="480" cy="47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5" name="Rectangle 10"/>
              <p:cNvSpPr>
                <a:spLocks noChangeArrowheads="1"/>
              </p:cNvSpPr>
              <p:nvPr/>
            </p:nvSpPr>
            <p:spPr bwMode="auto">
              <a:xfrm>
                <a:off x="2258" y="2705"/>
                <a:ext cx="470" cy="102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6" name="Rectangle 11"/>
              <p:cNvSpPr>
                <a:spLocks noChangeArrowheads="1"/>
              </p:cNvSpPr>
              <p:nvPr/>
            </p:nvSpPr>
            <p:spPr bwMode="auto">
              <a:xfrm>
                <a:off x="2732" y="2513"/>
                <a:ext cx="470" cy="1217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7" name="Rectangle 12"/>
              <p:cNvSpPr>
                <a:spLocks noChangeArrowheads="1"/>
              </p:cNvSpPr>
              <p:nvPr/>
            </p:nvSpPr>
            <p:spPr bwMode="auto">
              <a:xfrm>
                <a:off x="4155" y="2164"/>
                <a:ext cx="470" cy="156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8" name="Rectangle 13"/>
              <p:cNvSpPr>
                <a:spLocks noChangeArrowheads="1"/>
              </p:cNvSpPr>
              <p:nvPr/>
            </p:nvSpPr>
            <p:spPr bwMode="auto">
              <a:xfrm>
                <a:off x="4625" y="2083"/>
                <a:ext cx="470" cy="16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9" name="Rectangle 14"/>
              <p:cNvSpPr>
                <a:spLocks noChangeArrowheads="1"/>
              </p:cNvSpPr>
              <p:nvPr/>
            </p:nvSpPr>
            <p:spPr bwMode="auto">
              <a:xfrm>
                <a:off x="1802" y="2921"/>
                <a:ext cx="454" cy="809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289" y="2611"/>
              <a:ext cx="3824" cy="1009"/>
              <a:chOff x="1289" y="2611"/>
              <a:chExt cx="3824" cy="1009"/>
            </a:xfrm>
          </p:grpSpPr>
          <p:sp>
            <p:nvSpPr>
              <p:cNvPr id="3" name="Rectangle 16"/>
              <p:cNvSpPr>
                <a:spLocks noChangeArrowheads="1"/>
              </p:cNvSpPr>
              <p:nvPr/>
            </p:nvSpPr>
            <p:spPr bwMode="auto">
              <a:xfrm>
                <a:off x="1289" y="3290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2</a:t>
                </a:r>
              </a:p>
            </p:txBody>
          </p:sp>
          <p:sp>
            <p:nvSpPr>
              <p:cNvPr id="4" name="Rectangle 17"/>
              <p:cNvSpPr>
                <a:spLocks noChangeArrowheads="1"/>
              </p:cNvSpPr>
              <p:nvPr/>
            </p:nvSpPr>
            <p:spPr bwMode="auto">
              <a:xfrm>
                <a:off x="1786" y="3132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3</a:t>
                </a:r>
              </a:p>
            </p:txBody>
          </p:sp>
          <p:sp>
            <p:nvSpPr>
              <p:cNvPr id="21539" name="Rectangle 18"/>
              <p:cNvSpPr>
                <a:spLocks noChangeArrowheads="1"/>
              </p:cNvSpPr>
              <p:nvPr/>
            </p:nvSpPr>
            <p:spPr bwMode="auto">
              <a:xfrm>
                <a:off x="2275" y="302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4</a:t>
                </a:r>
              </a:p>
            </p:txBody>
          </p:sp>
          <p:sp>
            <p:nvSpPr>
              <p:cNvPr id="21540" name="Rectangle 19"/>
              <p:cNvSpPr>
                <a:spLocks noChangeArrowheads="1"/>
              </p:cNvSpPr>
              <p:nvPr/>
            </p:nvSpPr>
            <p:spPr bwMode="auto">
              <a:xfrm>
                <a:off x="2727" y="286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5</a:t>
                </a:r>
              </a:p>
            </p:txBody>
          </p:sp>
          <p:sp>
            <p:nvSpPr>
              <p:cNvPr id="21541" name="Rectangle 20"/>
              <p:cNvSpPr>
                <a:spLocks noChangeArrowheads="1"/>
              </p:cNvSpPr>
              <p:nvPr/>
            </p:nvSpPr>
            <p:spPr bwMode="auto">
              <a:xfrm>
                <a:off x="4165" y="2611"/>
                <a:ext cx="430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</a:p>
              <a:p>
                <a:pPr algn="ctr">
                  <a:defRPr/>
                </a:pP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  <a:r>
                  <a:rPr lang="en-US" sz="2800" dirty="0">
                    <a:latin typeface="+mj-lt"/>
                  </a:rPr>
                  <a:t>-1</a:t>
                </a:r>
              </a:p>
            </p:txBody>
          </p:sp>
          <p:sp>
            <p:nvSpPr>
              <p:cNvPr id="21542" name="Rectangle 21"/>
              <p:cNvSpPr>
                <a:spLocks noChangeArrowheads="1"/>
              </p:cNvSpPr>
              <p:nvPr/>
            </p:nvSpPr>
            <p:spPr bwMode="auto">
              <a:xfrm>
                <a:off x="4631" y="2724"/>
                <a:ext cx="48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31813" y="2047875"/>
            <a:ext cx="7937500" cy="4629150"/>
            <a:chOff x="335" y="1290"/>
            <a:chExt cx="5000" cy="2916"/>
          </a:xfrm>
        </p:grpSpPr>
        <p:sp>
          <p:nvSpPr>
            <p:cNvPr id="21519" name="Line 23"/>
            <p:cNvSpPr>
              <a:spLocks noChangeShapeType="1"/>
            </p:cNvSpPr>
            <p:nvPr/>
          </p:nvSpPr>
          <p:spPr bwMode="auto">
            <a:xfrm flipV="1">
              <a:off x="918" y="1290"/>
              <a:ext cx="0" cy="29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0" name="Line 24"/>
            <p:cNvSpPr>
              <a:spLocks noChangeShapeType="1"/>
            </p:cNvSpPr>
            <p:nvPr/>
          </p:nvSpPr>
          <p:spPr bwMode="auto">
            <a:xfrm>
              <a:off x="335" y="3730"/>
              <a:ext cx="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1" name="Rectangle 25"/>
            <p:cNvSpPr>
              <a:spLocks noChangeArrowheads="1"/>
            </p:cNvSpPr>
            <p:nvPr/>
          </p:nvSpPr>
          <p:spPr bwMode="auto">
            <a:xfrm>
              <a:off x="461" y="3015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2</a:t>
              </a:r>
            </a:p>
          </p:txBody>
        </p:sp>
        <p:sp>
          <p:nvSpPr>
            <p:cNvPr id="21522" name="Rectangle 26"/>
            <p:cNvSpPr>
              <a:spLocks noChangeArrowheads="1"/>
            </p:cNvSpPr>
            <p:nvPr/>
          </p:nvSpPr>
          <p:spPr bwMode="auto">
            <a:xfrm>
              <a:off x="461" y="269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3</a:t>
              </a:r>
            </a:p>
          </p:txBody>
        </p:sp>
        <p:sp>
          <p:nvSpPr>
            <p:cNvPr id="21523" name="Rectangle 27"/>
            <p:cNvSpPr>
              <a:spLocks noChangeArrowheads="1"/>
            </p:cNvSpPr>
            <p:nvPr/>
          </p:nvSpPr>
          <p:spPr bwMode="auto">
            <a:xfrm>
              <a:off x="461" y="247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4</a:t>
              </a:r>
            </a:p>
          </p:txBody>
        </p:sp>
        <p:sp>
          <p:nvSpPr>
            <p:cNvPr id="21524" name="Rectangle 28"/>
            <p:cNvSpPr>
              <a:spLocks noChangeArrowheads="1"/>
            </p:cNvSpPr>
            <p:nvPr/>
          </p:nvSpPr>
          <p:spPr bwMode="auto">
            <a:xfrm>
              <a:off x="461" y="2267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5</a:t>
              </a:r>
            </a:p>
          </p:txBody>
        </p:sp>
        <p:sp>
          <p:nvSpPr>
            <p:cNvPr id="21525" name="Rectangle 29"/>
            <p:cNvSpPr>
              <a:spLocks noChangeArrowheads="1"/>
            </p:cNvSpPr>
            <p:nvPr/>
          </p:nvSpPr>
          <p:spPr bwMode="auto">
            <a:xfrm>
              <a:off x="478" y="1869"/>
              <a:ext cx="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 err="1">
                  <a:latin typeface="+mj-lt"/>
                </a:rPr>
                <a:t>ln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26" name="Rectangle 30"/>
            <p:cNvSpPr>
              <a:spLocks noChangeArrowheads="1"/>
            </p:cNvSpPr>
            <p:nvPr/>
          </p:nvSpPr>
          <p:spPr bwMode="auto">
            <a:xfrm>
              <a:off x="166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2</a:t>
              </a:r>
            </a:p>
          </p:txBody>
        </p:sp>
        <p:sp>
          <p:nvSpPr>
            <p:cNvPr id="21527" name="Rectangle 31"/>
            <p:cNvSpPr>
              <a:spLocks noChangeArrowheads="1"/>
            </p:cNvSpPr>
            <p:nvPr/>
          </p:nvSpPr>
          <p:spPr bwMode="auto">
            <a:xfrm>
              <a:off x="2121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3</a:t>
              </a:r>
            </a:p>
          </p:txBody>
        </p:sp>
        <p:sp>
          <p:nvSpPr>
            <p:cNvPr id="21528" name="Rectangle 32"/>
            <p:cNvSpPr>
              <a:spLocks noChangeArrowheads="1"/>
            </p:cNvSpPr>
            <p:nvPr/>
          </p:nvSpPr>
          <p:spPr bwMode="auto">
            <a:xfrm>
              <a:off x="1226" y="3763"/>
              <a:ext cx="2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1</a:t>
              </a:r>
            </a:p>
          </p:txBody>
        </p:sp>
        <p:sp>
          <p:nvSpPr>
            <p:cNvPr id="21529" name="Rectangle 33"/>
            <p:cNvSpPr>
              <a:spLocks noChangeArrowheads="1"/>
            </p:cNvSpPr>
            <p:nvPr/>
          </p:nvSpPr>
          <p:spPr bwMode="auto">
            <a:xfrm>
              <a:off x="261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4</a:t>
              </a:r>
            </a:p>
          </p:txBody>
        </p:sp>
        <p:sp>
          <p:nvSpPr>
            <p:cNvPr id="21530" name="Rectangle 34"/>
            <p:cNvSpPr>
              <a:spLocks noChangeArrowheads="1"/>
            </p:cNvSpPr>
            <p:nvPr/>
          </p:nvSpPr>
          <p:spPr bwMode="auto">
            <a:xfrm>
              <a:off x="3075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5</a:t>
              </a:r>
            </a:p>
          </p:txBody>
        </p:sp>
        <p:sp>
          <p:nvSpPr>
            <p:cNvPr id="21531" name="Rectangle 35"/>
            <p:cNvSpPr>
              <a:spLocks noChangeArrowheads="1"/>
            </p:cNvSpPr>
            <p:nvPr/>
          </p:nvSpPr>
          <p:spPr bwMode="auto">
            <a:xfrm>
              <a:off x="3943" y="3763"/>
              <a:ext cx="4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–2</a:t>
              </a:r>
            </a:p>
          </p:txBody>
        </p:sp>
        <p:sp>
          <p:nvSpPr>
            <p:cNvPr id="21532" name="Rectangle 36"/>
            <p:cNvSpPr>
              <a:spLocks noChangeArrowheads="1"/>
            </p:cNvSpPr>
            <p:nvPr/>
          </p:nvSpPr>
          <p:spPr bwMode="auto">
            <a:xfrm>
              <a:off x="4425" y="3763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–1</a:t>
              </a:r>
            </a:p>
          </p:txBody>
        </p:sp>
        <p:sp>
          <p:nvSpPr>
            <p:cNvPr id="21533" name="Rectangle 37"/>
            <p:cNvSpPr>
              <a:spLocks noChangeArrowheads="1"/>
            </p:cNvSpPr>
            <p:nvPr/>
          </p:nvSpPr>
          <p:spPr bwMode="auto">
            <a:xfrm>
              <a:off x="4984" y="3763"/>
              <a:ext cx="2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34" name="Rectangle 38"/>
            <p:cNvSpPr>
              <a:spLocks noChangeArrowheads="1"/>
            </p:cNvSpPr>
            <p:nvPr/>
          </p:nvSpPr>
          <p:spPr bwMode="auto">
            <a:xfrm>
              <a:off x="581" y="1986"/>
              <a:ext cx="29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3200" dirty="0">
                  <a:latin typeface="+mj-lt"/>
                </a:rPr>
                <a:t>…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1543050" y="2879725"/>
            <a:ext cx="7329488" cy="2997200"/>
            <a:chOff x="1543050" y="2879725"/>
            <a:chExt cx="7329488" cy="2997200"/>
          </a:xfrm>
        </p:grpSpPr>
        <p:sp>
          <p:nvSpPr>
            <p:cNvPr id="21513" name="Line 40"/>
            <p:cNvSpPr>
              <a:spLocks noChangeShapeType="1"/>
            </p:cNvSpPr>
            <p:nvPr/>
          </p:nvSpPr>
          <p:spPr bwMode="auto">
            <a:xfrm>
              <a:off x="3219450" y="3730625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1828800" y="3205163"/>
              <a:ext cx="12795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(x+1)</a:t>
              </a:r>
            </a:p>
          </p:txBody>
        </p:sp>
        <p:sp>
          <p:nvSpPr>
            <p:cNvPr id="21515" name="Line 42"/>
            <p:cNvSpPr>
              <a:spLocks noChangeShapeType="1"/>
            </p:cNvSpPr>
            <p:nvPr/>
          </p:nvSpPr>
          <p:spPr bwMode="auto">
            <a:xfrm>
              <a:off x="4956175" y="3405188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6" name="Text Box 43"/>
            <p:cNvSpPr txBox="1">
              <a:spLocks noChangeArrowheads="1"/>
            </p:cNvSpPr>
            <p:nvPr/>
          </p:nvSpPr>
          <p:spPr bwMode="auto">
            <a:xfrm>
              <a:off x="3900488" y="2879725"/>
              <a:ext cx="94456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(x)</a:t>
              </a:r>
            </a:p>
          </p:txBody>
        </p:sp>
        <p:sp>
          <p:nvSpPr>
            <p:cNvPr id="21517" name="Freeform 44"/>
            <p:cNvSpPr>
              <a:spLocks/>
            </p:cNvSpPr>
            <p:nvPr/>
          </p:nvSpPr>
          <p:spPr bwMode="auto">
            <a:xfrm>
              <a:off x="1543050" y="31781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8" name="Freeform 45"/>
            <p:cNvSpPr>
              <a:spLocks/>
            </p:cNvSpPr>
            <p:nvPr/>
          </p:nvSpPr>
          <p:spPr bwMode="auto">
            <a:xfrm>
              <a:off x="2236788" y="31908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</p:grpSp>
      <p:graphicFrame>
        <p:nvGraphicFramePr>
          <p:cNvPr id="20482" name="Object 47"/>
          <p:cNvGraphicFramePr>
            <a:graphicFrameLocks noChangeAspect="1"/>
          </p:cNvGraphicFramePr>
          <p:nvPr/>
        </p:nvGraphicFramePr>
        <p:xfrm>
          <a:off x="6875463" y="915988"/>
          <a:ext cx="1658937" cy="1446212"/>
        </p:xfrm>
        <a:graphic>
          <a:graphicData uri="http://schemas.openxmlformats.org/presentationml/2006/ole">
            <p:oleObj spid="_x0000_s145410" name="Equation" r:id="rId4" imgW="495000" imgH="431640" progId="Equation.DSMT4">
              <p:embed/>
            </p:oleObj>
          </a:graphicData>
        </a:graphic>
      </p:graphicFrame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43000" y="1704975"/>
            <a:ext cx="68119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proofs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r>
              <a:rPr lang="en-US" sz="5400" dirty="0" err="1">
                <a:latin typeface="Comic Sans MS" pitchFamily="66" charset="0"/>
              </a:rPr>
              <a:t>L’Hopital’s</a:t>
            </a:r>
            <a:r>
              <a:rPr lang="en-US" sz="5400" dirty="0">
                <a:latin typeface="Comic Sans MS" pitchFamily="66" charset="0"/>
              </a:rPr>
              <a:t> Rule,</a:t>
            </a:r>
          </a:p>
          <a:p>
            <a:r>
              <a:rPr lang="en-US" sz="5400" dirty="0" err="1">
                <a:latin typeface="Comic Sans MS" pitchFamily="66" charset="0"/>
              </a:rPr>
              <a:t>McLaurin</a:t>
            </a:r>
            <a:r>
              <a:rPr lang="en-US" sz="5400" dirty="0">
                <a:latin typeface="Comic Sans MS" pitchFamily="66" charset="0"/>
              </a:rPr>
              <a:t> Series</a:t>
            </a:r>
          </a:p>
          <a:p>
            <a:r>
              <a:rPr lang="en-US" sz="5400" dirty="0">
                <a:latin typeface="Comic Sans MS" pitchFamily="66" charset="0"/>
              </a:rPr>
              <a:t>(see a Calculus text)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99" name="Text Box 15"/>
          <p:cNvSpPr txBox="1">
            <a:spLocks noChangeArrowheads="1"/>
          </p:cNvSpPr>
          <p:nvPr/>
        </p:nvSpPr>
        <p:spPr bwMode="auto">
          <a:xfrm>
            <a:off x="152400" y="1035308"/>
            <a:ext cx="8839200" cy="49082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“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=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” defines a relation 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Don’t write 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O(g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) = f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Otherwise: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x = O(x)</a:t>
            </a:r>
            <a:r>
              <a:rPr lang="en-US" sz="4400" dirty="0">
                <a:latin typeface="Comic Sans MS" pitchFamily="66" charset="0"/>
              </a:rPr>
              <a:t>, so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O(x) = 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But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= O(x)</a:t>
            </a:r>
            <a:r>
              <a:rPr lang="en-US" sz="4400" dirty="0">
                <a:latin typeface="Comic Sans MS" pitchFamily="66" charset="0"/>
              </a:rPr>
              <a:t>, so</a:t>
            </a:r>
          </a:p>
          <a:p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            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=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O(x) = x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r>
              <a:rPr lang="en-US" sz="4400" dirty="0">
                <a:latin typeface="Comic Sans MS" pitchFamily="66" charset="0"/>
              </a:rPr>
              <a:t>therefore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2x = 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solidFill>
                  <a:srgbClr val="CC0000"/>
                </a:solidFill>
                <a:latin typeface="Comic Sans MS" pitchFamily="66" charset="0"/>
              </a:rPr>
              <a:t>                 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  Nonsense!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 </a:t>
            </a:r>
            <a:r>
              <a:rPr lang="en-US" dirty="0" smtClean="0">
                <a:solidFill>
                  <a:srgbClr val="CC0000"/>
                </a:solidFill>
              </a:rPr>
              <a:t>Mistakes</a:t>
            </a:r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61794" name="Equation" r:id="rId4" imgW="114120" imgH="215640" progId="Equation.3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62818" name="Equation" r:id="rId4" imgW="114120" imgH="215640" progId="Equation.3">
              <p:embed/>
            </p:oleObj>
          </a:graphicData>
        </a:graphic>
      </p:graphicFrame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658813" y="2400300"/>
            <a:ext cx="7772400" cy="20129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Lower bound blunder:</a:t>
            </a:r>
          </a:p>
          <a:p>
            <a:r>
              <a:rPr lang="en-US" sz="6600">
                <a:latin typeface="Comic Sans MS" pitchFamily="66" charset="0"/>
              </a:rPr>
              <a:t>“f is </a:t>
            </a:r>
            <a:r>
              <a:rPr lang="en-US" sz="6600">
                <a:solidFill>
                  <a:schemeClr val="accent2"/>
                </a:solidFill>
                <a:latin typeface="Comic Sans MS" pitchFamily="66" charset="0"/>
              </a:rPr>
              <a:t>at least O(n</a:t>
            </a:r>
            <a:r>
              <a:rPr lang="en-US" sz="6600" baseline="30000">
                <a:solidFill>
                  <a:schemeClr val="accent2"/>
                </a:solidFill>
                <a:latin typeface="Comic Sans MS" pitchFamily="66" charset="0"/>
              </a:rPr>
              <a:t>2</a:t>
            </a:r>
            <a:r>
              <a:rPr lang="en-US" sz="6600">
                <a:solidFill>
                  <a:schemeClr val="accent2"/>
                </a:solidFill>
                <a:latin typeface="Comic Sans MS" pitchFamily="66" charset="0"/>
              </a:rPr>
              <a:t>)</a:t>
            </a:r>
            <a:r>
              <a:rPr lang="en-US" sz="6600">
                <a:latin typeface="Comic Sans MS" pitchFamily="66" charset="0"/>
              </a:rPr>
              <a:t>”</a:t>
            </a:r>
            <a:endParaRPr lang="en-US" sz="6600">
              <a:solidFill>
                <a:srgbClr val="CC0000"/>
              </a:solidFill>
              <a:latin typeface="Comic Sans MS" pitchFamily="66" charset="0"/>
            </a:endParaRPr>
          </a:p>
        </p:txBody>
      </p:sp>
      <p:graphicFrame>
        <p:nvGraphicFramePr>
          <p:cNvPr id="20483" name="Rectangle 5"/>
          <p:cNvGraphicFramePr>
            <a:graphicFrameLocks/>
          </p:cNvGraphicFramePr>
          <p:nvPr>
            <p:ph idx="1"/>
          </p:nvPr>
        </p:nvGraphicFramePr>
        <p:xfrm>
          <a:off x="1514475" y="1443038"/>
          <a:ext cx="6096000" cy="4064000"/>
        </p:xfrm>
        <a:graphic>
          <a:graphicData uri="http://schemas.openxmlformats.org/presentationml/2006/ole">
            <p:oleObj spid="_x0000_s162819" name="Equation" r:id="rId5" imgW="0" imgH="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363663"/>
            <a:ext cx="4064000" cy="11493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smtClean="0">
                <a:solidFill>
                  <a:srgbClr val="FE0000"/>
                </a:solidFill>
              </a:rPr>
              <a:t>False Lemma:</a:t>
            </a:r>
            <a:r>
              <a:rPr lang="en-US" sz="4400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rgbClr val="C7030C"/>
                </a:solidFill>
              </a:rPr>
              <a:t> 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4886325" y="800100"/>
          <a:ext cx="3167063" cy="1924050"/>
        </p:xfrm>
        <a:graphic>
          <a:graphicData uri="http://schemas.openxmlformats.org/presentationml/2006/ole">
            <p:oleObj spid="_x0000_s163842" name="Equation" r:id="rId4" imgW="711000" imgH="431640" progId="Equation.DSMT4">
              <p:embed/>
            </p:oleObj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63843" name="Equation" r:id="rId5" imgW="114120" imgH="215640" progId="Equation.3">
              <p:embed/>
            </p:oleObj>
          </a:graphicData>
        </a:graphic>
      </p:graphicFrame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530225" y="3041650"/>
            <a:ext cx="6192838" cy="1006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Of course really:</a:t>
            </a:r>
          </a:p>
        </p:txBody>
      </p:sp>
      <p:graphicFrame>
        <p:nvGraphicFramePr>
          <p:cNvPr id="521223" name="Object 7"/>
          <p:cNvGraphicFramePr>
            <a:graphicFrameLocks noChangeAspect="1"/>
          </p:cNvGraphicFramePr>
          <p:nvPr/>
        </p:nvGraphicFramePr>
        <p:xfrm>
          <a:off x="2786063" y="3711575"/>
          <a:ext cx="3582987" cy="2330450"/>
        </p:xfrm>
        <a:graphic>
          <a:graphicData uri="http://schemas.openxmlformats.org/presentationml/2006/ole">
            <p:oleObj spid="_x0000_s163844" name="Equation" r:id="rId6" imgW="762000" imgH="4953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4713288" y="615950"/>
          <a:ext cx="2854325" cy="1733550"/>
        </p:xfrm>
        <a:graphic>
          <a:graphicData uri="http://schemas.openxmlformats.org/presentationml/2006/ole">
            <p:oleObj spid="_x0000_s164866" name="Equation" r:id="rId4" imgW="711000" imgH="431640" progId="Equation.DSMT4">
              <p:embed/>
            </p:oleObj>
          </a:graphicData>
        </a:graphic>
      </p:graphicFrame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923925" y="2033588"/>
            <a:ext cx="26955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i="1">
                <a:solidFill>
                  <a:srgbClr val="F50320"/>
                </a:solidFill>
                <a:latin typeface="Comic Sans MS" pitchFamily="66" charset="0"/>
              </a:rPr>
              <a:t>false proof:</a:t>
            </a:r>
          </a:p>
        </p:txBody>
      </p:sp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504825" y="2576513"/>
            <a:ext cx="81407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66" charset="0"/>
              </a:rPr>
              <a:t>0 = O(1), 1 = O(1), 2 = O(1),…</a:t>
            </a:r>
          </a:p>
        </p:txBody>
      </p:sp>
      <p:sp>
        <p:nvSpPr>
          <p:cNvPr id="503815" name="Text Box 7"/>
          <p:cNvSpPr txBox="1">
            <a:spLocks noChangeArrowheads="1"/>
          </p:cNvSpPr>
          <p:nvPr/>
        </p:nvSpPr>
        <p:spPr bwMode="auto">
          <a:xfrm>
            <a:off x="1127125" y="3535363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So each i = O(1).</a:t>
            </a:r>
          </a:p>
        </p:txBody>
      </p:sp>
      <p:sp>
        <p:nvSpPr>
          <p:cNvPr id="503816" name="Text Box 8"/>
          <p:cNvSpPr txBox="1">
            <a:spLocks noChangeArrowheads="1"/>
          </p:cNvSpPr>
          <p:nvPr/>
        </p:nvSpPr>
        <p:spPr bwMode="auto">
          <a:xfrm>
            <a:off x="5472113" y="3541713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So </a:t>
            </a:r>
          </a:p>
        </p:txBody>
      </p:sp>
      <p:graphicFrame>
        <p:nvGraphicFramePr>
          <p:cNvPr id="503817" name="Object 9"/>
          <p:cNvGraphicFramePr>
            <a:graphicFrameLocks noChangeAspect="1"/>
          </p:cNvGraphicFramePr>
          <p:nvPr/>
        </p:nvGraphicFramePr>
        <p:xfrm>
          <a:off x="661988" y="4064000"/>
          <a:ext cx="7540625" cy="1841500"/>
        </p:xfrm>
        <a:graphic>
          <a:graphicData uri="http://schemas.openxmlformats.org/presentationml/2006/ole">
            <p:oleObj spid="_x0000_s164867" name="Equation" r:id="rId5" imgW="1765080" imgH="431640" progId="Equation.DSMT4">
              <p:embed/>
            </p:oleObj>
          </a:graphicData>
        </a:graphic>
      </p:graphicFrame>
      <p:graphicFrame>
        <p:nvGraphicFramePr>
          <p:cNvPr id="22532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64868" name="Equation" r:id="rId6" imgW="114120" imgH="215640" progId="Equation.3">
              <p:embed/>
            </p:oleObj>
          </a:graphicData>
        </a:graphic>
      </p:graphicFrame>
      <p:sp>
        <p:nvSpPr>
          <p:cNvPr id="503819" name="Text Box 11"/>
          <p:cNvSpPr txBox="1">
            <a:spLocks noChangeArrowheads="1"/>
          </p:cNvSpPr>
          <p:nvPr/>
        </p:nvSpPr>
        <p:spPr bwMode="auto">
          <a:xfrm>
            <a:off x="1647825" y="5381625"/>
            <a:ext cx="5343525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= n</a:t>
            </a:r>
            <a:r>
              <a:rPr lang="en-US" sz="5400">
                <a:latin typeface="Comic Sans MS" pitchFamily="66" charset="0"/>
                <a:cs typeface="Times New Roman" pitchFamily="18" charset="0"/>
              </a:rPr>
              <a:t>· O(1) = O(n).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835025" y="1076325"/>
            <a:ext cx="380682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i="1">
                <a:solidFill>
                  <a:srgbClr val="F50320"/>
                </a:solidFill>
                <a:latin typeface="Comic Sans MS" pitchFamily="66" charset="0"/>
              </a:rPr>
              <a:t>False Lemma: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4" grpId="0"/>
      <p:bldP spid="503815" grpId="0"/>
      <p:bldP spid="503816" grpId="0"/>
      <p:bldP spid="5038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19200"/>
            <a:ext cx="8915400" cy="44958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12700" dirty="0"/>
              <a:t>Problems</a:t>
            </a:r>
          </a:p>
          <a:p>
            <a:pPr algn="ctr" eaLnBrk="1" hangingPunct="1">
              <a:buNone/>
            </a:pPr>
            <a:r>
              <a:rPr lang="en-US" sz="12700" dirty="0" smtClean="0"/>
              <a:t>1</a:t>
            </a:r>
            <a:r>
              <a:rPr lang="en-US" sz="12700" dirty="0" smtClean="0"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12700" dirty="0" smtClean="0">
                <a:sym typeface="Euclid Symbol"/>
              </a:rPr>
              <a:t>4</a:t>
            </a:r>
            <a:endParaRPr lang="en-US" sz="127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685800" y="914400"/>
          <a:ext cx="6270625" cy="3754246"/>
        </p:xfrm>
        <a:graphic>
          <a:graphicData uri="http://schemas.openxmlformats.org/presentationml/2006/ole">
            <p:oleObj spid="_x0000_s146434" name="Equation" r:id="rId4" imgW="1612800" imgH="965160" progId="Equation.DSMT4">
              <p:embed/>
            </p:oleObj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878012" y="4533902"/>
            <a:ext cx="5437187" cy="2019299"/>
            <a:chOff x="1878728" y="4457700"/>
            <a:chExt cx="5588873" cy="2171698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/>
          </p:nvGraphicFramePr>
          <p:xfrm>
            <a:off x="2840039" y="4991098"/>
            <a:ext cx="4627562" cy="1638300"/>
          </p:xfrm>
          <a:graphic>
            <a:graphicData uri="http://schemas.openxmlformats.org/presentationml/2006/ole">
              <p:oleObj spid="_x0000_s146436" name="Equation" r:id="rId5" imgW="1218960" imgH="431640" progId="Equation.DSMT4">
                <p:embed/>
              </p:oleObj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0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i="1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04800" y="990600"/>
          <a:ext cx="8686800" cy="3657600"/>
        </p:xfrm>
        <a:graphic>
          <a:graphicData uri="http://schemas.openxmlformats.org/presentationml/2006/ole">
            <p:oleObj spid="_x0000_s146437" name="Equation" r:id="rId6" imgW="2108160" imgH="8888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685800" y="914400"/>
          <a:ext cx="6270625" cy="3754246"/>
        </p:xfrm>
        <a:graphic>
          <a:graphicData uri="http://schemas.openxmlformats.org/presentationml/2006/ole">
            <p:oleObj spid="_x0000_s211970" name="Equation" r:id="rId4" imgW="1612800" imgH="96516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01613" y="860425"/>
          <a:ext cx="8894762" cy="3917950"/>
        </p:xfrm>
        <a:graphic>
          <a:graphicData uri="http://schemas.openxmlformats.org/presentationml/2006/ole">
            <p:oleObj spid="_x0000_s211972" name="Equation" r:id="rId5" imgW="2159000" imgH="952500" progId="Equation.DSMT4">
              <p:embed/>
            </p:oleObj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78012" y="4533902"/>
            <a:ext cx="5437187" cy="2019299"/>
            <a:chOff x="1878728" y="4457700"/>
            <a:chExt cx="5588873" cy="2171698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/>
          </p:nvGraphicFramePr>
          <p:xfrm>
            <a:off x="2840039" y="4991098"/>
            <a:ext cx="4627562" cy="1638300"/>
          </p:xfrm>
          <a:graphic>
            <a:graphicData uri="http://schemas.openxmlformats.org/presentationml/2006/ole">
              <p:oleObj spid="_x0000_s211971" name="Equation" r:id="rId6" imgW="1218960" imgH="431640" progId="Equation.DSMT4">
                <p:embed/>
              </p:oleObj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0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i="1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0" y="1066800"/>
          <a:ext cx="7562850" cy="1905000"/>
        </p:xfrm>
        <a:graphic>
          <a:graphicData uri="http://schemas.openxmlformats.org/presentationml/2006/ole">
            <p:oleObj spid="_x0000_s147458" name="Equation" r:id="rId4" imgW="1714320" imgH="431640" progId="Equation.DSMT4">
              <p:embed/>
            </p:oleObj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2130425" y="3886200"/>
          <a:ext cx="4883150" cy="2203450"/>
        </p:xfrm>
        <a:graphic>
          <a:graphicData uri="http://schemas.openxmlformats.org/presentationml/2006/ole">
            <p:oleObj spid="_x0000_s147459" name="Equation" r:id="rId5" imgW="1041120" imgH="469800" progId="Equation.DSMT4">
              <p:embed/>
            </p:oleObj>
          </a:graphicData>
        </a:graphic>
      </p:graphicFrame>
      <p:sp>
        <p:nvSpPr>
          <p:cNvPr id="225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omic Sans MS" pitchFamily="66" charset="0"/>
              </a:rPr>
              <a:t>Closed form for </a:t>
            </a:r>
            <a:r>
              <a:rPr lang="en-US" sz="400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451225" y="326072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000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04825" y="2955925"/>
            <a:ext cx="4905375" cy="830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exponentiating:</a:t>
            </a:r>
            <a:endParaRPr lang="en-US" sz="4800" baseline="3000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2074863" y="2228850"/>
          <a:ext cx="5049837" cy="2544763"/>
        </p:xfrm>
        <a:graphic>
          <a:graphicData uri="http://schemas.openxmlformats.org/presentationml/2006/ole">
            <p:oleObj spid="_x0000_s148482" name="Equation" r:id="rId4" imgW="1028700" imgH="520700" progId="Equation.DSMT4">
              <p:embed/>
            </p:oleObj>
          </a:graphicData>
        </a:graphic>
      </p:graphicFrame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79425" y="1379538"/>
            <a:ext cx="7445375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latin typeface="+mj-lt"/>
              </a:rPr>
              <a:t>A precise approximation: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133600" y="228600"/>
            <a:ext cx="6019800" cy="7699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400" b="1" dirty="0" err="1">
                <a:solidFill>
                  <a:schemeClr val="tx2"/>
                </a:solidFill>
                <a:latin typeface="+mj-lt"/>
              </a:rPr>
              <a:t>Stirling’s</a:t>
            </a:r>
            <a:r>
              <a:rPr lang="en-US" sz="4400" b="1" dirty="0">
                <a:solidFill>
                  <a:schemeClr val="tx2"/>
                </a:solidFill>
                <a:latin typeface="+mj-lt"/>
              </a:rPr>
              <a:t> Formula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209800"/>
            <a:ext cx="6553200" cy="2590800"/>
          </a:xfrm>
          <a:prstGeom prst="rect">
            <a:avLst/>
          </a:prstGeom>
          <a:noFill/>
          <a:ln w="3175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FF"/>
                </a:solidFill>
              </a:rPr>
              <a:t>Asymptotic Equivalence</a:t>
            </a: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276225" y="2895600"/>
          <a:ext cx="8510588" cy="2286000"/>
        </p:xfrm>
        <a:graphic>
          <a:graphicData uri="http://schemas.openxmlformats.org/presentationml/2006/ole">
            <p:oleObj spid="_x0000_s149506" name="Equation" r:id="rId4" imgW="1790700" imgH="482600" progId="Equation.DSMT4">
              <p:embed/>
            </p:oleObj>
          </a:graphicData>
        </a:graphic>
      </p:graphicFrame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57200" y="14478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6000" i="1" dirty="0">
                <a:latin typeface="Comic Sans MS" pitchFamily="66" charset="0"/>
              </a:rPr>
              <a:t>Def: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  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rgbClr val="FF00FF"/>
                </a:solidFill>
                <a:latin typeface="Comic Sans MS" pitchFamily="66" charset="0"/>
              </a:rPr>
              <a:t>~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g(n) </a:t>
            </a:r>
            <a:endParaRPr lang="en-US" sz="54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228600"/>
            <a:ext cx="7543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Asymptotic Equivalence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~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2933" y="1090613"/>
            <a:ext cx="741581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lvl="0"/>
            <a:r>
              <a:rPr lang="en-US" sz="4800" i="1" dirty="0">
                <a:latin typeface="+mj-lt"/>
              </a:rPr>
              <a:t>Example</a:t>
            </a:r>
            <a:r>
              <a:rPr lang="en-US" sz="4800" i="1" dirty="0" smtClean="0">
                <a:latin typeface="+mj-lt"/>
              </a:rPr>
              <a:t>: </a:t>
            </a:r>
            <a:r>
              <a:rPr lang="en-US" sz="6000" dirty="0" smtClean="0">
                <a:solidFill>
                  <a:srgbClr val="000099"/>
                </a:solidFill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6000" baseline="300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+ n) </a:t>
            </a:r>
            <a:r>
              <a:rPr lang="en-US" sz="6000" b="1" kern="0" dirty="0" smtClean="0">
                <a:solidFill>
                  <a:srgbClr val="FF33CC"/>
                </a:solidFill>
                <a:latin typeface="+mj-lt"/>
              </a:rPr>
              <a:t>~</a:t>
            </a:r>
            <a:r>
              <a:rPr lang="en-US" sz="6000" b="1" kern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kern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000" b="1" kern="0" baseline="30000" dirty="0" smtClean="0">
                <a:solidFill>
                  <a:srgbClr val="0000FF"/>
                </a:solidFill>
                <a:latin typeface="+mj-lt"/>
              </a:rPr>
              <a:t>2</a:t>
            </a:r>
            <a:endParaRPr lang="en-US" sz="6000" baseline="30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590800"/>
            <a:ext cx="1194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+mj-lt"/>
              </a:rPr>
              <a:t>pf</a:t>
            </a:r>
            <a:r>
              <a:rPr lang="en-US" sz="4800" i="1" dirty="0" smtClean="0">
                <a:latin typeface="+mj-lt"/>
              </a:rPr>
              <a:t>: </a:t>
            </a:r>
            <a:endParaRPr lang="en-US" sz="4800" i="1" dirty="0">
              <a:latin typeface="+mj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62000" y="2971800"/>
          <a:ext cx="7524206" cy="2057400"/>
        </p:xfrm>
        <a:graphic>
          <a:graphicData uri="http://schemas.openxmlformats.org/presentationml/2006/ole">
            <p:oleObj spid="_x0000_s150530" name="Equation" r:id="rId4" imgW="1625400" imgH="4442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961</Words>
  <Application>Microsoft Macintosh PowerPoint</Application>
  <PresentationFormat>On-screen Show (4:3)</PresentationFormat>
  <Paragraphs>206</Paragraphs>
  <Slides>35</Slides>
  <Notes>35</Notes>
  <HiddenSlides>13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Comic Sans MS</vt:lpstr>
      <vt:lpstr>Euclid Math One</vt:lpstr>
      <vt:lpstr>Euclid Symbol</vt:lpstr>
      <vt:lpstr>Default Design</vt:lpstr>
      <vt:lpstr>Equation</vt:lpstr>
      <vt:lpstr>MathType 6.0 Equation</vt:lpstr>
      <vt:lpstr>Slide 1</vt:lpstr>
      <vt:lpstr>Closed form for n!</vt:lpstr>
      <vt:lpstr>Closed form for n!</vt:lpstr>
      <vt:lpstr>Closed form for n!</vt:lpstr>
      <vt:lpstr>Closed form for n!</vt:lpstr>
      <vt:lpstr>Closed form for n!</vt:lpstr>
      <vt:lpstr>Slide 7</vt:lpstr>
      <vt:lpstr>Asymptotic Equivalence</vt:lpstr>
      <vt:lpstr>Slide 9</vt:lpstr>
      <vt:lpstr>Asymptotic Equivalence ~</vt:lpstr>
      <vt:lpstr>Asymptotic Equivalence ~</vt:lpstr>
      <vt:lpstr>transitivity of ~</vt:lpstr>
      <vt:lpstr>Little Oh</vt:lpstr>
      <vt:lpstr>Little Oh:   o(∙)</vt:lpstr>
      <vt:lpstr>Big Oh</vt:lpstr>
      <vt:lpstr>Big Oh: O(∙)</vt:lpstr>
      <vt:lpstr>Theta:  Θ(∙)</vt:lpstr>
      <vt:lpstr>Asymptotics: Intuitive Summary</vt:lpstr>
      <vt:lpstr>The Oh’s</vt:lpstr>
      <vt:lpstr>The Oh’s</vt:lpstr>
      <vt:lpstr>The Oh’s</vt:lpstr>
      <vt:lpstr>Big Oh:   O(∙)</vt:lpstr>
      <vt:lpstr>Big Oh:   O(∙)</vt:lpstr>
      <vt:lpstr>Little Oh:   o(∙)</vt:lpstr>
      <vt:lpstr>Little Oh:   o(∙)</vt:lpstr>
      <vt:lpstr>Little Oh:   o(∙)</vt:lpstr>
      <vt:lpstr>Little Oh:   o(∙)</vt:lpstr>
      <vt:lpstr>Little Oh:   o(∙)</vt:lpstr>
      <vt:lpstr>Little Oh:   o(∙)</vt:lpstr>
      <vt:lpstr>Little Oh:   o(∙)</vt:lpstr>
      <vt:lpstr>Big Oh Mistakes</vt:lpstr>
      <vt:lpstr>Big Oh Mistakes</vt:lpstr>
      <vt:lpstr>Big Oh Mistakes</vt:lpstr>
      <vt:lpstr>Big Oh Mistakes</vt:lpstr>
      <vt:lpstr>Team Problems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Meyer</cp:lastModifiedBy>
  <cp:revision>384</cp:revision>
  <cp:lastPrinted>2009-11-07T03:33:03Z</cp:lastPrinted>
  <dcterms:created xsi:type="dcterms:W3CDTF">2010-04-05T23:28:52Z</dcterms:created>
  <dcterms:modified xsi:type="dcterms:W3CDTF">2010-04-05T23:45:48Z</dcterms:modified>
</cp:coreProperties>
</file>