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16.xml" ContentType="application/vnd.openxmlformats-officedocument.presentationml.notesSlide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2.xml" ContentType="application/vnd.openxmlformats-officedocument.presentationml.notes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jpeg" ContentType="image/jpeg"/>
  <Override PartName="/ppt/slides/slide22.xml" ContentType="application/vnd.openxmlformats-officedocument.presentationml.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20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17.xml" ContentType="application/vnd.openxmlformats-officedocument.presentationml.notesSlide+xml"/>
  <Override PartName="/ppt/slides/slide6.xml" ContentType="application/vnd.openxmlformats-officedocument.presentationml.slide+xml"/>
  <Override PartName="/ppt/embeddings/oleObject1.bin" ContentType="application/vnd.openxmlformats-officedocument.oleObject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s/slide23.xml" ContentType="application/vnd.openxmlformats-officedocument.presentationml.slide+xml"/>
  <Default Extension="fntdata" ContentType="application/x-fontdata"/>
  <Override PartName="/ppt/notesSlides/notesSlide2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8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notesSlides/notesSlide14.xml" ContentType="application/vnd.openxmlformats-officedocument.presentationml.notesSlide+xml"/>
  <Default Extension="vml" ContentType="application/vnd.openxmlformats-officedocument.vmlDrawing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22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19.xml" ContentType="application/vnd.openxmlformats-officedocument.presentationml.notes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15.xml" ContentType="application/vnd.openxmlformats-officedocument.presentationml.notesSlide+xml"/>
  <Override PartName="/ppt/slides/slide4.xml" ContentType="application/vnd.openxmlformats-officedocument.presentationml.slide+xml"/>
  <Default Extension="wmf" ContentType="image/x-wmf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notesSlides/notesSlide2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id="2147483650" r:id="rId1"/>
  </p:sldMasterIdLst>
  <p:notesMasterIdLst>
    <p:notesMasterId r:id="rId27"/>
  </p:notesMasterIdLst>
  <p:handoutMasterIdLst>
    <p:handoutMasterId r:id="rId28"/>
  </p:handoutMasterIdLst>
  <p:sldIdLst>
    <p:sldId id="844" r:id="rId2"/>
    <p:sldId id="845" r:id="rId3"/>
    <p:sldId id="846" r:id="rId4"/>
    <p:sldId id="847" r:id="rId5"/>
    <p:sldId id="848" r:id="rId6"/>
    <p:sldId id="849" r:id="rId7"/>
    <p:sldId id="850" r:id="rId8"/>
    <p:sldId id="851" r:id="rId9"/>
    <p:sldId id="852" r:id="rId10"/>
    <p:sldId id="853" r:id="rId11"/>
    <p:sldId id="854" r:id="rId12"/>
    <p:sldId id="855" r:id="rId13"/>
    <p:sldId id="856" r:id="rId14"/>
    <p:sldId id="857" r:id="rId15"/>
    <p:sldId id="858" r:id="rId16"/>
    <p:sldId id="859" r:id="rId17"/>
    <p:sldId id="860" r:id="rId18"/>
    <p:sldId id="861" r:id="rId19"/>
    <p:sldId id="862" r:id="rId20"/>
    <p:sldId id="863" r:id="rId21"/>
    <p:sldId id="961" r:id="rId22"/>
    <p:sldId id="865" r:id="rId23"/>
    <p:sldId id="962" r:id="rId24"/>
    <p:sldId id="866" r:id="rId25"/>
    <p:sldId id="967" r:id="rId26"/>
  </p:sldIdLst>
  <p:sldSz cx="9144000" cy="6858000" type="screen4x3"/>
  <p:notesSz cx="7315200" cy="9601200"/>
  <p:embeddedFontLst>
    <p:embeddedFont>
      <p:font typeface="Comic Sans MS"/>
      <p:regular r:id="rId29"/>
      <p:bold r:id="rId30"/>
    </p:embeddedFont>
    <p:embeddedFont>
      <p:font typeface="Euclid Symbol" charset="2"/>
      <p:regular r:id="rId31"/>
      <p:bold r:id="rId32"/>
      <p:italic r:id="rId33"/>
      <p:boldItalic r:id="rId34"/>
    </p:embeddedFont>
    <p:embeddedFont>
      <p:font typeface="cmsy10"/>
      <p:regular r:id="rId35"/>
    </p:embeddedFont>
  </p:embeddedFontLst>
  <p:custDataLst>
    <p:tags r:id="rId3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showPr showNarration="1" useTimings="0">
    <p:present/>
    <p:sldAll/>
    <p:penClr>
      <a:schemeClr val="tx1"/>
    </p:penClr>
  </p:showPr>
  <p:clrMru>
    <a:srgbClr val="008000"/>
    <a:srgbClr val="FF00FF"/>
    <a:srgbClr val="0033CC"/>
    <a:srgbClr val="CC9900"/>
    <a:srgbClr val="FF6600"/>
    <a:srgbClr val="996633"/>
    <a:srgbClr val="996600"/>
    <a:srgbClr val="FF505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9115" autoAdjust="0"/>
    <p:restoredTop sz="92496" autoAdjust="0"/>
  </p:normalViewPr>
  <p:slideViewPr>
    <p:cSldViewPr snapToGrid="0" showGuides="1">
      <p:cViewPr varScale="1">
        <p:scale>
          <a:sx n="126" d="100"/>
          <a:sy n="126" d="100"/>
        </p:scale>
        <p:origin x="-216" y="-112"/>
      </p:cViewPr>
      <p:guideLst>
        <p:guide orient="horz" pos="2144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font" Target="fonts/font2.fntdata"/><Relationship Id="rId31" Type="http://schemas.openxmlformats.org/officeDocument/2006/relationships/font" Target="fonts/font3.fntdata"/><Relationship Id="rId32" Type="http://schemas.openxmlformats.org/officeDocument/2006/relationships/font" Target="fonts/font4.fntdata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font" Target="fonts/font5.fntdata"/><Relationship Id="rId34" Type="http://schemas.openxmlformats.org/officeDocument/2006/relationships/font" Target="fonts/font6.fntdata"/><Relationship Id="rId35" Type="http://schemas.openxmlformats.org/officeDocument/2006/relationships/font" Target="fonts/font7.fntdata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gs" Target="tags/tag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8120D98-37E9-4FA5-A636-2CC24F5D25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0D14C18E-11D5-46A4-AF04-22DE165145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C544F9-5295-4B65-BDA8-0C45EE7D8852}" type="slidenum">
              <a:rPr lang="en-US"/>
              <a:pPr/>
              <a:t>25</a:t>
            </a:fld>
            <a:endParaRPr lang="en-US"/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55542E40-17B8-4C15-A16E-B340F93CDF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8226" y="0"/>
            <a:ext cx="5622610" cy="1141111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92B85F4F-283E-4189-852D-A91091BACE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63968897-EB25-43A6-9FDD-937216BCFCF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25C97963-29EC-4289-B6EC-03D50CBEA0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49D4AD78-B353-44FE-8A65-B5BC61FF906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F045EC79-A747-4180-A4FB-6D80CCDB321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77477" y="113355"/>
            <a:ext cx="5849320" cy="763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29238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D8ADFB3E-3608-4A53-B5CA-949C15FA45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3317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169860" y="6614744"/>
            <a:ext cx="2897208" cy="24325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March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 30, 2011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8415" y="6536826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5" r:id="rId3"/>
    <p:sldLayoutId id="2147483693" r:id="rId4"/>
    <p:sldLayoutId id="2147483694" r:id="rId5"/>
    <p:sldLayoutId id="2147483699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579966" y="1769518"/>
            <a:ext cx="8309544" cy="379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7200" b="1" dirty="0" smtClean="0">
                <a:solidFill>
                  <a:schemeClr val="tx2"/>
                </a:solidFill>
                <a:latin typeface="Comic Sans MS" pitchFamily="8" charset="0"/>
              </a:rPr>
              <a:t>Graph </a:t>
            </a:r>
            <a:r>
              <a:rPr lang="en-US" sz="7200" b="1" dirty="0" smtClean="0">
                <a:solidFill>
                  <a:schemeClr val="tx2"/>
                </a:solidFill>
                <a:latin typeface="Comic Sans MS" pitchFamily="8" charset="0"/>
              </a:rPr>
              <a:t>Coloring</a:t>
            </a:r>
            <a:endParaRPr lang="en-US" sz="7200" b="1" dirty="0" smtClean="0">
              <a:solidFill>
                <a:schemeClr val="tx2"/>
              </a:solidFill>
              <a:latin typeface="Comic Sans MS" pitchFamily="8" charset="0"/>
            </a:endParaRP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920DE7F4-CDF1-43A8-A3EC-2F119C2C0C6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397000" y="1905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Mathematics for Computer Science</a:t>
            </a:r>
            <a:b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</a:b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MIT</a:t>
            </a: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 </a:t>
            </a: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6.042J/18.062J</a:t>
            </a:r>
            <a:endParaRPr lang="en-US" sz="3200" b="1" kern="0" dirty="0">
              <a:solidFill>
                <a:srgbClr val="008000"/>
              </a:solidFill>
              <a:latin typeface="Comic Sans MS"/>
              <a:ea typeface="+mj-ea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Model as a Graph</a:t>
            </a:r>
          </a:p>
        </p:txBody>
      </p:sp>
      <p:sp>
        <p:nvSpPr>
          <p:cNvPr id="31747" name="Oval 3"/>
          <p:cNvSpPr>
            <a:spLocks noChangeArrowheads="1"/>
          </p:cNvSpPr>
          <p:nvPr/>
        </p:nvSpPr>
        <p:spPr bwMode="auto">
          <a:xfrm>
            <a:off x="2971800" y="281940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Oval 4"/>
          <p:cNvSpPr>
            <a:spLocks noChangeArrowheads="1"/>
          </p:cNvSpPr>
          <p:nvPr/>
        </p:nvSpPr>
        <p:spPr bwMode="auto">
          <a:xfrm>
            <a:off x="5334000" y="190500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Oval 5"/>
          <p:cNvSpPr>
            <a:spLocks noChangeArrowheads="1"/>
          </p:cNvSpPr>
          <p:nvPr/>
        </p:nvSpPr>
        <p:spPr bwMode="auto">
          <a:xfrm>
            <a:off x="2025650" y="403860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7086600" y="350520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Oval 7"/>
          <p:cNvSpPr>
            <a:spLocks noChangeArrowheads="1"/>
          </p:cNvSpPr>
          <p:nvPr/>
        </p:nvSpPr>
        <p:spPr bwMode="auto">
          <a:xfrm>
            <a:off x="4311650" y="514985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1752" name="AutoShape 8"/>
          <p:cNvCxnSpPr>
            <a:cxnSpLocks noChangeShapeType="1"/>
            <a:stCxn id="31747" idx="5"/>
            <a:endCxn id="31748" idx="2"/>
          </p:cNvCxnSpPr>
          <p:nvPr/>
        </p:nvCxnSpPr>
        <p:spPr bwMode="auto">
          <a:xfrm flipV="1">
            <a:off x="3167063" y="2019300"/>
            <a:ext cx="2166937" cy="9953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1753" name="AutoShape 9"/>
          <p:cNvCxnSpPr>
            <a:cxnSpLocks noChangeShapeType="1"/>
            <a:stCxn id="31747" idx="4"/>
            <a:endCxn id="31751" idx="0"/>
          </p:cNvCxnSpPr>
          <p:nvPr/>
        </p:nvCxnSpPr>
        <p:spPr bwMode="auto">
          <a:xfrm>
            <a:off x="3086100" y="3048000"/>
            <a:ext cx="1339850" cy="21018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1754" name="AutoShape 10"/>
          <p:cNvCxnSpPr>
            <a:cxnSpLocks noChangeShapeType="1"/>
            <a:stCxn id="31751" idx="0"/>
            <a:endCxn id="31748" idx="4"/>
          </p:cNvCxnSpPr>
          <p:nvPr/>
        </p:nvCxnSpPr>
        <p:spPr bwMode="auto">
          <a:xfrm flipV="1">
            <a:off x="4425950" y="2133600"/>
            <a:ext cx="1022350" cy="30162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1755" name="AutoShape 11"/>
          <p:cNvCxnSpPr>
            <a:cxnSpLocks noChangeShapeType="1"/>
            <a:stCxn id="31751" idx="0"/>
            <a:endCxn id="31750" idx="3"/>
          </p:cNvCxnSpPr>
          <p:nvPr/>
        </p:nvCxnSpPr>
        <p:spPr bwMode="auto">
          <a:xfrm flipV="1">
            <a:off x="4425950" y="3700463"/>
            <a:ext cx="2693988" cy="14493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1676400" y="2495550"/>
            <a:ext cx="1277938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8" charset="0"/>
              </a:rPr>
              <a:t>6.042</a:t>
            </a: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3854450" y="5384800"/>
            <a:ext cx="1212850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8" charset="0"/>
              </a:rPr>
              <a:t>6.001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7137400" y="2851150"/>
            <a:ext cx="1212850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8" charset="0"/>
              </a:rPr>
              <a:t>18.02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1416050" y="4324350"/>
            <a:ext cx="1212850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8" charset="0"/>
              </a:rPr>
              <a:t>3.091</a:t>
            </a:r>
          </a:p>
        </p:txBody>
      </p:sp>
      <p:sp>
        <p:nvSpPr>
          <p:cNvPr id="31760" name="Text Box 16"/>
          <p:cNvSpPr txBox="1">
            <a:spLocks noChangeArrowheads="1"/>
          </p:cNvSpPr>
          <p:nvPr/>
        </p:nvSpPr>
        <p:spPr bwMode="auto">
          <a:xfrm>
            <a:off x="4902200" y="1339850"/>
            <a:ext cx="1030288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8" charset="0"/>
              </a:rPr>
              <a:t>8.02</a:t>
            </a:r>
          </a:p>
        </p:txBody>
      </p:sp>
      <p:sp>
        <p:nvSpPr>
          <p:cNvPr id="31761" name="Line 17"/>
          <p:cNvSpPr>
            <a:spLocks noChangeShapeType="1"/>
          </p:cNvSpPr>
          <p:nvPr/>
        </p:nvSpPr>
        <p:spPr bwMode="auto">
          <a:xfrm>
            <a:off x="2286000" y="4191000"/>
            <a:ext cx="20574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1762" name="Line 18"/>
          <p:cNvSpPr>
            <a:spLocks noChangeShapeType="1"/>
          </p:cNvSpPr>
          <p:nvPr/>
        </p:nvSpPr>
        <p:spPr bwMode="auto">
          <a:xfrm flipV="1">
            <a:off x="2209800" y="3048000"/>
            <a:ext cx="8382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1763" name="Line 19"/>
          <p:cNvSpPr>
            <a:spLocks noChangeShapeType="1"/>
          </p:cNvSpPr>
          <p:nvPr/>
        </p:nvSpPr>
        <p:spPr bwMode="auto">
          <a:xfrm>
            <a:off x="5486400" y="2133600"/>
            <a:ext cx="16002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1764" name="Freeform 20"/>
          <p:cNvSpPr>
            <a:spLocks/>
          </p:cNvSpPr>
          <p:nvPr/>
        </p:nvSpPr>
        <p:spPr bwMode="auto">
          <a:xfrm>
            <a:off x="3124200" y="952500"/>
            <a:ext cx="4038600" cy="2552700"/>
          </a:xfrm>
          <a:custGeom>
            <a:avLst/>
            <a:gdLst>
              <a:gd name="T0" fmla="*/ 0 w 2544"/>
              <a:gd name="T1" fmla="*/ 2147483647 h 1608"/>
              <a:gd name="T2" fmla="*/ 2147483647 w 2544"/>
              <a:gd name="T3" fmla="*/ 786288710 h 1608"/>
              <a:gd name="T4" fmla="*/ 2147483647 w 2544"/>
              <a:gd name="T5" fmla="*/ 544353783 h 1608"/>
              <a:gd name="T6" fmla="*/ 2147483647 w 2544"/>
              <a:gd name="T7" fmla="*/ 2147483647 h 1608"/>
              <a:gd name="T8" fmla="*/ 0 60000 65536"/>
              <a:gd name="T9" fmla="*/ 0 60000 65536"/>
              <a:gd name="T10" fmla="*/ 0 60000 65536"/>
              <a:gd name="T11" fmla="*/ 0 60000 65536"/>
              <a:gd name="T12" fmla="*/ 0 w 2544"/>
              <a:gd name="T13" fmla="*/ 0 h 1608"/>
              <a:gd name="T14" fmla="*/ 2544 w 2544"/>
              <a:gd name="T15" fmla="*/ 1608 h 16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44" h="1608">
                <a:moveTo>
                  <a:pt x="0" y="1176"/>
                </a:moveTo>
                <a:cubicBezTo>
                  <a:pt x="252" y="824"/>
                  <a:pt x="504" y="472"/>
                  <a:pt x="864" y="312"/>
                </a:cubicBezTo>
                <a:cubicBezTo>
                  <a:pt x="1224" y="152"/>
                  <a:pt x="1880" y="0"/>
                  <a:pt x="2160" y="216"/>
                </a:cubicBezTo>
                <a:cubicBezTo>
                  <a:pt x="2440" y="432"/>
                  <a:pt x="2492" y="1020"/>
                  <a:pt x="2544" y="160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81269" name="Oval 21"/>
          <p:cNvSpPr>
            <a:spLocks noChangeArrowheads="1"/>
          </p:cNvSpPr>
          <p:nvPr/>
        </p:nvSpPr>
        <p:spPr bwMode="auto">
          <a:xfrm>
            <a:off x="5257800" y="1905000"/>
            <a:ext cx="304800" cy="304800"/>
          </a:xfrm>
          <a:prstGeom prst="ellipse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981200" y="2819400"/>
            <a:ext cx="2590800" cy="2590800"/>
            <a:chOff x="1248" y="1776"/>
            <a:chExt cx="1632" cy="1632"/>
          </a:xfrm>
        </p:grpSpPr>
        <p:sp>
          <p:nvSpPr>
            <p:cNvPr id="31778" name="Oval 23"/>
            <p:cNvSpPr>
              <a:spLocks noChangeArrowheads="1"/>
            </p:cNvSpPr>
            <p:nvPr/>
          </p:nvSpPr>
          <p:spPr bwMode="auto">
            <a:xfrm>
              <a:off x="1824" y="1776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9" name="Oval 24"/>
            <p:cNvSpPr>
              <a:spLocks noChangeArrowheads="1"/>
            </p:cNvSpPr>
            <p:nvPr/>
          </p:nvSpPr>
          <p:spPr bwMode="auto">
            <a:xfrm>
              <a:off x="1248" y="2544"/>
              <a:ext cx="192" cy="192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0" name="Oval 25"/>
            <p:cNvSpPr>
              <a:spLocks noChangeArrowheads="1"/>
            </p:cNvSpPr>
            <p:nvPr/>
          </p:nvSpPr>
          <p:spPr bwMode="auto">
            <a:xfrm>
              <a:off x="2688" y="3216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1274" name="Oval 26"/>
          <p:cNvSpPr>
            <a:spLocks noChangeArrowheads="1"/>
          </p:cNvSpPr>
          <p:nvPr/>
        </p:nvSpPr>
        <p:spPr bwMode="auto">
          <a:xfrm>
            <a:off x="7086600" y="35052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6870700" y="4352925"/>
            <a:ext cx="2070100" cy="2235200"/>
            <a:chOff x="4328" y="2776"/>
            <a:chExt cx="1304" cy="1408"/>
          </a:xfrm>
        </p:grpSpPr>
        <p:sp>
          <p:nvSpPr>
            <p:cNvPr id="31772" name="Oval 28"/>
            <p:cNvSpPr>
              <a:spLocks noChangeArrowheads="1"/>
            </p:cNvSpPr>
            <p:nvPr/>
          </p:nvSpPr>
          <p:spPr bwMode="auto">
            <a:xfrm>
              <a:off x="4520" y="2992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3" name="Oval 29"/>
            <p:cNvSpPr>
              <a:spLocks noChangeArrowheads="1"/>
            </p:cNvSpPr>
            <p:nvPr/>
          </p:nvSpPr>
          <p:spPr bwMode="auto">
            <a:xfrm>
              <a:off x="4520" y="3288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4" name="Oval 30"/>
            <p:cNvSpPr>
              <a:spLocks noChangeArrowheads="1"/>
            </p:cNvSpPr>
            <p:nvPr/>
          </p:nvSpPr>
          <p:spPr bwMode="auto">
            <a:xfrm>
              <a:off x="4520" y="3600"/>
              <a:ext cx="144" cy="144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5" name="Oval 31"/>
            <p:cNvSpPr>
              <a:spLocks noChangeArrowheads="1"/>
            </p:cNvSpPr>
            <p:nvPr/>
          </p:nvSpPr>
          <p:spPr bwMode="auto">
            <a:xfrm>
              <a:off x="4520" y="3912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6" name="Text Box 32"/>
            <p:cNvSpPr txBox="1">
              <a:spLocks noChangeArrowheads="1"/>
            </p:cNvSpPr>
            <p:nvPr/>
          </p:nvSpPr>
          <p:spPr bwMode="auto">
            <a:xfrm>
              <a:off x="4662" y="2872"/>
              <a:ext cx="905" cy="1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200">
                  <a:latin typeface="Comic Sans MS" pitchFamily="8" charset="0"/>
                </a:rPr>
                <a:t>M 9am</a:t>
              </a:r>
            </a:p>
            <a:p>
              <a:r>
                <a:rPr lang="en-US" sz="3200">
                  <a:latin typeface="Comic Sans MS" pitchFamily="8" charset="0"/>
                </a:rPr>
                <a:t>M 1pm</a:t>
              </a:r>
            </a:p>
            <a:p>
              <a:r>
                <a:rPr lang="en-US" sz="3200">
                  <a:latin typeface="Comic Sans MS" pitchFamily="8" charset="0"/>
                </a:rPr>
                <a:t>T 9am</a:t>
              </a:r>
            </a:p>
            <a:p>
              <a:r>
                <a:rPr lang="en-US" sz="3200">
                  <a:latin typeface="Comic Sans MS" pitchFamily="8" charset="0"/>
                </a:rPr>
                <a:t>T 1pm</a:t>
              </a:r>
            </a:p>
          </p:txBody>
        </p:sp>
        <p:sp>
          <p:nvSpPr>
            <p:cNvPr id="31777" name="Rectangle 33"/>
            <p:cNvSpPr>
              <a:spLocks noChangeArrowheads="1"/>
            </p:cNvSpPr>
            <p:nvPr/>
          </p:nvSpPr>
          <p:spPr bwMode="auto">
            <a:xfrm>
              <a:off x="4328" y="2776"/>
              <a:ext cx="1304" cy="1408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1282" name="Text Box 34"/>
          <p:cNvSpPr txBox="1">
            <a:spLocks noChangeArrowheads="1"/>
          </p:cNvSpPr>
          <p:nvPr/>
        </p:nvSpPr>
        <p:spPr bwMode="auto">
          <a:xfrm>
            <a:off x="7543800" y="3276600"/>
            <a:ext cx="1371600" cy="10668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>
                <a:latin typeface="Comic Sans MS" pitchFamily="8" charset="0"/>
              </a:rPr>
              <a:t>assign</a:t>
            </a:r>
          </a:p>
          <a:p>
            <a:r>
              <a:rPr lang="en-US" sz="3200">
                <a:latin typeface="Comic Sans MS" pitchFamily="8" charset="0"/>
              </a:rPr>
              <a:t>times:</a:t>
            </a:r>
          </a:p>
        </p:txBody>
      </p:sp>
      <p:sp>
        <p:nvSpPr>
          <p:cNvPr id="181283" name="Text Box 35"/>
          <p:cNvSpPr txBox="1">
            <a:spLocks noChangeArrowheads="1"/>
          </p:cNvSpPr>
          <p:nvPr/>
        </p:nvSpPr>
        <p:spPr bwMode="auto">
          <a:xfrm>
            <a:off x="517525" y="4902200"/>
            <a:ext cx="2971800" cy="10668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66FF"/>
                </a:solidFill>
                <a:latin typeface="Comic Sans MS" pitchFamily="8" charset="0"/>
              </a:rPr>
              <a:t>4 time slots</a:t>
            </a:r>
          </a:p>
          <a:p>
            <a:r>
              <a:rPr lang="en-US" sz="3200">
                <a:solidFill>
                  <a:srgbClr val="0066FF"/>
                </a:solidFill>
                <a:latin typeface="Comic Sans MS" pitchFamily="8" charset="0"/>
              </a:rPr>
              <a:t>(best possible)</a:t>
            </a:r>
          </a:p>
        </p:txBody>
      </p:sp>
      <p:sp>
        <p:nvSpPr>
          <p:cNvPr id="36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1096B1C8-3F49-4948-84A9-65877DEAA50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69" grpId="0" animBg="1"/>
      <p:bldP spid="181274" grpId="0" animBg="1"/>
      <p:bldP spid="18128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25880" y="0"/>
            <a:ext cx="7025640" cy="1188719"/>
          </a:xfrm>
        </p:spPr>
        <p:txBody>
          <a:bodyPr/>
          <a:lstStyle/>
          <a:p>
            <a:r>
              <a:rPr lang="en-US" dirty="0" smtClean="0"/>
              <a:t>More Conflicting Allocation Problems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58200" cy="4648200"/>
          </a:xfrm>
        </p:spPr>
        <p:txBody>
          <a:bodyPr/>
          <a:lstStyle/>
          <a:p>
            <a:r>
              <a:rPr lang="en-US" sz="3600" b="1" smtClean="0"/>
              <a:t>#</a:t>
            </a:r>
            <a:r>
              <a:rPr lang="en-US" sz="3600" smtClean="0"/>
              <a:t> separate</a:t>
            </a:r>
            <a:r>
              <a:rPr lang="en-US" sz="3600" smtClean="0">
                <a:solidFill>
                  <a:srgbClr val="0033CC"/>
                </a:solidFill>
              </a:rPr>
              <a:t> habitats</a:t>
            </a:r>
            <a:r>
              <a:rPr lang="en-US" sz="3600" smtClean="0"/>
              <a:t> to house different species of animals, some </a:t>
            </a:r>
            <a:r>
              <a:rPr lang="en-US" sz="3600" smtClean="0">
                <a:solidFill>
                  <a:schemeClr val="accent2"/>
                </a:solidFill>
              </a:rPr>
              <a:t>incompatible </a:t>
            </a:r>
            <a:r>
              <a:rPr lang="en-US" sz="3600" smtClean="0"/>
              <a:t>with others?</a:t>
            </a:r>
          </a:p>
          <a:p>
            <a:r>
              <a:rPr lang="en-US" sz="3600" b="1" smtClean="0"/>
              <a:t>#</a:t>
            </a:r>
            <a:r>
              <a:rPr lang="en-US" sz="3600" smtClean="0"/>
              <a:t> different </a:t>
            </a:r>
            <a:r>
              <a:rPr lang="en-US" sz="3600" smtClean="0">
                <a:solidFill>
                  <a:srgbClr val="0033CC"/>
                </a:solidFill>
              </a:rPr>
              <a:t>frequencies</a:t>
            </a:r>
            <a:r>
              <a:rPr lang="en-US" sz="3600" smtClean="0"/>
              <a:t> for radio stations that </a:t>
            </a:r>
            <a:r>
              <a:rPr lang="en-US" sz="3600" smtClean="0">
                <a:solidFill>
                  <a:schemeClr val="accent2"/>
                </a:solidFill>
              </a:rPr>
              <a:t>interfere</a:t>
            </a:r>
            <a:r>
              <a:rPr lang="en-US" sz="3600" smtClean="0"/>
              <a:t> with each other?</a:t>
            </a:r>
          </a:p>
          <a:p>
            <a:r>
              <a:rPr lang="en-US" sz="3600" b="1" smtClean="0"/>
              <a:t># </a:t>
            </a:r>
            <a:r>
              <a:rPr lang="en-US" sz="3600" smtClean="0"/>
              <a:t>different colors to </a:t>
            </a:r>
            <a:r>
              <a:rPr lang="en-US" sz="3600" smtClean="0">
                <a:solidFill>
                  <a:srgbClr val="0033CC"/>
                </a:solidFill>
              </a:rPr>
              <a:t>color a map</a:t>
            </a:r>
            <a:r>
              <a:rPr lang="en-US" sz="3600" smtClean="0"/>
              <a:t>?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A1D5C815-3BBC-42B7-8185-9A7ED39F487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Map Coloring</a:t>
            </a:r>
          </a:p>
        </p:txBody>
      </p:sp>
      <p:pic>
        <p:nvPicPr>
          <p:cNvPr id="33795" name="Picture 3" descr="usa-4colo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447800"/>
            <a:ext cx="6864350" cy="428625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</p:pic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E26A2DF8-0AA4-4DFA-8D03-C7F13142A2C2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57870" y="0"/>
            <a:ext cx="6307642" cy="1159933"/>
          </a:xfrm>
        </p:spPr>
        <p:txBody>
          <a:bodyPr/>
          <a:lstStyle/>
          <a:p>
            <a:r>
              <a:rPr lang="en-US" dirty="0" smtClean="0"/>
              <a:t>Countries are the Vertices</a:t>
            </a:r>
          </a:p>
        </p:txBody>
      </p:sp>
      <p:grpSp>
        <p:nvGrpSpPr>
          <p:cNvPr id="34819" name="Group 3"/>
          <p:cNvGrpSpPr>
            <a:grpSpLocks/>
          </p:cNvGrpSpPr>
          <p:nvPr/>
        </p:nvGrpSpPr>
        <p:grpSpPr bwMode="auto">
          <a:xfrm>
            <a:off x="2057400" y="1828800"/>
            <a:ext cx="5105400" cy="3784600"/>
            <a:chOff x="1296" y="1152"/>
            <a:chExt cx="3216" cy="2384"/>
          </a:xfrm>
        </p:grpSpPr>
        <p:cxnSp>
          <p:nvCxnSpPr>
            <p:cNvPr id="34837" name="AutoShape 4"/>
            <p:cNvCxnSpPr>
              <a:cxnSpLocks noChangeShapeType="1"/>
            </p:cNvCxnSpPr>
            <p:nvPr/>
          </p:nvCxnSpPr>
          <p:spPr bwMode="auto">
            <a:xfrm flipV="1">
              <a:off x="1296" y="1688"/>
              <a:ext cx="768" cy="76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38" name="AutoShape 5"/>
            <p:cNvCxnSpPr>
              <a:cxnSpLocks noChangeShapeType="1"/>
            </p:cNvCxnSpPr>
            <p:nvPr/>
          </p:nvCxnSpPr>
          <p:spPr bwMode="auto">
            <a:xfrm>
              <a:off x="2064" y="1688"/>
              <a:ext cx="816" cy="5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39" name="AutoShape 6"/>
            <p:cNvCxnSpPr>
              <a:cxnSpLocks noChangeShapeType="1"/>
            </p:cNvCxnSpPr>
            <p:nvPr/>
          </p:nvCxnSpPr>
          <p:spPr bwMode="auto">
            <a:xfrm flipH="1">
              <a:off x="1296" y="2264"/>
              <a:ext cx="1584" cy="19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0" name="AutoShape 7"/>
            <p:cNvCxnSpPr>
              <a:cxnSpLocks noChangeShapeType="1"/>
            </p:cNvCxnSpPr>
            <p:nvPr/>
          </p:nvCxnSpPr>
          <p:spPr bwMode="auto">
            <a:xfrm>
              <a:off x="2880" y="1496"/>
              <a:ext cx="768" cy="5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1" name="AutoShape 8"/>
            <p:cNvCxnSpPr>
              <a:cxnSpLocks noChangeShapeType="1"/>
            </p:cNvCxnSpPr>
            <p:nvPr/>
          </p:nvCxnSpPr>
          <p:spPr bwMode="auto">
            <a:xfrm flipV="1">
              <a:off x="2064" y="1496"/>
              <a:ext cx="816" cy="19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2" name="AutoShape 9"/>
            <p:cNvCxnSpPr>
              <a:cxnSpLocks noChangeShapeType="1"/>
            </p:cNvCxnSpPr>
            <p:nvPr/>
          </p:nvCxnSpPr>
          <p:spPr bwMode="auto">
            <a:xfrm flipH="1">
              <a:off x="2880" y="2072"/>
              <a:ext cx="768" cy="19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3" name="AutoShape 10"/>
            <p:cNvCxnSpPr>
              <a:cxnSpLocks noChangeShapeType="1"/>
            </p:cNvCxnSpPr>
            <p:nvPr/>
          </p:nvCxnSpPr>
          <p:spPr bwMode="auto">
            <a:xfrm>
              <a:off x="2880" y="1496"/>
              <a:ext cx="0" cy="76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4" name="AutoShape 11"/>
            <p:cNvCxnSpPr>
              <a:cxnSpLocks noChangeShapeType="1"/>
            </p:cNvCxnSpPr>
            <p:nvPr/>
          </p:nvCxnSpPr>
          <p:spPr bwMode="auto">
            <a:xfrm>
              <a:off x="1296" y="2456"/>
              <a:ext cx="1824" cy="86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5" name="AutoShape 12"/>
            <p:cNvCxnSpPr>
              <a:cxnSpLocks noChangeShapeType="1"/>
            </p:cNvCxnSpPr>
            <p:nvPr/>
          </p:nvCxnSpPr>
          <p:spPr bwMode="auto">
            <a:xfrm flipV="1">
              <a:off x="3120" y="2072"/>
              <a:ext cx="528" cy="12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34846" name="Freeform 13"/>
            <p:cNvSpPr>
              <a:spLocks/>
            </p:cNvSpPr>
            <p:nvPr/>
          </p:nvSpPr>
          <p:spPr bwMode="auto">
            <a:xfrm>
              <a:off x="2880" y="1152"/>
              <a:ext cx="1632" cy="2384"/>
            </a:xfrm>
            <a:custGeom>
              <a:avLst/>
              <a:gdLst>
                <a:gd name="T0" fmla="*/ 0 w 1632"/>
                <a:gd name="T1" fmla="*/ 344 h 2384"/>
                <a:gd name="T2" fmla="*/ 912 w 1632"/>
                <a:gd name="T3" fmla="*/ 104 h 2384"/>
                <a:gd name="T4" fmla="*/ 1536 w 1632"/>
                <a:gd name="T5" fmla="*/ 968 h 2384"/>
                <a:gd name="T6" fmla="*/ 1488 w 1632"/>
                <a:gd name="T7" fmla="*/ 1736 h 2384"/>
                <a:gd name="T8" fmla="*/ 720 w 1632"/>
                <a:gd name="T9" fmla="*/ 2312 h 2384"/>
                <a:gd name="T10" fmla="*/ 240 w 1632"/>
                <a:gd name="T11" fmla="*/ 2168 h 2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32"/>
                <a:gd name="T19" fmla="*/ 0 h 2384"/>
                <a:gd name="T20" fmla="*/ 1632 w 1632"/>
                <a:gd name="T21" fmla="*/ 2384 h 23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32" h="2384">
                  <a:moveTo>
                    <a:pt x="0" y="344"/>
                  </a:moveTo>
                  <a:cubicBezTo>
                    <a:pt x="328" y="172"/>
                    <a:pt x="656" y="0"/>
                    <a:pt x="912" y="104"/>
                  </a:cubicBezTo>
                  <a:cubicBezTo>
                    <a:pt x="1168" y="208"/>
                    <a:pt x="1440" y="696"/>
                    <a:pt x="1536" y="968"/>
                  </a:cubicBezTo>
                  <a:cubicBezTo>
                    <a:pt x="1632" y="1240"/>
                    <a:pt x="1624" y="1512"/>
                    <a:pt x="1488" y="1736"/>
                  </a:cubicBezTo>
                  <a:cubicBezTo>
                    <a:pt x="1352" y="1960"/>
                    <a:pt x="928" y="2240"/>
                    <a:pt x="720" y="2312"/>
                  </a:cubicBezTo>
                  <a:cubicBezTo>
                    <a:pt x="512" y="2384"/>
                    <a:pt x="376" y="2276"/>
                    <a:pt x="240" y="2168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7406" name="Oval 14"/>
          <p:cNvSpPr>
            <a:spLocks noChangeArrowheads="1"/>
          </p:cNvSpPr>
          <p:nvPr/>
        </p:nvSpPr>
        <p:spPr bwMode="auto">
          <a:xfrm>
            <a:off x="3276600" y="3276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07" name="Oval 15"/>
          <p:cNvSpPr>
            <a:spLocks noChangeArrowheads="1"/>
          </p:cNvSpPr>
          <p:nvPr/>
        </p:nvSpPr>
        <p:spPr bwMode="auto">
          <a:xfrm>
            <a:off x="4114800" y="2819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08" name="Line 16"/>
          <p:cNvSpPr>
            <a:spLocks noChangeShapeType="1"/>
          </p:cNvSpPr>
          <p:nvPr/>
        </p:nvSpPr>
        <p:spPr bwMode="auto">
          <a:xfrm flipV="1">
            <a:off x="3429000" y="2895600"/>
            <a:ext cx="762000" cy="4572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87409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10" name="Oval 18"/>
          <p:cNvSpPr>
            <a:spLocks noChangeArrowheads="1"/>
          </p:cNvSpPr>
          <p:nvPr/>
        </p:nvSpPr>
        <p:spPr bwMode="auto">
          <a:xfrm>
            <a:off x="44958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11" name="Oval 19"/>
          <p:cNvSpPr>
            <a:spLocks noChangeArrowheads="1"/>
          </p:cNvSpPr>
          <p:nvPr/>
        </p:nvSpPr>
        <p:spPr bwMode="auto">
          <a:xfrm>
            <a:off x="64008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12" name="Oval 20"/>
          <p:cNvSpPr>
            <a:spLocks noChangeArrowheads="1"/>
          </p:cNvSpPr>
          <p:nvPr/>
        </p:nvSpPr>
        <p:spPr bwMode="auto">
          <a:xfrm>
            <a:off x="1905000" y="5257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7" name="Line 21"/>
          <p:cNvSpPr>
            <a:spLocks noChangeShapeType="1"/>
          </p:cNvSpPr>
          <p:nvPr/>
        </p:nvSpPr>
        <p:spPr bwMode="auto">
          <a:xfrm flipV="1">
            <a:off x="4572000" y="3124200"/>
            <a:ext cx="304800" cy="11430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28" name="Line 22"/>
          <p:cNvSpPr>
            <a:spLocks noChangeShapeType="1"/>
          </p:cNvSpPr>
          <p:nvPr/>
        </p:nvSpPr>
        <p:spPr bwMode="auto">
          <a:xfrm flipV="1">
            <a:off x="2057400" y="4267200"/>
            <a:ext cx="2438400" cy="9906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29" name="Line 23"/>
          <p:cNvSpPr>
            <a:spLocks noChangeShapeType="1"/>
          </p:cNvSpPr>
          <p:nvPr/>
        </p:nvSpPr>
        <p:spPr bwMode="auto">
          <a:xfrm>
            <a:off x="4191000" y="2895600"/>
            <a:ext cx="685800" cy="2286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0" name="Line 24"/>
          <p:cNvSpPr>
            <a:spLocks noChangeShapeType="1"/>
          </p:cNvSpPr>
          <p:nvPr/>
        </p:nvSpPr>
        <p:spPr bwMode="auto">
          <a:xfrm>
            <a:off x="3352800" y="3429000"/>
            <a:ext cx="1143000" cy="7620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1" name="Line 25"/>
          <p:cNvSpPr>
            <a:spLocks noChangeShapeType="1"/>
          </p:cNvSpPr>
          <p:nvPr/>
        </p:nvSpPr>
        <p:spPr bwMode="auto">
          <a:xfrm flipV="1">
            <a:off x="1981200" y="3429000"/>
            <a:ext cx="1295400" cy="18288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2" name="Line 26"/>
          <p:cNvSpPr>
            <a:spLocks noChangeShapeType="1"/>
          </p:cNvSpPr>
          <p:nvPr/>
        </p:nvSpPr>
        <p:spPr bwMode="auto">
          <a:xfrm flipV="1">
            <a:off x="4572000" y="4267200"/>
            <a:ext cx="1828800" cy="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3" name="Line 27"/>
          <p:cNvSpPr>
            <a:spLocks noChangeShapeType="1"/>
          </p:cNvSpPr>
          <p:nvPr/>
        </p:nvSpPr>
        <p:spPr bwMode="auto">
          <a:xfrm>
            <a:off x="4953000" y="3124200"/>
            <a:ext cx="1524000" cy="10668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4" name="Line 28"/>
          <p:cNvSpPr>
            <a:spLocks noChangeShapeType="1"/>
          </p:cNvSpPr>
          <p:nvPr/>
        </p:nvSpPr>
        <p:spPr bwMode="auto">
          <a:xfrm flipV="1">
            <a:off x="2057400" y="4267200"/>
            <a:ext cx="4419600" cy="9906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5" name="Freeform 29"/>
          <p:cNvSpPr>
            <a:spLocks/>
          </p:cNvSpPr>
          <p:nvPr/>
        </p:nvSpPr>
        <p:spPr bwMode="auto">
          <a:xfrm>
            <a:off x="1231900" y="1651000"/>
            <a:ext cx="2959100" cy="3683000"/>
          </a:xfrm>
          <a:custGeom>
            <a:avLst/>
            <a:gdLst>
              <a:gd name="T0" fmla="*/ 1189513835 w 1864"/>
              <a:gd name="T1" fmla="*/ 2147483647 h 2320"/>
              <a:gd name="T2" fmla="*/ 100806248 w 1864"/>
              <a:gd name="T3" fmla="*/ 2147483647 h 2320"/>
              <a:gd name="T4" fmla="*/ 584676295 w 1864"/>
              <a:gd name="T5" fmla="*/ 1008062473 h 2320"/>
              <a:gd name="T6" fmla="*/ 2147483647 w 1864"/>
              <a:gd name="T7" fmla="*/ 161289982 h 2320"/>
              <a:gd name="T8" fmla="*/ 2147483647 w 1864"/>
              <a:gd name="T9" fmla="*/ 1975802462 h 23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64"/>
              <a:gd name="T16" fmla="*/ 0 h 2320"/>
              <a:gd name="T17" fmla="*/ 1864 w 1864"/>
              <a:gd name="T18" fmla="*/ 2320 h 23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64" h="2320">
                <a:moveTo>
                  <a:pt x="472" y="2320"/>
                </a:moveTo>
                <a:cubicBezTo>
                  <a:pt x="276" y="2120"/>
                  <a:pt x="80" y="1920"/>
                  <a:pt x="40" y="1600"/>
                </a:cubicBezTo>
                <a:cubicBezTo>
                  <a:pt x="0" y="1280"/>
                  <a:pt x="8" y="656"/>
                  <a:pt x="232" y="400"/>
                </a:cubicBezTo>
                <a:cubicBezTo>
                  <a:pt x="456" y="144"/>
                  <a:pt x="1112" y="0"/>
                  <a:pt x="1384" y="64"/>
                </a:cubicBezTo>
                <a:cubicBezTo>
                  <a:pt x="1656" y="128"/>
                  <a:pt x="1784" y="672"/>
                  <a:pt x="1864" y="784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0F6E8C09-53CB-4C06-9E92-F0B3AEE0D3D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06" grpId="0" animBg="1"/>
      <p:bldP spid="187407" grpId="0" animBg="1"/>
      <p:bldP spid="187408" grpId="0" animBg="1"/>
      <p:bldP spid="187409" grpId="0" animBg="1"/>
      <p:bldP spid="187410" grpId="0" animBg="1"/>
      <p:bldP spid="187411" grpId="0" animBg="1"/>
      <p:bldP spid="1874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Planar Four Coloring</a:t>
            </a:r>
          </a:p>
        </p:txBody>
      </p:sp>
      <p:sp>
        <p:nvSpPr>
          <p:cNvPr id="189443" name="Text Box 3"/>
          <p:cNvSpPr txBox="1">
            <a:spLocks noChangeArrowheads="1"/>
          </p:cNvSpPr>
          <p:nvPr/>
        </p:nvSpPr>
        <p:spPr bwMode="auto">
          <a:xfrm>
            <a:off x="262468" y="1616611"/>
            <a:ext cx="8669361" cy="35394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latin typeface="Comic Sans MS" pitchFamily="8" charset="0"/>
              </a:rPr>
              <a:t>any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 planar map </a:t>
            </a:r>
            <a:r>
              <a:rPr lang="en-US" sz="4800" dirty="0">
                <a:latin typeface="Comic Sans MS" pitchFamily="8" charset="0"/>
              </a:rPr>
              <a:t>is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 4-colorable.</a:t>
            </a:r>
          </a:p>
          <a:p>
            <a:r>
              <a:rPr lang="en-US" sz="4400" dirty="0">
                <a:latin typeface="+mj-lt"/>
              </a:rPr>
              <a:t>1850’s: false proof published</a:t>
            </a:r>
          </a:p>
          <a:p>
            <a:r>
              <a:rPr lang="en-US" sz="4400" dirty="0">
                <a:latin typeface="+mj-lt"/>
              </a:rPr>
              <a:t>     </a:t>
            </a:r>
            <a:r>
              <a:rPr lang="en-US" dirty="0">
                <a:latin typeface="+mj-lt"/>
              </a:rPr>
              <a:t>(was correct for 5 colors).</a:t>
            </a:r>
          </a:p>
          <a:p>
            <a:r>
              <a:rPr lang="en-US" sz="4400" dirty="0">
                <a:latin typeface="+mj-lt"/>
              </a:rPr>
              <a:t>1970’s: </a:t>
            </a:r>
            <a:r>
              <a:rPr lang="en-US" sz="4400" dirty="0" smtClean="0">
                <a:latin typeface="+mj-lt"/>
              </a:rPr>
              <a:t>proof with computer</a:t>
            </a:r>
            <a:endParaRPr lang="en-US" sz="4400" dirty="0">
              <a:latin typeface="+mj-lt"/>
            </a:endParaRPr>
          </a:p>
          <a:p>
            <a:r>
              <a:rPr lang="en-US" sz="4400" dirty="0">
                <a:latin typeface="+mj-lt"/>
              </a:rPr>
              <a:t>1990’s: much improved 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16DA4035-491B-488D-BEBD-EFE2FD59624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Chromatic Number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130300"/>
            <a:ext cx="8597900" cy="5029200"/>
          </a:xfrm>
        </p:spPr>
        <p:txBody>
          <a:bodyPr/>
          <a:lstStyle/>
          <a:p>
            <a:pPr lvl="1">
              <a:buFontTx/>
              <a:buNone/>
            </a:pPr>
            <a:r>
              <a:rPr lang="en-US" sz="6000" dirty="0" smtClean="0"/>
              <a:t>min #colors for G</a:t>
            </a:r>
            <a:r>
              <a:rPr lang="en-US" sz="4400" dirty="0" smtClean="0"/>
              <a:t> </a:t>
            </a:r>
            <a:r>
              <a:rPr lang="en-US" sz="4400" i="1" dirty="0" smtClean="0"/>
              <a:t> </a:t>
            </a:r>
            <a:r>
              <a:rPr lang="en-US" sz="4400" dirty="0" smtClean="0"/>
              <a:t>is</a:t>
            </a:r>
            <a:endParaRPr lang="en-US" sz="6600" dirty="0" smtClean="0">
              <a:solidFill>
                <a:srgbClr val="0033CC"/>
              </a:solidFill>
              <a:sym typeface="Euclid Symbol" pitchFamily="18" charset="2"/>
            </a:endParaRPr>
          </a:p>
          <a:p>
            <a:pPr lvl="1">
              <a:buFontTx/>
              <a:buNone/>
            </a:pPr>
            <a:r>
              <a:rPr lang="en-US" sz="5400" dirty="0" smtClean="0">
                <a:solidFill>
                  <a:srgbClr val="0033CC"/>
                </a:solidFill>
              </a:rPr>
              <a:t>chromatic number,</a:t>
            </a:r>
            <a:r>
              <a:rPr lang="en-US" sz="5400" dirty="0" smtClean="0">
                <a:solidFill>
                  <a:srgbClr val="0033CC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66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600" dirty="0" smtClean="0">
                <a:solidFill>
                  <a:srgbClr val="0033CC"/>
                </a:solidFill>
                <a:sym typeface="Euclid Symbol" pitchFamily="18" charset="2"/>
              </a:rPr>
              <a:t>(</a:t>
            </a:r>
            <a:r>
              <a:rPr lang="en-US" sz="6600" dirty="0" smtClean="0">
                <a:sym typeface="Euclid Symbol" pitchFamily="18" charset="2"/>
              </a:rPr>
              <a:t>G</a:t>
            </a:r>
            <a:r>
              <a:rPr lang="en-US" sz="6600" dirty="0" smtClean="0">
                <a:solidFill>
                  <a:srgbClr val="0033CC"/>
                </a:solidFill>
                <a:sym typeface="Euclid Symbol" pitchFamily="18" charset="2"/>
              </a:rPr>
              <a:t>)</a:t>
            </a:r>
          </a:p>
          <a:p>
            <a:pPr lvl="1">
              <a:buFontTx/>
              <a:buNone/>
            </a:pPr>
            <a:r>
              <a:rPr lang="en-US" sz="5400" i="1" smtClean="0">
                <a:sym typeface="Euclid Symbol" pitchFamily="18" charset="2"/>
              </a:rPr>
              <a:t>lemma:</a:t>
            </a:r>
            <a:endParaRPr lang="en-US" sz="6000" i="1" smtClean="0">
              <a:sym typeface="Euclid Symbol" pitchFamily="18" charset="2"/>
            </a:endParaRPr>
          </a:p>
          <a:p>
            <a:pPr lvl="1" algn="ctr">
              <a:buFontTx/>
              <a:buNone/>
            </a:pPr>
            <a:r>
              <a:rPr lang="en-US" sz="8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8000" dirty="0" err="1" smtClean="0">
                <a:solidFill>
                  <a:srgbClr val="0033CC"/>
                </a:solidFill>
                <a:sym typeface="Euclid Symbol" pitchFamily="18" charset="2"/>
              </a:rPr>
              <a:t>(</a:t>
            </a:r>
            <a:r>
              <a:rPr lang="en-US" sz="8000" dirty="0" err="1" smtClean="0">
                <a:sym typeface="Euclid Symbol" pitchFamily="18" charset="2"/>
              </a:rPr>
              <a:t>tree</a:t>
            </a:r>
            <a:r>
              <a:rPr lang="en-US" sz="8000" dirty="0" smtClean="0">
                <a:solidFill>
                  <a:srgbClr val="0033CC"/>
                </a:solidFill>
                <a:sym typeface="Euclid Symbol" pitchFamily="18" charset="2"/>
              </a:rPr>
              <a:t>) </a:t>
            </a:r>
            <a:r>
              <a:rPr lang="en-US" sz="8000" dirty="0" smtClean="0">
                <a:sym typeface="Euclid Symbol" pitchFamily="18" charset="2"/>
              </a:rPr>
              <a:t>=</a:t>
            </a:r>
            <a:r>
              <a:rPr lang="en-US" sz="8000" dirty="0" smtClean="0">
                <a:solidFill>
                  <a:srgbClr val="0033CC"/>
                </a:solidFill>
                <a:sym typeface="Euclid Symbol" pitchFamily="18" charset="2"/>
              </a:rPr>
              <a:t> 2</a:t>
            </a:r>
          </a:p>
        </p:txBody>
      </p:sp>
      <p:sp>
        <p:nvSpPr>
          <p:cNvPr id="191492" name="Rectangle 4"/>
          <p:cNvSpPr>
            <a:spLocks noChangeArrowheads="1"/>
          </p:cNvSpPr>
          <p:nvPr/>
        </p:nvSpPr>
        <p:spPr bwMode="auto">
          <a:xfrm>
            <a:off x="1701800" y="4406900"/>
            <a:ext cx="6477000" cy="1562100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C1F5F56B-8BAF-4761-B946-3F457091624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1800" y="3048000"/>
            <a:ext cx="8026400" cy="3238500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smtClean="0"/>
              <a:t>Pick any vertex as “root.”</a:t>
            </a:r>
          </a:p>
          <a:p>
            <a:pPr>
              <a:buFontTx/>
              <a:buNone/>
            </a:pPr>
            <a:r>
              <a:rPr lang="en-US" sz="4000" dirty="0" smtClean="0"/>
              <a:t>if (unique) path from root is</a:t>
            </a:r>
          </a:p>
          <a:p>
            <a:pPr>
              <a:buFontTx/>
              <a:buNone/>
            </a:pPr>
            <a:r>
              <a:rPr lang="en-US" sz="4000" dirty="0" smtClean="0"/>
              <a:t>even length:        </a:t>
            </a:r>
          </a:p>
          <a:p>
            <a:pPr>
              <a:buFontTx/>
              <a:buNone/>
            </a:pPr>
            <a:r>
              <a:rPr lang="en-US" sz="4000" dirty="0" smtClean="0"/>
              <a:t>odd length: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xfrm>
            <a:off x="2108226" y="0"/>
            <a:ext cx="5740374" cy="1143000"/>
          </a:xfrm>
        </p:spPr>
        <p:txBody>
          <a:bodyPr/>
          <a:lstStyle/>
          <a:p>
            <a:r>
              <a:rPr lang="en-US" dirty="0" smtClean="0"/>
              <a:t>Trees are 2-colorable</a:t>
            </a:r>
          </a:p>
        </p:txBody>
      </p:sp>
      <p:grpSp>
        <p:nvGrpSpPr>
          <p:cNvPr id="37892" name="Group 4"/>
          <p:cNvGrpSpPr>
            <a:grpSpLocks/>
          </p:cNvGrpSpPr>
          <p:nvPr/>
        </p:nvGrpSpPr>
        <p:grpSpPr bwMode="auto">
          <a:xfrm>
            <a:off x="4724400" y="1035050"/>
            <a:ext cx="2387600" cy="755650"/>
            <a:chOff x="2976" y="652"/>
            <a:chExt cx="1504" cy="476"/>
          </a:xfrm>
        </p:grpSpPr>
        <p:sp>
          <p:nvSpPr>
            <p:cNvPr id="37941" name="Text Box 5"/>
            <p:cNvSpPr txBox="1">
              <a:spLocks noChangeArrowheads="1"/>
            </p:cNvSpPr>
            <p:nvPr/>
          </p:nvSpPr>
          <p:spPr bwMode="auto">
            <a:xfrm>
              <a:off x="3782" y="652"/>
              <a:ext cx="69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 dirty="0">
                  <a:latin typeface="+mj-lt"/>
                </a:rPr>
                <a:t>root</a:t>
              </a:r>
            </a:p>
          </p:txBody>
        </p:sp>
        <p:sp>
          <p:nvSpPr>
            <p:cNvPr id="37942" name="Freeform 6"/>
            <p:cNvSpPr>
              <a:spLocks/>
            </p:cNvSpPr>
            <p:nvPr/>
          </p:nvSpPr>
          <p:spPr bwMode="auto">
            <a:xfrm>
              <a:off x="2976" y="720"/>
              <a:ext cx="816" cy="408"/>
            </a:xfrm>
            <a:custGeom>
              <a:avLst/>
              <a:gdLst>
                <a:gd name="T0" fmla="*/ 0 w 816"/>
                <a:gd name="T1" fmla="*/ 144 h 408"/>
                <a:gd name="T2" fmla="*/ 240 w 816"/>
                <a:gd name="T3" fmla="*/ 0 h 408"/>
                <a:gd name="T4" fmla="*/ 432 w 816"/>
                <a:gd name="T5" fmla="*/ 144 h 408"/>
                <a:gd name="T6" fmla="*/ 672 w 816"/>
                <a:gd name="T7" fmla="*/ 384 h 408"/>
                <a:gd name="T8" fmla="*/ 816 w 816"/>
                <a:gd name="T9" fmla="*/ 288 h 4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408"/>
                <a:gd name="T17" fmla="*/ 816 w 816"/>
                <a:gd name="T18" fmla="*/ 408 h 4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408">
                  <a:moveTo>
                    <a:pt x="0" y="144"/>
                  </a:moveTo>
                  <a:cubicBezTo>
                    <a:pt x="84" y="72"/>
                    <a:pt x="168" y="0"/>
                    <a:pt x="240" y="0"/>
                  </a:cubicBezTo>
                  <a:cubicBezTo>
                    <a:pt x="312" y="0"/>
                    <a:pt x="360" y="80"/>
                    <a:pt x="432" y="144"/>
                  </a:cubicBezTo>
                  <a:cubicBezTo>
                    <a:pt x="504" y="208"/>
                    <a:pt x="608" y="360"/>
                    <a:pt x="672" y="384"/>
                  </a:cubicBezTo>
                  <a:cubicBezTo>
                    <a:pt x="736" y="408"/>
                    <a:pt x="776" y="348"/>
                    <a:pt x="816" y="28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ot"/>
              <a:round/>
              <a:headEnd type="stealth" w="lg" len="lg"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893" name="Group 7"/>
          <p:cNvGrpSpPr>
            <a:grpSpLocks/>
          </p:cNvGrpSpPr>
          <p:nvPr/>
        </p:nvGrpSpPr>
        <p:grpSpPr bwMode="auto">
          <a:xfrm>
            <a:off x="3581400" y="1295400"/>
            <a:ext cx="2286000" cy="1828800"/>
            <a:chOff x="2256" y="816"/>
            <a:chExt cx="1440" cy="1152"/>
          </a:xfrm>
        </p:grpSpPr>
        <p:grpSp>
          <p:nvGrpSpPr>
            <p:cNvPr id="37908" name="Group 8"/>
            <p:cNvGrpSpPr>
              <a:grpSpLocks/>
            </p:cNvGrpSpPr>
            <p:nvPr/>
          </p:nvGrpSpPr>
          <p:grpSpPr bwMode="auto">
            <a:xfrm>
              <a:off x="2256" y="816"/>
              <a:ext cx="1152" cy="912"/>
              <a:chOff x="2256" y="816"/>
              <a:chExt cx="1152" cy="912"/>
            </a:xfrm>
          </p:grpSpPr>
          <p:sp>
            <p:nvSpPr>
              <p:cNvPr id="37926" name="Oval 9"/>
              <p:cNvSpPr>
                <a:spLocks noChangeArrowheads="1"/>
              </p:cNvSpPr>
              <p:nvPr/>
            </p:nvSpPr>
            <p:spPr bwMode="auto">
              <a:xfrm>
                <a:off x="2736" y="816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7" name="Oval 10"/>
              <p:cNvSpPr>
                <a:spLocks noChangeArrowheads="1"/>
              </p:cNvSpPr>
              <p:nvPr/>
            </p:nvSpPr>
            <p:spPr bwMode="auto">
              <a:xfrm>
                <a:off x="2736" y="1152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8" name="Oval 11"/>
              <p:cNvSpPr>
                <a:spLocks noChangeArrowheads="1"/>
              </p:cNvSpPr>
              <p:nvPr/>
            </p:nvSpPr>
            <p:spPr bwMode="auto">
              <a:xfrm>
                <a:off x="3120" y="1152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9" name="Oval 12"/>
              <p:cNvSpPr>
                <a:spLocks noChangeArrowheads="1"/>
              </p:cNvSpPr>
              <p:nvPr/>
            </p:nvSpPr>
            <p:spPr bwMode="auto">
              <a:xfrm>
                <a:off x="2400" y="1152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0" name="Oval 13"/>
              <p:cNvSpPr>
                <a:spLocks noChangeArrowheads="1"/>
              </p:cNvSpPr>
              <p:nvPr/>
            </p:nvSpPr>
            <p:spPr bwMode="auto">
              <a:xfrm>
                <a:off x="2256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1" name="Oval 14"/>
              <p:cNvSpPr>
                <a:spLocks noChangeArrowheads="1"/>
              </p:cNvSpPr>
              <p:nvPr/>
            </p:nvSpPr>
            <p:spPr bwMode="auto">
              <a:xfrm>
                <a:off x="2592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2" name="Oval 15"/>
              <p:cNvSpPr>
                <a:spLocks noChangeArrowheads="1"/>
              </p:cNvSpPr>
              <p:nvPr/>
            </p:nvSpPr>
            <p:spPr bwMode="auto">
              <a:xfrm>
                <a:off x="2880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3" name="Oval 16"/>
              <p:cNvSpPr>
                <a:spLocks noChangeArrowheads="1"/>
              </p:cNvSpPr>
              <p:nvPr/>
            </p:nvSpPr>
            <p:spPr bwMode="auto">
              <a:xfrm>
                <a:off x="3264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37934" name="AutoShape 17"/>
              <p:cNvCxnSpPr>
                <a:cxnSpLocks noChangeShapeType="1"/>
                <a:stCxn id="37926" idx="4"/>
                <a:endCxn id="37927" idx="0"/>
              </p:cNvCxnSpPr>
              <p:nvPr/>
            </p:nvCxnSpPr>
            <p:spPr bwMode="auto">
              <a:xfrm>
                <a:off x="2808" y="960"/>
                <a:ext cx="0" cy="192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5" name="AutoShape 18"/>
              <p:cNvCxnSpPr>
                <a:cxnSpLocks noChangeShapeType="1"/>
                <a:stCxn id="37926" idx="3"/>
                <a:endCxn id="37929" idx="0"/>
              </p:cNvCxnSpPr>
              <p:nvPr/>
            </p:nvCxnSpPr>
            <p:spPr bwMode="auto">
              <a:xfrm flipH="1">
                <a:off x="2472" y="939"/>
                <a:ext cx="285" cy="213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6" name="AutoShape 19"/>
              <p:cNvCxnSpPr>
                <a:cxnSpLocks noChangeShapeType="1"/>
                <a:stCxn id="37926" idx="5"/>
                <a:endCxn id="37928" idx="0"/>
              </p:cNvCxnSpPr>
              <p:nvPr/>
            </p:nvCxnSpPr>
            <p:spPr bwMode="auto">
              <a:xfrm>
                <a:off x="2859" y="939"/>
                <a:ext cx="333" cy="213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7" name="AutoShape 20"/>
              <p:cNvCxnSpPr>
                <a:cxnSpLocks noChangeShapeType="1"/>
                <a:stCxn id="37927" idx="4"/>
                <a:endCxn id="37931" idx="0"/>
              </p:cNvCxnSpPr>
              <p:nvPr/>
            </p:nvCxnSpPr>
            <p:spPr bwMode="auto">
              <a:xfrm flipH="1">
                <a:off x="2664" y="1296"/>
                <a:ext cx="144" cy="28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8" name="AutoShape 21"/>
              <p:cNvCxnSpPr>
                <a:cxnSpLocks noChangeShapeType="1"/>
                <a:stCxn id="37927" idx="4"/>
                <a:endCxn id="37932" idx="0"/>
              </p:cNvCxnSpPr>
              <p:nvPr/>
            </p:nvCxnSpPr>
            <p:spPr bwMode="auto">
              <a:xfrm>
                <a:off x="2808" y="1296"/>
                <a:ext cx="144" cy="28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9" name="AutoShape 22"/>
              <p:cNvCxnSpPr>
                <a:cxnSpLocks noChangeShapeType="1"/>
                <a:stCxn id="37929" idx="3"/>
                <a:endCxn id="37930" idx="0"/>
              </p:cNvCxnSpPr>
              <p:nvPr/>
            </p:nvCxnSpPr>
            <p:spPr bwMode="auto">
              <a:xfrm flipH="1">
                <a:off x="2328" y="1275"/>
                <a:ext cx="93" cy="309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40" name="AutoShape 23"/>
              <p:cNvCxnSpPr>
                <a:cxnSpLocks noChangeShapeType="1"/>
                <a:stCxn id="37928" idx="5"/>
                <a:endCxn id="37933" idx="0"/>
              </p:cNvCxnSpPr>
              <p:nvPr/>
            </p:nvCxnSpPr>
            <p:spPr bwMode="auto">
              <a:xfrm>
                <a:off x="3243" y="1275"/>
                <a:ext cx="93" cy="309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</p:grpSp>
        <p:sp>
          <p:nvSpPr>
            <p:cNvPr id="37909" name="Oval 24"/>
            <p:cNvSpPr>
              <a:spLocks noChangeArrowheads="1"/>
            </p:cNvSpPr>
            <p:nvPr/>
          </p:nvSpPr>
          <p:spPr bwMode="auto">
            <a:xfrm>
              <a:off x="2736" y="816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0" name="Oval 25"/>
            <p:cNvSpPr>
              <a:spLocks noChangeArrowheads="1"/>
            </p:cNvSpPr>
            <p:nvPr/>
          </p:nvSpPr>
          <p:spPr bwMode="auto">
            <a:xfrm>
              <a:off x="2736" y="1152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1" name="Oval 26"/>
            <p:cNvSpPr>
              <a:spLocks noChangeArrowheads="1"/>
            </p:cNvSpPr>
            <p:nvPr/>
          </p:nvSpPr>
          <p:spPr bwMode="auto">
            <a:xfrm>
              <a:off x="3120" y="1152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2" name="Oval 27"/>
            <p:cNvSpPr>
              <a:spLocks noChangeArrowheads="1"/>
            </p:cNvSpPr>
            <p:nvPr/>
          </p:nvSpPr>
          <p:spPr bwMode="auto">
            <a:xfrm>
              <a:off x="2400" y="1152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3" name="Oval 28"/>
            <p:cNvSpPr>
              <a:spLocks noChangeArrowheads="1"/>
            </p:cNvSpPr>
            <p:nvPr/>
          </p:nvSpPr>
          <p:spPr bwMode="auto">
            <a:xfrm>
              <a:off x="2256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4" name="Oval 29"/>
            <p:cNvSpPr>
              <a:spLocks noChangeArrowheads="1"/>
            </p:cNvSpPr>
            <p:nvPr/>
          </p:nvSpPr>
          <p:spPr bwMode="auto">
            <a:xfrm>
              <a:off x="2592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5" name="Oval 30"/>
            <p:cNvSpPr>
              <a:spLocks noChangeArrowheads="1"/>
            </p:cNvSpPr>
            <p:nvPr/>
          </p:nvSpPr>
          <p:spPr bwMode="auto">
            <a:xfrm>
              <a:off x="2880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6" name="Oval 31"/>
            <p:cNvSpPr>
              <a:spLocks noChangeArrowheads="1"/>
            </p:cNvSpPr>
            <p:nvPr/>
          </p:nvSpPr>
          <p:spPr bwMode="auto">
            <a:xfrm>
              <a:off x="3264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7917" name="AutoShape 32"/>
            <p:cNvCxnSpPr>
              <a:cxnSpLocks noChangeShapeType="1"/>
              <a:stCxn id="37909" idx="4"/>
              <a:endCxn id="37910" idx="0"/>
            </p:cNvCxnSpPr>
            <p:nvPr/>
          </p:nvCxnSpPr>
          <p:spPr bwMode="auto">
            <a:xfrm>
              <a:off x="2808" y="968"/>
              <a:ext cx="0" cy="1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18" name="AutoShape 33"/>
            <p:cNvCxnSpPr>
              <a:cxnSpLocks noChangeShapeType="1"/>
              <a:stCxn id="37909" idx="3"/>
              <a:endCxn id="37912" idx="0"/>
            </p:cNvCxnSpPr>
            <p:nvPr/>
          </p:nvCxnSpPr>
          <p:spPr bwMode="auto">
            <a:xfrm flipH="1">
              <a:off x="2472" y="947"/>
              <a:ext cx="285" cy="1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19" name="AutoShape 34"/>
            <p:cNvCxnSpPr>
              <a:cxnSpLocks noChangeShapeType="1"/>
              <a:stCxn id="37909" idx="5"/>
              <a:endCxn id="37911" idx="0"/>
            </p:cNvCxnSpPr>
            <p:nvPr/>
          </p:nvCxnSpPr>
          <p:spPr bwMode="auto">
            <a:xfrm>
              <a:off x="2859" y="947"/>
              <a:ext cx="333" cy="1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20" name="AutoShape 35"/>
            <p:cNvCxnSpPr>
              <a:cxnSpLocks noChangeShapeType="1"/>
              <a:stCxn id="37910" idx="4"/>
              <a:endCxn id="37914" idx="0"/>
            </p:cNvCxnSpPr>
            <p:nvPr/>
          </p:nvCxnSpPr>
          <p:spPr bwMode="auto">
            <a:xfrm flipH="1">
              <a:off x="2664" y="1304"/>
              <a:ext cx="144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21" name="AutoShape 36"/>
            <p:cNvCxnSpPr>
              <a:cxnSpLocks noChangeShapeType="1"/>
              <a:stCxn id="37910" idx="4"/>
              <a:endCxn id="37915" idx="0"/>
            </p:cNvCxnSpPr>
            <p:nvPr/>
          </p:nvCxnSpPr>
          <p:spPr bwMode="auto">
            <a:xfrm>
              <a:off x="2808" y="1304"/>
              <a:ext cx="144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22" name="AutoShape 37"/>
            <p:cNvCxnSpPr>
              <a:cxnSpLocks noChangeShapeType="1"/>
              <a:stCxn id="37912" idx="3"/>
              <a:endCxn id="37913" idx="0"/>
            </p:cNvCxnSpPr>
            <p:nvPr/>
          </p:nvCxnSpPr>
          <p:spPr bwMode="auto">
            <a:xfrm flipH="1">
              <a:off x="2328" y="1283"/>
              <a:ext cx="93" cy="29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23" name="AutoShape 38"/>
            <p:cNvCxnSpPr>
              <a:cxnSpLocks noChangeShapeType="1"/>
              <a:stCxn id="37911" idx="5"/>
              <a:endCxn id="37916" idx="0"/>
            </p:cNvCxnSpPr>
            <p:nvPr/>
          </p:nvCxnSpPr>
          <p:spPr bwMode="auto">
            <a:xfrm>
              <a:off x="3243" y="1283"/>
              <a:ext cx="93" cy="29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37924" name="Oval 39"/>
            <p:cNvSpPr>
              <a:spLocks noChangeArrowheads="1"/>
            </p:cNvSpPr>
            <p:nvPr/>
          </p:nvSpPr>
          <p:spPr bwMode="auto">
            <a:xfrm>
              <a:off x="3552" y="182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7925" name="AutoShape 40"/>
            <p:cNvCxnSpPr>
              <a:cxnSpLocks noChangeShapeType="1"/>
              <a:stCxn id="37916" idx="5"/>
              <a:endCxn id="37924" idx="1"/>
            </p:cNvCxnSpPr>
            <p:nvPr/>
          </p:nvCxnSpPr>
          <p:spPr bwMode="auto">
            <a:xfrm>
              <a:off x="3387" y="1715"/>
              <a:ext cx="186" cy="12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193577" name="Oval 41"/>
          <p:cNvSpPr>
            <a:spLocks noChangeArrowheads="1"/>
          </p:cNvSpPr>
          <p:nvPr/>
        </p:nvSpPr>
        <p:spPr bwMode="auto">
          <a:xfrm>
            <a:off x="4343400" y="1295400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3578" name="Oval 42"/>
          <p:cNvSpPr>
            <a:spLocks noChangeArrowheads="1"/>
          </p:cNvSpPr>
          <p:nvPr/>
        </p:nvSpPr>
        <p:spPr bwMode="auto">
          <a:xfrm>
            <a:off x="3683000" y="4635500"/>
            <a:ext cx="482600" cy="4953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3579" name="Oval 43"/>
          <p:cNvSpPr>
            <a:spLocks noChangeArrowheads="1"/>
          </p:cNvSpPr>
          <p:nvPr/>
        </p:nvSpPr>
        <p:spPr bwMode="auto">
          <a:xfrm>
            <a:off x="3657600" y="5384800"/>
            <a:ext cx="482600" cy="4953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3810000" y="1828800"/>
            <a:ext cx="1371600" cy="228600"/>
            <a:chOff x="2400" y="1152"/>
            <a:chExt cx="864" cy="144"/>
          </a:xfrm>
        </p:grpSpPr>
        <p:sp>
          <p:nvSpPr>
            <p:cNvPr id="37905" name="Oval 45"/>
            <p:cNvSpPr>
              <a:spLocks noChangeArrowheads="1"/>
            </p:cNvSpPr>
            <p:nvPr/>
          </p:nvSpPr>
          <p:spPr bwMode="auto">
            <a:xfrm>
              <a:off x="2736" y="1152"/>
              <a:ext cx="144" cy="144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6" name="Oval 46"/>
            <p:cNvSpPr>
              <a:spLocks noChangeArrowheads="1"/>
            </p:cNvSpPr>
            <p:nvPr/>
          </p:nvSpPr>
          <p:spPr bwMode="auto">
            <a:xfrm>
              <a:off x="3120" y="1152"/>
              <a:ext cx="144" cy="144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7" name="Oval 47"/>
            <p:cNvSpPr>
              <a:spLocks noChangeArrowheads="1"/>
            </p:cNvSpPr>
            <p:nvPr/>
          </p:nvSpPr>
          <p:spPr bwMode="auto">
            <a:xfrm>
              <a:off x="2400" y="1152"/>
              <a:ext cx="144" cy="144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3581400" y="2514600"/>
            <a:ext cx="1828800" cy="228600"/>
            <a:chOff x="2256" y="1584"/>
            <a:chExt cx="1152" cy="144"/>
          </a:xfrm>
        </p:grpSpPr>
        <p:sp>
          <p:nvSpPr>
            <p:cNvPr id="37901" name="Oval 49"/>
            <p:cNvSpPr>
              <a:spLocks noChangeArrowheads="1"/>
            </p:cNvSpPr>
            <p:nvPr/>
          </p:nvSpPr>
          <p:spPr bwMode="auto">
            <a:xfrm>
              <a:off x="2256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2" name="Oval 50"/>
            <p:cNvSpPr>
              <a:spLocks noChangeArrowheads="1"/>
            </p:cNvSpPr>
            <p:nvPr/>
          </p:nvSpPr>
          <p:spPr bwMode="auto">
            <a:xfrm>
              <a:off x="2592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3" name="Oval 51"/>
            <p:cNvSpPr>
              <a:spLocks noChangeArrowheads="1"/>
            </p:cNvSpPr>
            <p:nvPr/>
          </p:nvSpPr>
          <p:spPr bwMode="auto">
            <a:xfrm>
              <a:off x="2880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4" name="Oval 52"/>
            <p:cNvSpPr>
              <a:spLocks noChangeArrowheads="1"/>
            </p:cNvSpPr>
            <p:nvPr/>
          </p:nvSpPr>
          <p:spPr bwMode="auto">
            <a:xfrm>
              <a:off x="3264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3589" name="Oval 53"/>
          <p:cNvSpPr>
            <a:spLocks noChangeArrowheads="1"/>
          </p:cNvSpPr>
          <p:nvPr/>
        </p:nvSpPr>
        <p:spPr bwMode="auto">
          <a:xfrm>
            <a:off x="5638800" y="2895600"/>
            <a:ext cx="228600" cy="2286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25F652F5-CA01-4A91-AD70-A2B3B3C8B11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9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77" grpId="0" animBg="1"/>
      <p:bldP spid="193578" grpId="0" animBg="1"/>
      <p:bldP spid="193579" grpId="0" animBg="1"/>
      <p:bldP spid="19358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7543800" cy="1143000"/>
          </a:xfrm>
        </p:spPr>
        <p:txBody>
          <a:bodyPr/>
          <a:lstStyle/>
          <a:p>
            <a:r>
              <a:rPr lang="en-US" dirty="0" smtClean="0"/>
              <a:t>Simple Cycles</a:t>
            </a:r>
            <a:endParaRPr lang="en-US" baseline="-25000" dirty="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57200" y="3810000"/>
            <a:ext cx="1981200" cy="1219200"/>
            <a:chOff x="1104" y="2496"/>
            <a:chExt cx="1248" cy="768"/>
          </a:xfrm>
        </p:grpSpPr>
        <p:sp>
          <p:nvSpPr>
            <p:cNvPr id="1060" name="Oval 4"/>
            <p:cNvSpPr>
              <a:spLocks noChangeArrowheads="1"/>
            </p:cNvSpPr>
            <p:nvPr/>
          </p:nvSpPr>
          <p:spPr bwMode="auto">
            <a:xfrm>
              <a:off x="1104" y="278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" name="Oval 5"/>
            <p:cNvSpPr>
              <a:spLocks noChangeArrowheads="1"/>
            </p:cNvSpPr>
            <p:nvPr/>
          </p:nvSpPr>
          <p:spPr bwMode="auto">
            <a:xfrm>
              <a:off x="1584" y="3120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2" name="Oval 6"/>
            <p:cNvSpPr>
              <a:spLocks noChangeArrowheads="1"/>
            </p:cNvSpPr>
            <p:nvPr/>
          </p:nvSpPr>
          <p:spPr bwMode="auto">
            <a:xfrm>
              <a:off x="2208" y="2496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3" name="Oval 7"/>
            <p:cNvSpPr>
              <a:spLocks noChangeArrowheads="1"/>
            </p:cNvSpPr>
            <p:nvPr/>
          </p:nvSpPr>
          <p:spPr bwMode="auto">
            <a:xfrm>
              <a:off x="1584" y="2496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4" name="Oval 8"/>
            <p:cNvSpPr>
              <a:spLocks noChangeArrowheads="1"/>
            </p:cNvSpPr>
            <p:nvPr/>
          </p:nvSpPr>
          <p:spPr bwMode="auto">
            <a:xfrm>
              <a:off x="2208" y="3120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65" name="AutoShape 9"/>
            <p:cNvCxnSpPr>
              <a:cxnSpLocks noChangeShapeType="1"/>
              <a:stCxn id="1060" idx="5"/>
              <a:endCxn id="1061" idx="1"/>
            </p:cNvCxnSpPr>
            <p:nvPr/>
          </p:nvCxnSpPr>
          <p:spPr bwMode="auto">
            <a:xfrm>
              <a:off x="1227" y="2907"/>
              <a:ext cx="378" cy="23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66" name="AutoShape 10"/>
            <p:cNvCxnSpPr>
              <a:cxnSpLocks noChangeShapeType="1"/>
              <a:stCxn id="1061" idx="6"/>
              <a:endCxn id="1064" idx="2"/>
            </p:cNvCxnSpPr>
            <p:nvPr/>
          </p:nvCxnSpPr>
          <p:spPr bwMode="auto">
            <a:xfrm>
              <a:off x="1728" y="3192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67" name="AutoShape 11"/>
            <p:cNvCxnSpPr>
              <a:cxnSpLocks noChangeShapeType="1"/>
              <a:stCxn id="1064" idx="0"/>
              <a:endCxn id="1062" idx="4"/>
            </p:cNvCxnSpPr>
            <p:nvPr/>
          </p:nvCxnSpPr>
          <p:spPr bwMode="auto">
            <a:xfrm flipV="1">
              <a:off x="2280" y="2640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68" name="AutoShape 12"/>
            <p:cNvCxnSpPr>
              <a:cxnSpLocks noChangeShapeType="1"/>
              <a:stCxn id="1062" idx="2"/>
              <a:endCxn id="1063" idx="6"/>
            </p:cNvCxnSpPr>
            <p:nvPr/>
          </p:nvCxnSpPr>
          <p:spPr bwMode="auto">
            <a:xfrm flipH="1">
              <a:off x="1728" y="2568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69" name="AutoShape 13"/>
            <p:cNvCxnSpPr>
              <a:cxnSpLocks noChangeShapeType="1"/>
              <a:stCxn id="1063" idx="2"/>
              <a:endCxn id="1060" idx="7"/>
            </p:cNvCxnSpPr>
            <p:nvPr/>
          </p:nvCxnSpPr>
          <p:spPr bwMode="auto">
            <a:xfrm flipH="1">
              <a:off x="1227" y="2568"/>
              <a:ext cx="357" cy="23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743200" y="3810000"/>
            <a:ext cx="1981200" cy="1219200"/>
            <a:chOff x="3264" y="2496"/>
            <a:chExt cx="1248" cy="768"/>
          </a:xfrm>
        </p:grpSpPr>
        <p:sp>
          <p:nvSpPr>
            <p:cNvPr id="1050" name="Oval 15"/>
            <p:cNvSpPr>
              <a:spLocks noChangeArrowheads="1"/>
            </p:cNvSpPr>
            <p:nvPr/>
          </p:nvSpPr>
          <p:spPr bwMode="auto">
            <a:xfrm>
              <a:off x="3264" y="2784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1" name="Oval 16"/>
            <p:cNvSpPr>
              <a:spLocks noChangeArrowheads="1"/>
            </p:cNvSpPr>
            <p:nvPr/>
          </p:nvSpPr>
          <p:spPr bwMode="auto">
            <a:xfrm>
              <a:off x="3744" y="3120"/>
              <a:ext cx="144" cy="144"/>
            </a:xfrm>
            <a:prstGeom prst="ellipse">
              <a:avLst/>
            </a:prstGeom>
            <a:solidFill>
              <a:srgbClr val="0080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2" name="Oval 17"/>
            <p:cNvSpPr>
              <a:spLocks noChangeArrowheads="1"/>
            </p:cNvSpPr>
            <p:nvPr/>
          </p:nvSpPr>
          <p:spPr bwMode="auto">
            <a:xfrm>
              <a:off x="4368" y="2496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3" name="Oval 18"/>
            <p:cNvSpPr>
              <a:spLocks noChangeArrowheads="1"/>
            </p:cNvSpPr>
            <p:nvPr/>
          </p:nvSpPr>
          <p:spPr bwMode="auto">
            <a:xfrm>
              <a:off x="3744" y="2496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" name="Oval 19"/>
            <p:cNvSpPr>
              <a:spLocks noChangeArrowheads="1"/>
            </p:cNvSpPr>
            <p:nvPr/>
          </p:nvSpPr>
          <p:spPr bwMode="auto">
            <a:xfrm>
              <a:off x="4368" y="3120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55" name="AutoShape 20"/>
            <p:cNvCxnSpPr>
              <a:cxnSpLocks noChangeShapeType="1"/>
              <a:stCxn id="1050" idx="5"/>
              <a:endCxn id="1051" idx="1"/>
            </p:cNvCxnSpPr>
            <p:nvPr/>
          </p:nvCxnSpPr>
          <p:spPr bwMode="auto">
            <a:xfrm>
              <a:off x="3387" y="2907"/>
              <a:ext cx="378" cy="23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56" name="AutoShape 21"/>
            <p:cNvCxnSpPr>
              <a:cxnSpLocks noChangeShapeType="1"/>
              <a:stCxn id="1051" idx="6"/>
              <a:endCxn id="1054" idx="2"/>
            </p:cNvCxnSpPr>
            <p:nvPr/>
          </p:nvCxnSpPr>
          <p:spPr bwMode="auto">
            <a:xfrm>
              <a:off x="3888" y="3192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57" name="AutoShape 22"/>
            <p:cNvCxnSpPr>
              <a:cxnSpLocks noChangeShapeType="1"/>
              <a:stCxn id="1054" idx="0"/>
              <a:endCxn id="1052" idx="4"/>
            </p:cNvCxnSpPr>
            <p:nvPr/>
          </p:nvCxnSpPr>
          <p:spPr bwMode="auto">
            <a:xfrm flipV="1">
              <a:off x="4440" y="2640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58" name="AutoShape 23"/>
            <p:cNvCxnSpPr>
              <a:cxnSpLocks noChangeShapeType="1"/>
              <a:stCxn id="1052" idx="2"/>
              <a:endCxn id="1053" idx="6"/>
            </p:cNvCxnSpPr>
            <p:nvPr/>
          </p:nvCxnSpPr>
          <p:spPr bwMode="auto">
            <a:xfrm flipH="1">
              <a:off x="3888" y="2568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59" name="AutoShape 24"/>
            <p:cNvCxnSpPr>
              <a:cxnSpLocks noChangeShapeType="1"/>
              <a:stCxn id="1053" idx="2"/>
              <a:endCxn id="1050" idx="7"/>
            </p:cNvCxnSpPr>
            <p:nvPr/>
          </p:nvCxnSpPr>
          <p:spPr bwMode="auto">
            <a:xfrm flipH="1">
              <a:off x="3387" y="2568"/>
              <a:ext cx="357" cy="23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1031" name="Group 25"/>
          <p:cNvGrpSpPr>
            <a:grpSpLocks/>
          </p:cNvGrpSpPr>
          <p:nvPr/>
        </p:nvGrpSpPr>
        <p:grpSpPr bwMode="auto">
          <a:xfrm>
            <a:off x="762000" y="1600200"/>
            <a:ext cx="1219200" cy="1219200"/>
            <a:chOff x="1536" y="1104"/>
            <a:chExt cx="768" cy="768"/>
          </a:xfrm>
        </p:grpSpPr>
        <p:sp>
          <p:nvSpPr>
            <p:cNvPr id="1042" name="Oval 26"/>
            <p:cNvSpPr>
              <a:spLocks noChangeArrowheads="1"/>
            </p:cNvSpPr>
            <p:nvPr/>
          </p:nvSpPr>
          <p:spPr bwMode="auto">
            <a:xfrm>
              <a:off x="1536" y="172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3" name="Oval 27"/>
            <p:cNvSpPr>
              <a:spLocks noChangeArrowheads="1"/>
            </p:cNvSpPr>
            <p:nvPr/>
          </p:nvSpPr>
          <p:spPr bwMode="auto">
            <a:xfrm>
              <a:off x="2160" y="110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" name="Oval 28"/>
            <p:cNvSpPr>
              <a:spLocks noChangeArrowheads="1"/>
            </p:cNvSpPr>
            <p:nvPr/>
          </p:nvSpPr>
          <p:spPr bwMode="auto">
            <a:xfrm>
              <a:off x="1536" y="110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" name="Oval 29"/>
            <p:cNvSpPr>
              <a:spLocks noChangeArrowheads="1"/>
            </p:cNvSpPr>
            <p:nvPr/>
          </p:nvSpPr>
          <p:spPr bwMode="auto">
            <a:xfrm>
              <a:off x="2160" y="172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46" name="AutoShape 30"/>
            <p:cNvCxnSpPr>
              <a:cxnSpLocks noChangeShapeType="1"/>
              <a:stCxn id="1042" idx="6"/>
              <a:endCxn id="1045" idx="2"/>
            </p:cNvCxnSpPr>
            <p:nvPr/>
          </p:nvCxnSpPr>
          <p:spPr bwMode="auto">
            <a:xfrm>
              <a:off x="1680" y="1800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7" name="AutoShape 31"/>
            <p:cNvCxnSpPr>
              <a:cxnSpLocks noChangeShapeType="1"/>
              <a:stCxn id="1045" idx="0"/>
              <a:endCxn id="1043" idx="4"/>
            </p:cNvCxnSpPr>
            <p:nvPr/>
          </p:nvCxnSpPr>
          <p:spPr bwMode="auto">
            <a:xfrm flipV="1">
              <a:off x="2232" y="1248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8" name="AutoShape 32"/>
            <p:cNvCxnSpPr>
              <a:cxnSpLocks noChangeShapeType="1"/>
              <a:stCxn id="1043" idx="2"/>
              <a:endCxn id="1044" idx="6"/>
            </p:cNvCxnSpPr>
            <p:nvPr/>
          </p:nvCxnSpPr>
          <p:spPr bwMode="auto">
            <a:xfrm flipH="1">
              <a:off x="1680" y="1176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9" name="AutoShape 33"/>
            <p:cNvCxnSpPr>
              <a:cxnSpLocks noChangeShapeType="1"/>
              <a:stCxn id="1044" idx="4"/>
              <a:endCxn id="1042" idx="0"/>
            </p:cNvCxnSpPr>
            <p:nvPr/>
          </p:nvCxnSpPr>
          <p:spPr bwMode="auto">
            <a:xfrm>
              <a:off x="1608" y="1248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2819400" y="1600200"/>
            <a:ext cx="1219200" cy="1219200"/>
            <a:chOff x="3696" y="1104"/>
            <a:chExt cx="768" cy="768"/>
          </a:xfrm>
        </p:grpSpPr>
        <p:sp>
          <p:nvSpPr>
            <p:cNvPr id="1034" name="Oval 35"/>
            <p:cNvSpPr>
              <a:spLocks noChangeArrowheads="1"/>
            </p:cNvSpPr>
            <p:nvPr/>
          </p:nvSpPr>
          <p:spPr bwMode="auto">
            <a:xfrm>
              <a:off x="3696" y="1728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" name="Oval 36"/>
            <p:cNvSpPr>
              <a:spLocks noChangeArrowheads="1"/>
            </p:cNvSpPr>
            <p:nvPr/>
          </p:nvSpPr>
          <p:spPr bwMode="auto">
            <a:xfrm>
              <a:off x="4320" y="1104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" name="Oval 37"/>
            <p:cNvSpPr>
              <a:spLocks noChangeArrowheads="1"/>
            </p:cNvSpPr>
            <p:nvPr/>
          </p:nvSpPr>
          <p:spPr bwMode="auto">
            <a:xfrm>
              <a:off x="3696" y="1104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" name="Oval 38"/>
            <p:cNvSpPr>
              <a:spLocks noChangeArrowheads="1"/>
            </p:cNvSpPr>
            <p:nvPr/>
          </p:nvSpPr>
          <p:spPr bwMode="auto">
            <a:xfrm>
              <a:off x="4320" y="1728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38" name="AutoShape 39"/>
            <p:cNvCxnSpPr>
              <a:cxnSpLocks noChangeShapeType="1"/>
              <a:stCxn id="1034" idx="6"/>
              <a:endCxn id="1037" idx="2"/>
            </p:cNvCxnSpPr>
            <p:nvPr/>
          </p:nvCxnSpPr>
          <p:spPr bwMode="auto">
            <a:xfrm>
              <a:off x="3840" y="1800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39" name="AutoShape 40"/>
            <p:cNvCxnSpPr>
              <a:cxnSpLocks noChangeShapeType="1"/>
              <a:stCxn id="1037" idx="0"/>
              <a:endCxn id="1035" idx="4"/>
            </p:cNvCxnSpPr>
            <p:nvPr/>
          </p:nvCxnSpPr>
          <p:spPr bwMode="auto">
            <a:xfrm flipV="1">
              <a:off x="4392" y="1248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0" name="AutoShape 41"/>
            <p:cNvCxnSpPr>
              <a:cxnSpLocks noChangeShapeType="1"/>
              <a:stCxn id="1035" idx="2"/>
              <a:endCxn id="1036" idx="6"/>
            </p:cNvCxnSpPr>
            <p:nvPr/>
          </p:nvCxnSpPr>
          <p:spPr bwMode="auto">
            <a:xfrm flipH="1">
              <a:off x="3840" y="1176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1" name="AutoShape 42"/>
            <p:cNvCxnSpPr>
              <a:cxnSpLocks noChangeShapeType="1"/>
              <a:stCxn id="1036" idx="4"/>
              <a:endCxn id="1034" idx="0"/>
            </p:cNvCxnSpPr>
            <p:nvPr/>
          </p:nvCxnSpPr>
          <p:spPr bwMode="auto">
            <a:xfrm>
              <a:off x="3768" y="1248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4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06D699BA-3F76-4CED-8FF3-F27225CEE379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495800" y="1693333"/>
            <a:ext cx="44646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000" dirty="0" err="1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(C</a:t>
            </a:r>
            <a:r>
              <a:rPr lang="en-US" sz="6000" baseline="-25000" dirty="0" err="1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even</a:t>
            </a:r>
            <a:r>
              <a:rPr lang="en-US" sz="6000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)</a:t>
            </a:r>
            <a:r>
              <a:rPr lang="en-US" sz="6000" b="1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 = </a:t>
            </a:r>
            <a:r>
              <a:rPr lang="en-US" sz="6000" dirty="0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2</a:t>
            </a:r>
            <a:endParaRPr lang="en-US" sz="60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13308" y="3911599"/>
            <a:ext cx="42308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000" dirty="0" err="1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(C</a:t>
            </a:r>
            <a:r>
              <a:rPr lang="en-US" sz="6000" baseline="-25000" dirty="0" err="1" smtClean="0">
                <a:solidFill>
                  <a:srgbClr val="FF00FF"/>
                </a:solidFill>
                <a:latin typeface="+mj-lt"/>
                <a:sym typeface="Euclid Symbol" pitchFamily="18" charset="2"/>
              </a:rPr>
              <a:t>odd</a:t>
            </a:r>
            <a:r>
              <a:rPr lang="en-US" sz="6000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)</a:t>
            </a:r>
            <a:r>
              <a:rPr lang="en-US" sz="6000" b="1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 = </a:t>
            </a:r>
            <a:r>
              <a:rPr lang="en-US" sz="6000" dirty="0" smtClean="0">
                <a:solidFill>
                  <a:srgbClr val="FF00FF"/>
                </a:solidFill>
                <a:latin typeface="+mj-lt"/>
                <a:sym typeface="Euclid Symbol" pitchFamily="18" charset="2"/>
              </a:rPr>
              <a:t>3</a:t>
            </a:r>
            <a:endParaRPr lang="en-US" sz="6000" dirty="0">
              <a:solidFill>
                <a:srgbClr val="FF00FF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Graph K</a:t>
            </a:r>
            <a:r>
              <a:rPr lang="en-US" baseline="-25000" dirty="0" smtClean="0"/>
              <a:t>5</a:t>
            </a:r>
          </a:p>
        </p:txBody>
      </p:sp>
      <p:grpSp>
        <p:nvGrpSpPr>
          <p:cNvPr id="2052" name="Group 3"/>
          <p:cNvGrpSpPr>
            <a:grpSpLocks/>
          </p:cNvGrpSpPr>
          <p:nvPr/>
        </p:nvGrpSpPr>
        <p:grpSpPr bwMode="auto">
          <a:xfrm>
            <a:off x="1981200" y="1828800"/>
            <a:ext cx="1752600" cy="1524000"/>
            <a:chOff x="1248" y="1152"/>
            <a:chExt cx="1104" cy="960"/>
          </a:xfrm>
        </p:grpSpPr>
        <p:sp>
          <p:nvSpPr>
            <p:cNvPr id="2071" name="Oval 4"/>
            <p:cNvSpPr>
              <a:spLocks noChangeArrowheads="1"/>
            </p:cNvSpPr>
            <p:nvPr/>
          </p:nvSpPr>
          <p:spPr bwMode="auto">
            <a:xfrm>
              <a:off x="1488" y="1963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Oval 5"/>
            <p:cNvSpPr>
              <a:spLocks noChangeArrowheads="1"/>
            </p:cNvSpPr>
            <p:nvPr/>
          </p:nvSpPr>
          <p:spPr bwMode="auto">
            <a:xfrm>
              <a:off x="1248" y="148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Oval 6"/>
            <p:cNvSpPr>
              <a:spLocks noChangeArrowheads="1"/>
            </p:cNvSpPr>
            <p:nvPr/>
          </p:nvSpPr>
          <p:spPr bwMode="auto">
            <a:xfrm>
              <a:off x="2208" y="148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Oval 7"/>
            <p:cNvSpPr>
              <a:spLocks noChangeArrowheads="1"/>
            </p:cNvSpPr>
            <p:nvPr/>
          </p:nvSpPr>
          <p:spPr bwMode="auto">
            <a:xfrm>
              <a:off x="1728" y="1152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Oval 8"/>
            <p:cNvSpPr>
              <a:spLocks noChangeArrowheads="1"/>
            </p:cNvSpPr>
            <p:nvPr/>
          </p:nvSpPr>
          <p:spPr bwMode="auto">
            <a:xfrm>
              <a:off x="1968" y="196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76" name="AutoShape 9"/>
            <p:cNvCxnSpPr>
              <a:cxnSpLocks noChangeShapeType="1"/>
              <a:stCxn id="2071" idx="6"/>
              <a:endCxn id="2075" idx="2"/>
            </p:cNvCxnSpPr>
            <p:nvPr/>
          </p:nvCxnSpPr>
          <p:spPr bwMode="auto">
            <a:xfrm>
              <a:off x="1632" y="2035"/>
              <a:ext cx="336" cy="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77" name="AutoShape 10"/>
            <p:cNvCxnSpPr>
              <a:cxnSpLocks noChangeShapeType="1"/>
              <a:stCxn id="2074" idx="6"/>
              <a:endCxn id="2073" idx="1"/>
            </p:cNvCxnSpPr>
            <p:nvPr/>
          </p:nvCxnSpPr>
          <p:spPr bwMode="auto">
            <a:xfrm>
              <a:off x="1872" y="122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78" name="AutoShape 11"/>
            <p:cNvCxnSpPr>
              <a:cxnSpLocks noChangeShapeType="1"/>
              <a:stCxn id="2073" idx="4"/>
              <a:endCxn id="2075" idx="7"/>
            </p:cNvCxnSpPr>
            <p:nvPr/>
          </p:nvCxnSpPr>
          <p:spPr bwMode="auto">
            <a:xfrm flipH="1">
              <a:off x="2091" y="1632"/>
              <a:ext cx="189" cy="3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79" name="AutoShape 12"/>
            <p:cNvCxnSpPr>
              <a:cxnSpLocks noChangeShapeType="1"/>
              <a:stCxn id="2074" idx="2"/>
              <a:endCxn id="2072" idx="7"/>
            </p:cNvCxnSpPr>
            <p:nvPr/>
          </p:nvCxnSpPr>
          <p:spPr bwMode="auto">
            <a:xfrm flipH="1">
              <a:off x="1371" y="122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0" name="AutoShape 13"/>
            <p:cNvCxnSpPr>
              <a:cxnSpLocks noChangeShapeType="1"/>
              <a:stCxn id="2072" idx="4"/>
              <a:endCxn id="2071" idx="1"/>
            </p:cNvCxnSpPr>
            <p:nvPr/>
          </p:nvCxnSpPr>
          <p:spPr bwMode="auto">
            <a:xfrm>
              <a:off x="1320" y="1632"/>
              <a:ext cx="189" cy="3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1" name="AutoShape 14"/>
            <p:cNvCxnSpPr>
              <a:cxnSpLocks noChangeShapeType="1"/>
              <a:stCxn id="2074" idx="4"/>
              <a:endCxn id="2075" idx="1"/>
            </p:cNvCxnSpPr>
            <p:nvPr/>
          </p:nvCxnSpPr>
          <p:spPr bwMode="auto">
            <a:xfrm>
              <a:off x="1800" y="1296"/>
              <a:ext cx="189" cy="69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2" name="AutoShape 15"/>
            <p:cNvCxnSpPr>
              <a:cxnSpLocks noChangeShapeType="1"/>
              <a:stCxn id="2074" idx="4"/>
              <a:endCxn id="2071" idx="7"/>
            </p:cNvCxnSpPr>
            <p:nvPr/>
          </p:nvCxnSpPr>
          <p:spPr bwMode="auto">
            <a:xfrm flipH="1">
              <a:off x="1611" y="1296"/>
              <a:ext cx="189" cy="6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3" name="AutoShape 16"/>
            <p:cNvCxnSpPr>
              <a:cxnSpLocks noChangeShapeType="1"/>
              <a:stCxn id="2072" idx="6"/>
              <a:endCxn id="2073" idx="2"/>
            </p:cNvCxnSpPr>
            <p:nvPr/>
          </p:nvCxnSpPr>
          <p:spPr bwMode="auto">
            <a:xfrm>
              <a:off x="1392" y="1560"/>
              <a:ext cx="816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4" name="AutoShape 17"/>
            <p:cNvCxnSpPr>
              <a:cxnSpLocks noChangeShapeType="1"/>
              <a:stCxn id="2075" idx="1"/>
              <a:endCxn id="2072" idx="6"/>
            </p:cNvCxnSpPr>
            <p:nvPr/>
          </p:nvCxnSpPr>
          <p:spPr bwMode="auto">
            <a:xfrm flipH="1" flipV="1">
              <a:off x="1392" y="1560"/>
              <a:ext cx="597" cy="42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5" name="AutoShape 18"/>
            <p:cNvCxnSpPr>
              <a:cxnSpLocks noChangeShapeType="1"/>
              <a:stCxn id="2071" idx="7"/>
              <a:endCxn id="2073" idx="2"/>
            </p:cNvCxnSpPr>
            <p:nvPr/>
          </p:nvCxnSpPr>
          <p:spPr bwMode="auto">
            <a:xfrm flipV="1">
              <a:off x="1611" y="1560"/>
              <a:ext cx="597" cy="42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6" name="AutoShape 19"/>
            <p:cNvCxnSpPr>
              <a:cxnSpLocks noChangeShapeType="1"/>
              <a:stCxn id="2073" idx="6"/>
              <a:endCxn id="2073" idx="6"/>
            </p:cNvCxnSpPr>
            <p:nvPr/>
          </p:nvCxnSpPr>
          <p:spPr bwMode="auto">
            <a:xfrm>
              <a:off x="2352" y="1560"/>
              <a:ext cx="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5334000" y="1828800"/>
            <a:ext cx="1752600" cy="1524000"/>
            <a:chOff x="3360" y="1680"/>
            <a:chExt cx="1104" cy="960"/>
          </a:xfrm>
        </p:grpSpPr>
        <p:sp>
          <p:nvSpPr>
            <p:cNvPr id="2055" name="Oval 21"/>
            <p:cNvSpPr>
              <a:spLocks noChangeArrowheads="1"/>
            </p:cNvSpPr>
            <p:nvPr/>
          </p:nvSpPr>
          <p:spPr bwMode="auto">
            <a:xfrm>
              <a:off x="3600" y="2491"/>
              <a:ext cx="144" cy="144"/>
            </a:xfrm>
            <a:prstGeom prst="ellipse">
              <a:avLst/>
            </a:prstGeom>
            <a:solidFill>
              <a:srgbClr val="0080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" name="Oval 22"/>
            <p:cNvSpPr>
              <a:spLocks noChangeArrowheads="1"/>
            </p:cNvSpPr>
            <p:nvPr/>
          </p:nvSpPr>
          <p:spPr bwMode="auto">
            <a:xfrm>
              <a:off x="3360" y="2016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" name="Oval 23"/>
            <p:cNvSpPr>
              <a:spLocks noChangeArrowheads="1"/>
            </p:cNvSpPr>
            <p:nvPr/>
          </p:nvSpPr>
          <p:spPr bwMode="auto">
            <a:xfrm>
              <a:off x="4320" y="2016"/>
              <a:ext cx="144" cy="14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" name="Oval 24"/>
            <p:cNvSpPr>
              <a:spLocks noChangeArrowheads="1"/>
            </p:cNvSpPr>
            <p:nvPr/>
          </p:nvSpPr>
          <p:spPr bwMode="auto">
            <a:xfrm>
              <a:off x="3840" y="1680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" name="Oval 25"/>
            <p:cNvSpPr>
              <a:spLocks noChangeArrowheads="1"/>
            </p:cNvSpPr>
            <p:nvPr/>
          </p:nvSpPr>
          <p:spPr bwMode="auto">
            <a:xfrm>
              <a:off x="4080" y="2496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60" name="AutoShape 26"/>
            <p:cNvCxnSpPr>
              <a:cxnSpLocks noChangeShapeType="1"/>
              <a:stCxn id="2055" idx="6"/>
              <a:endCxn id="2059" idx="2"/>
            </p:cNvCxnSpPr>
            <p:nvPr/>
          </p:nvCxnSpPr>
          <p:spPr bwMode="auto">
            <a:xfrm>
              <a:off x="3744" y="2563"/>
              <a:ext cx="336" cy="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1" name="AutoShape 27"/>
            <p:cNvCxnSpPr>
              <a:cxnSpLocks noChangeShapeType="1"/>
              <a:stCxn id="2058" idx="6"/>
              <a:endCxn id="2057" idx="1"/>
            </p:cNvCxnSpPr>
            <p:nvPr/>
          </p:nvCxnSpPr>
          <p:spPr bwMode="auto">
            <a:xfrm>
              <a:off x="3984" y="1752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2" name="AutoShape 28"/>
            <p:cNvCxnSpPr>
              <a:cxnSpLocks noChangeShapeType="1"/>
              <a:stCxn id="2057" idx="4"/>
              <a:endCxn id="2059" idx="7"/>
            </p:cNvCxnSpPr>
            <p:nvPr/>
          </p:nvCxnSpPr>
          <p:spPr bwMode="auto">
            <a:xfrm flipH="1">
              <a:off x="4203" y="2160"/>
              <a:ext cx="189" cy="3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3" name="AutoShape 29"/>
            <p:cNvCxnSpPr>
              <a:cxnSpLocks noChangeShapeType="1"/>
              <a:stCxn id="2058" idx="2"/>
              <a:endCxn id="2056" idx="7"/>
            </p:cNvCxnSpPr>
            <p:nvPr/>
          </p:nvCxnSpPr>
          <p:spPr bwMode="auto">
            <a:xfrm flipH="1">
              <a:off x="3483" y="1752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4" name="AutoShape 30"/>
            <p:cNvCxnSpPr>
              <a:cxnSpLocks noChangeShapeType="1"/>
              <a:stCxn id="2056" idx="4"/>
              <a:endCxn id="2055" idx="1"/>
            </p:cNvCxnSpPr>
            <p:nvPr/>
          </p:nvCxnSpPr>
          <p:spPr bwMode="auto">
            <a:xfrm>
              <a:off x="3432" y="2160"/>
              <a:ext cx="189" cy="3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5" name="AutoShape 31"/>
            <p:cNvCxnSpPr>
              <a:cxnSpLocks noChangeShapeType="1"/>
              <a:stCxn id="2058" idx="4"/>
              <a:endCxn id="2059" idx="1"/>
            </p:cNvCxnSpPr>
            <p:nvPr/>
          </p:nvCxnSpPr>
          <p:spPr bwMode="auto">
            <a:xfrm>
              <a:off x="3912" y="1824"/>
              <a:ext cx="189" cy="69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6" name="AutoShape 32"/>
            <p:cNvCxnSpPr>
              <a:cxnSpLocks noChangeShapeType="1"/>
              <a:stCxn id="2058" idx="4"/>
              <a:endCxn id="2055" idx="7"/>
            </p:cNvCxnSpPr>
            <p:nvPr/>
          </p:nvCxnSpPr>
          <p:spPr bwMode="auto">
            <a:xfrm flipH="1">
              <a:off x="3723" y="1824"/>
              <a:ext cx="189" cy="6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7" name="AutoShape 33"/>
            <p:cNvCxnSpPr>
              <a:cxnSpLocks noChangeShapeType="1"/>
              <a:stCxn id="2056" idx="6"/>
              <a:endCxn id="2057" idx="2"/>
            </p:cNvCxnSpPr>
            <p:nvPr/>
          </p:nvCxnSpPr>
          <p:spPr bwMode="auto">
            <a:xfrm>
              <a:off x="3504" y="2088"/>
              <a:ext cx="816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8" name="AutoShape 34"/>
            <p:cNvCxnSpPr>
              <a:cxnSpLocks noChangeShapeType="1"/>
              <a:stCxn id="2059" idx="1"/>
              <a:endCxn id="2056" idx="6"/>
            </p:cNvCxnSpPr>
            <p:nvPr/>
          </p:nvCxnSpPr>
          <p:spPr bwMode="auto">
            <a:xfrm flipH="1" flipV="1">
              <a:off x="3504" y="2088"/>
              <a:ext cx="597" cy="42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9" name="AutoShape 35"/>
            <p:cNvCxnSpPr>
              <a:cxnSpLocks noChangeShapeType="1"/>
              <a:stCxn id="2055" idx="7"/>
              <a:endCxn id="2057" idx="2"/>
            </p:cNvCxnSpPr>
            <p:nvPr/>
          </p:nvCxnSpPr>
          <p:spPr bwMode="auto">
            <a:xfrm flipV="1">
              <a:off x="3723" y="2088"/>
              <a:ext cx="597" cy="42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70" name="AutoShape 36"/>
            <p:cNvCxnSpPr>
              <a:cxnSpLocks noChangeShapeType="1"/>
              <a:stCxn id="2057" idx="6"/>
              <a:endCxn id="2057" idx="6"/>
            </p:cNvCxnSpPr>
            <p:nvPr/>
          </p:nvCxnSpPr>
          <p:spPr bwMode="auto">
            <a:xfrm>
              <a:off x="4464" y="2088"/>
              <a:ext cx="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38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8DADB515-19DF-404E-9309-B12613324AB4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487563" y="3887893"/>
            <a:ext cx="42450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7200" dirty="0" err="1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(K</a:t>
            </a:r>
            <a:r>
              <a:rPr lang="en-US" sz="7200" baseline="-25000" dirty="0" err="1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n</a:t>
            </a:r>
            <a:r>
              <a:rPr lang="en-US" sz="7200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)</a:t>
            </a:r>
            <a:r>
              <a:rPr lang="en-US" sz="7200" b="1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 = </a:t>
            </a:r>
            <a:r>
              <a:rPr lang="en-US" sz="7200" dirty="0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n</a:t>
            </a:r>
            <a:endParaRPr lang="en-US" sz="7200" dirty="0">
              <a:solidFill>
                <a:srgbClr val="008000"/>
              </a:solidFill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543800" cy="1143000"/>
          </a:xfrm>
        </p:spPr>
        <p:txBody>
          <a:bodyPr/>
          <a:lstStyle/>
          <a:p>
            <a:r>
              <a:rPr lang="en-US" sz="4000" dirty="0" smtClean="0"/>
              <a:t>The Wheel </a:t>
            </a:r>
            <a:r>
              <a:rPr lang="en-US" sz="4000" dirty="0" err="1" smtClean="0"/>
              <a:t>W</a:t>
            </a:r>
            <a:r>
              <a:rPr lang="en-US" sz="4000" baseline="-25000" dirty="0" err="1" smtClean="0"/>
              <a:t>n</a:t>
            </a:r>
            <a:endParaRPr lang="en-US" sz="4000" baseline="-25000" dirty="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114800" y="1447800"/>
            <a:ext cx="1752600" cy="1524000"/>
            <a:chOff x="3264" y="1632"/>
            <a:chExt cx="1104" cy="960"/>
          </a:xfrm>
        </p:grpSpPr>
        <p:sp>
          <p:nvSpPr>
            <p:cNvPr id="3097" name="Oval 4"/>
            <p:cNvSpPr>
              <a:spLocks noChangeArrowheads="1"/>
            </p:cNvSpPr>
            <p:nvPr/>
          </p:nvSpPr>
          <p:spPr bwMode="auto">
            <a:xfrm>
              <a:off x="3504" y="2443"/>
              <a:ext cx="144" cy="144"/>
            </a:xfrm>
            <a:prstGeom prst="ellipse">
              <a:avLst/>
            </a:prstGeom>
            <a:solidFill>
              <a:srgbClr val="0080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Oval 5"/>
            <p:cNvSpPr>
              <a:spLocks noChangeArrowheads="1"/>
            </p:cNvSpPr>
            <p:nvPr/>
          </p:nvSpPr>
          <p:spPr bwMode="auto">
            <a:xfrm>
              <a:off x="3264" y="1968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Oval 6"/>
            <p:cNvSpPr>
              <a:spLocks noChangeArrowheads="1"/>
            </p:cNvSpPr>
            <p:nvPr/>
          </p:nvSpPr>
          <p:spPr bwMode="auto">
            <a:xfrm>
              <a:off x="4224" y="1968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Oval 7"/>
            <p:cNvSpPr>
              <a:spLocks noChangeArrowheads="1"/>
            </p:cNvSpPr>
            <p:nvPr/>
          </p:nvSpPr>
          <p:spPr bwMode="auto">
            <a:xfrm>
              <a:off x="3744" y="1632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Oval 8"/>
            <p:cNvSpPr>
              <a:spLocks noChangeArrowheads="1"/>
            </p:cNvSpPr>
            <p:nvPr/>
          </p:nvSpPr>
          <p:spPr bwMode="auto">
            <a:xfrm>
              <a:off x="3984" y="2448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102" name="AutoShape 9"/>
            <p:cNvCxnSpPr>
              <a:cxnSpLocks noChangeShapeType="1"/>
              <a:stCxn id="3097" idx="6"/>
              <a:endCxn id="3101" idx="2"/>
            </p:cNvCxnSpPr>
            <p:nvPr/>
          </p:nvCxnSpPr>
          <p:spPr bwMode="auto">
            <a:xfrm>
              <a:off x="3648" y="2515"/>
              <a:ext cx="336" cy="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03" name="AutoShape 10"/>
            <p:cNvCxnSpPr>
              <a:cxnSpLocks noChangeShapeType="1"/>
              <a:stCxn id="3100" idx="6"/>
              <a:endCxn id="3099" idx="1"/>
            </p:cNvCxnSpPr>
            <p:nvPr/>
          </p:nvCxnSpPr>
          <p:spPr bwMode="auto">
            <a:xfrm>
              <a:off x="3888" y="170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04" name="AutoShape 11"/>
            <p:cNvCxnSpPr>
              <a:cxnSpLocks noChangeShapeType="1"/>
              <a:stCxn id="3099" idx="4"/>
              <a:endCxn id="3101" idx="7"/>
            </p:cNvCxnSpPr>
            <p:nvPr/>
          </p:nvCxnSpPr>
          <p:spPr bwMode="auto">
            <a:xfrm flipH="1">
              <a:off x="4107" y="2112"/>
              <a:ext cx="189" cy="3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05" name="AutoShape 12"/>
            <p:cNvCxnSpPr>
              <a:cxnSpLocks noChangeShapeType="1"/>
              <a:stCxn id="3100" idx="2"/>
              <a:endCxn id="3098" idx="7"/>
            </p:cNvCxnSpPr>
            <p:nvPr/>
          </p:nvCxnSpPr>
          <p:spPr bwMode="auto">
            <a:xfrm flipH="1">
              <a:off x="3387" y="170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06" name="AutoShape 13"/>
            <p:cNvCxnSpPr>
              <a:cxnSpLocks noChangeShapeType="1"/>
              <a:stCxn id="3098" idx="4"/>
              <a:endCxn id="3097" idx="1"/>
            </p:cNvCxnSpPr>
            <p:nvPr/>
          </p:nvCxnSpPr>
          <p:spPr bwMode="auto">
            <a:xfrm>
              <a:off x="3336" y="2112"/>
              <a:ext cx="189" cy="3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3107" name="Oval 14"/>
            <p:cNvSpPr>
              <a:spLocks noChangeArrowheads="1"/>
            </p:cNvSpPr>
            <p:nvPr/>
          </p:nvSpPr>
          <p:spPr bwMode="auto">
            <a:xfrm>
              <a:off x="3744" y="206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108" name="AutoShape 15"/>
            <p:cNvCxnSpPr>
              <a:cxnSpLocks noChangeShapeType="1"/>
              <a:stCxn id="3100" idx="4"/>
              <a:endCxn id="3107" idx="0"/>
            </p:cNvCxnSpPr>
            <p:nvPr/>
          </p:nvCxnSpPr>
          <p:spPr bwMode="auto">
            <a:xfrm>
              <a:off x="3816" y="1776"/>
              <a:ext cx="0" cy="2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09" name="AutoShape 16"/>
            <p:cNvCxnSpPr>
              <a:cxnSpLocks noChangeShapeType="1"/>
              <a:stCxn id="3107" idx="6"/>
              <a:endCxn id="3099" idx="2"/>
            </p:cNvCxnSpPr>
            <p:nvPr/>
          </p:nvCxnSpPr>
          <p:spPr bwMode="auto">
            <a:xfrm flipV="1">
              <a:off x="3888" y="2040"/>
              <a:ext cx="336" cy="9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10" name="AutoShape 17"/>
            <p:cNvCxnSpPr>
              <a:cxnSpLocks noChangeShapeType="1"/>
              <a:stCxn id="3107" idx="5"/>
              <a:endCxn id="3101" idx="1"/>
            </p:cNvCxnSpPr>
            <p:nvPr/>
          </p:nvCxnSpPr>
          <p:spPr bwMode="auto">
            <a:xfrm>
              <a:off x="3867" y="2187"/>
              <a:ext cx="138" cy="28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11" name="AutoShape 18"/>
            <p:cNvCxnSpPr>
              <a:cxnSpLocks noChangeShapeType="1"/>
              <a:stCxn id="3107" idx="3"/>
              <a:endCxn id="3097" idx="7"/>
            </p:cNvCxnSpPr>
            <p:nvPr/>
          </p:nvCxnSpPr>
          <p:spPr bwMode="auto">
            <a:xfrm flipH="1">
              <a:off x="3627" y="2187"/>
              <a:ext cx="138" cy="27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12" name="AutoShape 19"/>
            <p:cNvCxnSpPr>
              <a:cxnSpLocks noChangeShapeType="1"/>
              <a:stCxn id="3107" idx="2"/>
              <a:endCxn id="3098" idx="6"/>
            </p:cNvCxnSpPr>
            <p:nvPr/>
          </p:nvCxnSpPr>
          <p:spPr bwMode="auto">
            <a:xfrm flipH="1" flipV="1">
              <a:off x="3408" y="2040"/>
              <a:ext cx="336" cy="9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3079" name="Group 22"/>
          <p:cNvGrpSpPr>
            <a:grpSpLocks/>
          </p:cNvGrpSpPr>
          <p:nvPr/>
        </p:nvGrpSpPr>
        <p:grpSpPr bwMode="auto">
          <a:xfrm>
            <a:off x="1676400" y="1447800"/>
            <a:ext cx="1752600" cy="1524000"/>
            <a:chOff x="1152" y="1152"/>
            <a:chExt cx="1104" cy="960"/>
          </a:xfrm>
        </p:grpSpPr>
        <p:sp>
          <p:nvSpPr>
            <p:cNvPr id="3081" name="Oval 23"/>
            <p:cNvSpPr>
              <a:spLocks noChangeArrowheads="1"/>
            </p:cNvSpPr>
            <p:nvPr/>
          </p:nvSpPr>
          <p:spPr bwMode="auto">
            <a:xfrm>
              <a:off x="1392" y="1963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" name="Oval 24"/>
            <p:cNvSpPr>
              <a:spLocks noChangeArrowheads="1"/>
            </p:cNvSpPr>
            <p:nvPr/>
          </p:nvSpPr>
          <p:spPr bwMode="auto">
            <a:xfrm>
              <a:off x="1152" y="148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Oval 25"/>
            <p:cNvSpPr>
              <a:spLocks noChangeArrowheads="1"/>
            </p:cNvSpPr>
            <p:nvPr/>
          </p:nvSpPr>
          <p:spPr bwMode="auto">
            <a:xfrm>
              <a:off x="2112" y="148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" name="Oval 26"/>
            <p:cNvSpPr>
              <a:spLocks noChangeArrowheads="1"/>
            </p:cNvSpPr>
            <p:nvPr/>
          </p:nvSpPr>
          <p:spPr bwMode="auto">
            <a:xfrm>
              <a:off x="1632" y="1152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Oval 27"/>
            <p:cNvSpPr>
              <a:spLocks noChangeArrowheads="1"/>
            </p:cNvSpPr>
            <p:nvPr/>
          </p:nvSpPr>
          <p:spPr bwMode="auto">
            <a:xfrm>
              <a:off x="1872" y="196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086" name="AutoShape 28"/>
            <p:cNvCxnSpPr>
              <a:cxnSpLocks noChangeShapeType="1"/>
              <a:stCxn id="3081" idx="6"/>
              <a:endCxn id="3085" idx="2"/>
            </p:cNvCxnSpPr>
            <p:nvPr/>
          </p:nvCxnSpPr>
          <p:spPr bwMode="auto">
            <a:xfrm>
              <a:off x="1536" y="2035"/>
              <a:ext cx="336" cy="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87" name="AutoShape 29"/>
            <p:cNvCxnSpPr>
              <a:cxnSpLocks noChangeShapeType="1"/>
              <a:stCxn id="3084" idx="6"/>
              <a:endCxn id="3083" idx="1"/>
            </p:cNvCxnSpPr>
            <p:nvPr/>
          </p:nvCxnSpPr>
          <p:spPr bwMode="auto">
            <a:xfrm>
              <a:off x="1776" y="122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88" name="AutoShape 30"/>
            <p:cNvCxnSpPr>
              <a:cxnSpLocks noChangeShapeType="1"/>
              <a:stCxn id="3083" idx="4"/>
              <a:endCxn id="3085" idx="7"/>
            </p:cNvCxnSpPr>
            <p:nvPr/>
          </p:nvCxnSpPr>
          <p:spPr bwMode="auto">
            <a:xfrm flipH="1">
              <a:off x="1995" y="1632"/>
              <a:ext cx="189" cy="3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89" name="AutoShape 31"/>
            <p:cNvCxnSpPr>
              <a:cxnSpLocks noChangeShapeType="1"/>
              <a:stCxn id="3084" idx="2"/>
              <a:endCxn id="3082" idx="7"/>
            </p:cNvCxnSpPr>
            <p:nvPr/>
          </p:nvCxnSpPr>
          <p:spPr bwMode="auto">
            <a:xfrm flipH="1">
              <a:off x="1275" y="122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90" name="AutoShape 32"/>
            <p:cNvCxnSpPr>
              <a:cxnSpLocks noChangeShapeType="1"/>
              <a:stCxn id="3082" idx="4"/>
              <a:endCxn id="3081" idx="1"/>
            </p:cNvCxnSpPr>
            <p:nvPr/>
          </p:nvCxnSpPr>
          <p:spPr bwMode="auto">
            <a:xfrm>
              <a:off x="1224" y="1632"/>
              <a:ext cx="189" cy="3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3091" name="Oval 33"/>
            <p:cNvSpPr>
              <a:spLocks noChangeArrowheads="1"/>
            </p:cNvSpPr>
            <p:nvPr/>
          </p:nvSpPr>
          <p:spPr bwMode="auto">
            <a:xfrm>
              <a:off x="1632" y="158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092" name="AutoShape 34"/>
            <p:cNvCxnSpPr>
              <a:cxnSpLocks noChangeShapeType="1"/>
              <a:stCxn id="3084" idx="4"/>
              <a:endCxn id="3091" idx="0"/>
            </p:cNvCxnSpPr>
            <p:nvPr/>
          </p:nvCxnSpPr>
          <p:spPr bwMode="auto">
            <a:xfrm>
              <a:off x="1704" y="1296"/>
              <a:ext cx="0" cy="2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93" name="AutoShape 35"/>
            <p:cNvCxnSpPr>
              <a:cxnSpLocks noChangeShapeType="1"/>
              <a:stCxn id="3091" idx="6"/>
              <a:endCxn id="3083" idx="2"/>
            </p:cNvCxnSpPr>
            <p:nvPr/>
          </p:nvCxnSpPr>
          <p:spPr bwMode="auto">
            <a:xfrm flipV="1">
              <a:off x="1776" y="1560"/>
              <a:ext cx="336" cy="9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94" name="AutoShape 36"/>
            <p:cNvCxnSpPr>
              <a:cxnSpLocks noChangeShapeType="1"/>
              <a:stCxn id="3091" idx="5"/>
              <a:endCxn id="3085" idx="1"/>
            </p:cNvCxnSpPr>
            <p:nvPr/>
          </p:nvCxnSpPr>
          <p:spPr bwMode="auto">
            <a:xfrm>
              <a:off x="1755" y="1707"/>
              <a:ext cx="138" cy="28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95" name="AutoShape 37"/>
            <p:cNvCxnSpPr>
              <a:cxnSpLocks noChangeShapeType="1"/>
              <a:stCxn id="3091" idx="3"/>
              <a:endCxn id="3081" idx="7"/>
            </p:cNvCxnSpPr>
            <p:nvPr/>
          </p:nvCxnSpPr>
          <p:spPr bwMode="auto">
            <a:xfrm flipH="1">
              <a:off x="1515" y="1707"/>
              <a:ext cx="138" cy="27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96" name="AutoShape 38"/>
            <p:cNvCxnSpPr>
              <a:cxnSpLocks noChangeShapeType="1"/>
              <a:stCxn id="3091" idx="2"/>
              <a:endCxn id="3082" idx="6"/>
            </p:cNvCxnSpPr>
            <p:nvPr/>
          </p:nvCxnSpPr>
          <p:spPr bwMode="auto">
            <a:xfrm flipH="1" flipV="1">
              <a:off x="1296" y="1560"/>
              <a:ext cx="336" cy="9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40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34C693FC-8972-4A16-8945-AB2B38620F04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749903" y="4542864"/>
            <a:ext cx="47756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000" dirty="0" err="1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(</a:t>
            </a:r>
            <a:r>
              <a:rPr lang="en-US" sz="6000" dirty="0" err="1">
                <a:solidFill>
                  <a:srgbClr val="0033CC"/>
                </a:solidFill>
                <a:latin typeface="+mj-lt"/>
                <a:sym typeface="Euclid Symbol" pitchFamily="18" charset="2"/>
              </a:rPr>
              <a:t>W</a:t>
            </a:r>
            <a:r>
              <a:rPr lang="en-US" sz="6000" baseline="-25000" dirty="0" err="1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even</a:t>
            </a:r>
            <a:r>
              <a:rPr lang="en-US" sz="6000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)</a:t>
            </a:r>
            <a:r>
              <a:rPr lang="en-US" sz="6000" b="1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 = </a:t>
            </a:r>
            <a:r>
              <a:rPr lang="en-US" sz="6000" dirty="0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3</a:t>
            </a:r>
            <a:endParaRPr lang="en-US" sz="60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54098" y="3513149"/>
            <a:ext cx="45672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000" dirty="0" err="1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(W</a:t>
            </a:r>
            <a:r>
              <a:rPr lang="en-US" sz="6000" baseline="-25000" dirty="0" err="1" smtClean="0">
                <a:solidFill>
                  <a:srgbClr val="FF00FF"/>
                </a:solidFill>
                <a:latin typeface="+mj-lt"/>
                <a:sym typeface="Euclid Symbol" pitchFamily="18" charset="2"/>
              </a:rPr>
              <a:t>odd</a:t>
            </a:r>
            <a:r>
              <a:rPr lang="en-US" sz="6000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)</a:t>
            </a:r>
            <a:r>
              <a:rPr lang="en-US" sz="6000" b="1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 = </a:t>
            </a:r>
            <a:r>
              <a:rPr lang="en-US" sz="6000" dirty="0" smtClean="0">
                <a:solidFill>
                  <a:srgbClr val="FF00FF"/>
                </a:solidFill>
                <a:latin typeface="+mj-lt"/>
                <a:sym typeface="Euclid Symbol" pitchFamily="18" charset="2"/>
              </a:rPr>
              <a:t>4</a:t>
            </a:r>
            <a:endParaRPr lang="en-US" sz="6000" dirty="0">
              <a:solidFill>
                <a:srgbClr val="FF00FF"/>
              </a:solidFill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71830" y="3119718"/>
            <a:ext cx="12971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33CC"/>
                </a:solidFill>
                <a:latin typeface="+mj-lt"/>
              </a:rPr>
              <a:t>W</a:t>
            </a:r>
            <a:r>
              <a:rPr lang="en-US" sz="6000" baseline="-25000" dirty="0" smtClean="0">
                <a:solidFill>
                  <a:srgbClr val="0033CC"/>
                </a:solidFill>
                <a:latin typeface="+mj-lt"/>
              </a:rPr>
              <a:t>5</a:t>
            </a:r>
            <a:endParaRPr lang="en-US" sz="6000" baseline="-25000" dirty="0">
              <a:solidFill>
                <a:srgbClr val="0033CC"/>
              </a:solidFill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50800"/>
            <a:ext cx="7391400" cy="1143000"/>
          </a:xfrm>
        </p:spPr>
        <p:txBody>
          <a:bodyPr/>
          <a:lstStyle/>
          <a:p>
            <a:r>
              <a:rPr lang="en-US" sz="4000" smtClean="0"/>
              <a:t>Flight Gates</a:t>
            </a:r>
            <a:r>
              <a:rPr lang="en-US" smtClean="0"/>
              <a:t>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550" y="1600200"/>
            <a:ext cx="8934450" cy="4000500"/>
          </a:xfrm>
        </p:spPr>
        <p:txBody>
          <a:bodyPr/>
          <a:lstStyle/>
          <a:p>
            <a:pPr>
              <a:buFontTx/>
              <a:buNone/>
            </a:pPr>
            <a:r>
              <a:rPr lang="en-US" sz="6000" dirty="0" smtClean="0"/>
              <a:t>flights need gates, but </a:t>
            </a:r>
          </a:p>
          <a:p>
            <a:pPr>
              <a:buFontTx/>
              <a:buNone/>
            </a:pPr>
            <a:r>
              <a:rPr lang="en-US" sz="6000" dirty="0" smtClean="0"/>
              <a:t>times overlap. </a:t>
            </a:r>
          </a:p>
          <a:p>
            <a:pPr>
              <a:buFontTx/>
              <a:buNone/>
            </a:pPr>
            <a:r>
              <a:rPr lang="en-US" sz="6000" dirty="0" smtClean="0">
                <a:solidFill>
                  <a:srgbClr val="0033CC"/>
                </a:solidFill>
              </a:rPr>
              <a:t>how many </a:t>
            </a:r>
            <a:r>
              <a:rPr lang="en-US" sz="6000" dirty="0" smtClean="0"/>
              <a:t>gates needed?</a:t>
            </a:r>
          </a:p>
        </p:txBody>
      </p:sp>
      <p:pic>
        <p:nvPicPr>
          <p:cNvPr id="23556" name="Picture 4" descr="j032093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2500" y="141288"/>
            <a:ext cx="3276600" cy="98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30A26BC1-508A-43F3-AC00-520955D5F24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Bounded Degree</a:t>
            </a:r>
            <a:endParaRPr lang="en-US" i="1" dirty="0" smtClean="0"/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3038"/>
            <a:ext cx="8686800" cy="3778250"/>
          </a:xfrm>
        </p:spPr>
        <p:txBody>
          <a:bodyPr/>
          <a:lstStyle/>
          <a:p>
            <a:pPr>
              <a:buFontTx/>
              <a:buNone/>
            </a:pPr>
            <a:r>
              <a:rPr lang="en-US" sz="5400" i="1" dirty="0" smtClean="0"/>
              <a:t>all</a:t>
            </a:r>
            <a:r>
              <a:rPr lang="en-US" sz="5400" dirty="0" smtClean="0"/>
              <a:t>  degrees</a:t>
            </a:r>
            <a:r>
              <a:rPr lang="en-US" sz="5400" b="1" dirty="0" smtClean="0">
                <a:solidFill>
                  <a:srgbClr val="0033CC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54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5400" b="1" dirty="0" smtClean="0">
                <a:solidFill>
                  <a:srgbClr val="0033CC"/>
                </a:solidFill>
                <a:cs typeface="Times New Roman" pitchFamily="8" charset="0"/>
                <a:sym typeface="Euclid Symbol" pitchFamily="18" charset="2"/>
              </a:rPr>
              <a:t> </a:t>
            </a:r>
            <a:r>
              <a:rPr lang="en-US" sz="5400" dirty="0" smtClean="0">
                <a:solidFill>
                  <a:srgbClr val="0033CC"/>
                </a:solidFill>
              </a:rPr>
              <a:t>k</a:t>
            </a:r>
            <a:r>
              <a:rPr lang="en-US" sz="5400" dirty="0" smtClean="0"/>
              <a:t>,</a:t>
            </a:r>
            <a:r>
              <a:rPr lang="en-US" sz="5400" i="1" dirty="0" smtClean="0"/>
              <a:t> </a:t>
            </a:r>
            <a:r>
              <a:rPr lang="en-US" sz="5400" dirty="0" smtClean="0"/>
              <a:t>implies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3022600" y="2514600"/>
          <a:ext cx="914400" cy="198438"/>
        </p:xfrm>
        <a:graphic>
          <a:graphicData uri="http://schemas.openxmlformats.org/presentationml/2006/ole">
            <p:oleObj spid="_x0000_s4098" name="Equation" r:id="rId4" imgW="914400" imgH="198720" progId="Equation.DSMT4">
              <p:embed/>
            </p:oleObj>
          </a:graphicData>
        </a:graphic>
      </p:graphicFrame>
      <p:sp>
        <p:nvSpPr>
          <p:cNvPr id="201734" name="Text Box 6"/>
          <p:cNvSpPr txBox="1">
            <a:spLocks noChangeArrowheads="1"/>
          </p:cNvSpPr>
          <p:nvPr/>
        </p:nvSpPr>
        <p:spPr bwMode="auto">
          <a:xfrm>
            <a:off x="733425" y="3890963"/>
            <a:ext cx="7694613" cy="9144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5400" dirty="0">
                <a:latin typeface="Comic Sans MS" pitchFamily="8" charset="0"/>
              </a:rPr>
              <a:t>very simple algorithm…</a:t>
            </a:r>
            <a:r>
              <a:rPr lang="en-US" sz="4800" dirty="0">
                <a:latin typeface="Comic Sans MS" pitchFamily="8" charset="0"/>
              </a:rPr>
              <a:t> 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FE5E70CC-87D8-4C86-AAD3-C1CC9C0628A2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12035" y="2560320"/>
            <a:ext cx="459537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kumimoji="0" lang="en-US" sz="6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 pitchFamily="18" charset="2"/>
              </a:rPr>
              <a:t>(</a:t>
            </a:r>
            <a:r>
              <a:rPr lang="en-US" sz="6600" kern="0" dirty="0">
                <a:solidFill>
                  <a:srgbClr val="0033CC"/>
                </a:solidFill>
                <a:latin typeface="Comic Sans MS"/>
                <a:sym typeface="Euclid Symbol" pitchFamily="18" charset="2"/>
              </a:rPr>
              <a:t>G</a:t>
            </a:r>
            <a:r>
              <a:rPr kumimoji="0" lang="en-US" sz="6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 pitchFamily="18" charset="2"/>
              </a:rPr>
              <a:t>) </a:t>
            </a:r>
            <a:r>
              <a:rPr lang="en-US" sz="66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kumimoji="0" lang="en-US" sz="66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/>
              </a:rPr>
              <a:t> </a:t>
            </a:r>
            <a:r>
              <a:rPr kumimoji="0" lang="en-US" sz="660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/>
              </a:rPr>
              <a:t>k+1</a:t>
            </a:r>
            <a:endParaRPr lang="en-US" sz="60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15900"/>
            <a:ext cx="7543800" cy="1143000"/>
          </a:xfrm>
        </p:spPr>
        <p:txBody>
          <a:bodyPr/>
          <a:lstStyle/>
          <a:p>
            <a:r>
              <a:rPr lang="en-US" sz="3600" smtClean="0"/>
              <a:t>“Greedy” Coloring</a:t>
            </a:r>
          </a:p>
        </p:txBody>
      </p:sp>
      <p:sp>
        <p:nvSpPr>
          <p:cNvPr id="203783" name="Rectangle 7"/>
          <p:cNvSpPr>
            <a:spLocks noChangeArrowheads="1"/>
          </p:cNvSpPr>
          <p:nvPr/>
        </p:nvSpPr>
        <p:spPr bwMode="auto">
          <a:xfrm>
            <a:off x="471273" y="1371599"/>
            <a:ext cx="8317734" cy="4093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4400" b="1" dirty="0" smtClean="0">
                <a:solidFill>
                  <a:schemeClr val="tx2"/>
                </a:solidFill>
                <a:latin typeface="Comic Sans MS" pitchFamily="8" charset="0"/>
              </a:rPr>
              <a:t>…color </a:t>
            </a:r>
            <a:r>
              <a:rPr lang="en-US" sz="4400" b="1" dirty="0">
                <a:solidFill>
                  <a:schemeClr val="tx2"/>
                </a:solidFill>
                <a:latin typeface="Comic Sans MS" pitchFamily="8" charset="0"/>
              </a:rPr>
              <a:t>vertices in any </a:t>
            </a:r>
            <a:r>
              <a:rPr lang="en-US" sz="4400" b="1" dirty="0" smtClean="0">
                <a:solidFill>
                  <a:schemeClr val="tx2"/>
                </a:solidFill>
                <a:latin typeface="Comic Sans MS" pitchFamily="8" charset="0"/>
              </a:rPr>
              <a:t>order. next </a:t>
            </a:r>
            <a:r>
              <a:rPr lang="en-US" sz="4400" b="1" dirty="0">
                <a:solidFill>
                  <a:schemeClr val="tx2"/>
                </a:solidFill>
                <a:latin typeface="Comic Sans MS" pitchFamily="8" charset="0"/>
              </a:rPr>
              <a:t>vertex gets a color different from its </a:t>
            </a:r>
            <a:r>
              <a:rPr lang="en-US" sz="4400" b="1" dirty="0" smtClean="0">
                <a:solidFill>
                  <a:schemeClr val="tx2"/>
                </a:solidFill>
                <a:latin typeface="Comic Sans MS" pitchFamily="8" charset="0"/>
              </a:rPr>
              <a:t>neighbors.</a:t>
            </a:r>
            <a:endParaRPr lang="en-US" sz="4400" b="1" dirty="0">
              <a:solidFill>
                <a:schemeClr val="tx2"/>
              </a:solidFill>
              <a:latin typeface="Comic Sans MS" pitchFamily="8" charset="0"/>
            </a:endParaRPr>
          </a:p>
          <a:p>
            <a:pPr eaLnBrk="0" hangingPunct="0"/>
            <a:r>
              <a:rPr lang="en-US" sz="4400" b="1" dirty="0">
                <a:solidFill>
                  <a:schemeClr val="tx2"/>
                </a:solidFill>
                <a:latin typeface="Comic Sans MS" pitchFamily="8" charset="0"/>
                <a:sym typeface="Euclid Symbol" pitchFamily="18" charset="2"/>
              </a:rPr>
              <a:t>   </a:t>
            </a:r>
            <a:r>
              <a:rPr lang="en-US" sz="4400" b="1" dirty="0" smtClean="0">
                <a:solidFill>
                  <a:schemeClr val="tx2"/>
                </a:solidFill>
                <a:latin typeface="Comic Sans MS" pitchFamily="8" charset="0"/>
                <a:sym typeface="Euclid Symbol" pitchFamily="18" charset="2"/>
              </a:rPr>
              <a:t> </a:t>
            </a:r>
            <a:r>
              <a:rPr lang="en-US" sz="54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  <a:sym typeface="Euclid Symbol" pitchFamily="18" charset="2"/>
              </a:rPr>
              <a:t> </a:t>
            </a:r>
            <a:r>
              <a:rPr lang="en-US" sz="5400" dirty="0">
                <a:solidFill>
                  <a:srgbClr val="0033CC"/>
                </a:solidFill>
                <a:latin typeface="Comic Sans MS" pitchFamily="8" charset="0"/>
              </a:rPr>
              <a:t>k</a:t>
            </a:r>
            <a:r>
              <a:rPr lang="en-US" sz="5400" b="1" dirty="0">
                <a:solidFill>
                  <a:schemeClr val="tx2"/>
                </a:solidFill>
                <a:latin typeface="Comic Sans MS" pitchFamily="8" charset="0"/>
              </a:rPr>
              <a:t> </a:t>
            </a:r>
            <a:r>
              <a:rPr lang="en-US" sz="5400" dirty="0">
                <a:solidFill>
                  <a:schemeClr val="tx2"/>
                </a:solidFill>
                <a:latin typeface="Comic Sans MS" pitchFamily="8" charset="0"/>
              </a:rPr>
              <a:t>neighbors, so</a:t>
            </a:r>
          </a:p>
          <a:p>
            <a:pPr eaLnBrk="0" hangingPunct="0"/>
            <a:r>
              <a:rPr lang="en-US" sz="5400" b="1" dirty="0">
                <a:solidFill>
                  <a:schemeClr val="tx2"/>
                </a:solidFill>
                <a:latin typeface="Comic Sans MS" pitchFamily="8" charset="0"/>
                <a:sym typeface="Euclid Symbol" pitchFamily="18" charset="2"/>
              </a:rPr>
              <a:t>  </a:t>
            </a:r>
            <a:r>
              <a:rPr lang="en-US" sz="5400" b="1" dirty="0" smtClean="0">
                <a:solidFill>
                  <a:schemeClr val="tx2"/>
                </a:solidFill>
                <a:latin typeface="Comic Sans MS" pitchFamily="8" charset="0"/>
                <a:sym typeface="Euclid Symbol" pitchFamily="18" charset="2"/>
              </a:rPr>
              <a:t> 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</a:rPr>
              <a:t>k</a:t>
            </a:r>
            <a:r>
              <a:rPr lang="en-US" sz="5400" dirty="0">
                <a:solidFill>
                  <a:srgbClr val="0033CC"/>
                </a:solidFill>
                <a:latin typeface="Comic Sans MS" pitchFamily="8" charset="0"/>
              </a:rPr>
              <a:t>+1</a:t>
            </a:r>
            <a:r>
              <a:rPr lang="en-US" sz="5400" dirty="0">
                <a:solidFill>
                  <a:schemeClr val="tx2"/>
                </a:solidFill>
                <a:latin typeface="Comic Sans MS" pitchFamily="8" charset="0"/>
              </a:rPr>
              <a:t> colors</a:t>
            </a:r>
            <a:r>
              <a:rPr lang="en-US" sz="5400" dirty="0" smtClean="0">
                <a:solidFill>
                  <a:schemeClr val="tx2"/>
                </a:solidFill>
                <a:latin typeface="Comic Sans MS" pitchFamily="8" charset="0"/>
              </a:rPr>
              <a:t> always work</a:t>
            </a:r>
            <a:endParaRPr lang="en-US" sz="5400" dirty="0">
              <a:solidFill>
                <a:schemeClr val="tx2"/>
              </a:solidFill>
              <a:latin typeface="Comic Sans MS" pitchFamily="8" charset="0"/>
            </a:endParaRP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9CE1D6F8-EA8B-42BD-B52E-BC0A6BBDB8E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Group 56"/>
          <p:cNvGrpSpPr>
            <a:grpSpLocks/>
          </p:cNvGrpSpPr>
          <p:nvPr/>
        </p:nvGrpSpPr>
        <p:grpSpPr bwMode="auto">
          <a:xfrm>
            <a:off x="1214438" y="985838"/>
            <a:ext cx="3429000" cy="4876800"/>
            <a:chOff x="1215152" y="986584"/>
            <a:chExt cx="3429000" cy="4876800"/>
          </a:xfrm>
        </p:grpSpPr>
        <p:sp>
          <p:nvSpPr>
            <p:cNvPr id="205826" name="Oval 2"/>
            <p:cNvSpPr>
              <a:spLocks noChangeArrowheads="1"/>
            </p:cNvSpPr>
            <p:nvPr/>
          </p:nvSpPr>
          <p:spPr bwMode="auto">
            <a:xfrm>
              <a:off x="1215152" y="35011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27" name="Oval 3"/>
            <p:cNvSpPr>
              <a:spLocks noChangeArrowheads="1"/>
            </p:cNvSpPr>
            <p:nvPr/>
          </p:nvSpPr>
          <p:spPr bwMode="auto">
            <a:xfrm>
              <a:off x="1215152" y="47965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28" name="Oval 4"/>
            <p:cNvSpPr>
              <a:spLocks noChangeArrowheads="1"/>
            </p:cNvSpPr>
            <p:nvPr/>
          </p:nvSpPr>
          <p:spPr bwMode="auto">
            <a:xfrm>
              <a:off x="2891552" y="16723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29" name="Oval 5"/>
            <p:cNvSpPr>
              <a:spLocks noChangeArrowheads="1"/>
            </p:cNvSpPr>
            <p:nvPr/>
          </p:nvSpPr>
          <p:spPr bwMode="auto">
            <a:xfrm>
              <a:off x="1215152" y="23581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0" name="Oval 6"/>
            <p:cNvSpPr>
              <a:spLocks noChangeArrowheads="1"/>
            </p:cNvSpPr>
            <p:nvPr/>
          </p:nvSpPr>
          <p:spPr bwMode="auto">
            <a:xfrm>
              <a:off x="1900952" y="42631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1" name="Oval 7"/>
            <p:cNvSpPr>
              <a:spLocks noChangeArrowheads="1"/>
            </p:cNvSpPr>
            <p:nvPr/>
          </p:nvSpPr>
          <p:spPr bwMode="auto">
            <a:xfrm>
              <a:off x="2358152" y="9865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2" name="Oval 8"/>
            <p:cNvSpPr>
              <a:spLocks noChangeArrowheads="1"/>
            </p:cNvSpPr>
            <p:nvPr/>
          </p:nvSpPr>
          <p:spPr bwMode="auto">
            <a:xfrm>
              <a:off x="3501152" y="9865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3" name="Oval 9"/>
            <p:cNvSpPr>
              <a:spLocks noChangeArrowheads="1"/>
            </p:cNvSpPr>
            <p:nvPr/>
          </p:nvSpPr>
          <p:spPr bwMode="auto">
            <a:xfrm>
              <a:off x="2891552" y="47965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4" name="Oval 10"/>
            <p:cNvSpPr>
              <a:spLocks noChangeArrowheads="1"/>
            </p:cNvSpPr>
            <p:nvPr/>
          </p:nvSpPr>
          <p:spPr bwMode="auto">
            <a:xfrm>
              <a:off x="2205752" y="56347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5" name="Oval 11"/>
            <p:cNvSpPr>
              <a:spLocks noChangeArrowheads="1"/>
            </p:cNvSpPr>
            <p:nvPr/>
          </p:nvSpPr>
          <p:spPr bwMode="auto">
            <a:xfrm>
              <a:off x="4415552" y="35011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6" name="Oval 12"/>
            <p:cNvSpPr>
              <a:spLocks noChangeArrowheads="1"/>
            </p:cNvSpPr>
            <p:nvPr/>
          </p:nvSpPr>
          <p:spPr bwMode="auto">
            <a:xfrm>
              <a:off x="4415552" y="47965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7" name="Oval 13"/>
            <p:cNvSpPr>
              <a:spLocks noChangeArrowheads="1"/>
            </p:cNvSpPr>
            <p:nvPr/>
          </p:nvSpPr>
          <p:spPr bwMode="auto">
            <a:xfrm>
              <a:off x="4415552" y="23581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39954" name="AutoShape 14"/>
            <p:cNvCxnSpPr>
              <a:cxnSpLocks noChangeShapeType="1"/>
              <a:stCxn id="205829" idx="4"/>
              <a:endCxn id="205826" idx="0"/>
            </p:cNvCxnSpPr>
            <p:nvPr/>
          </p:nvCxnSpPr>
          <p:spPr bwMode="auto">
            <a:xfrm>
              <a:off x="1329452" y="2586784"/>
              <a:ext cx="0" cy="914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55" name="AutoShape 15"/>
            <p:cNvCxnSpPr>
              <a:cxnSpLocks noChangeShapeType="1"/>
              <a:stCxn id="205826" idx="4"/>
              <a:endCxn id="205827" idx="0"/>
            </p:cNvCxnSpPr>
            <p:nvPr/>
          </p:nvCxnSpPr>
          <p:spPr bwMode="auto">
            <a:xfrm>
              <a:off x="1329452" y="3729784"/>
              <a:ext cx="0" cy="1066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56" name="AutoShape 16"/>
            <p:cNvCxnSpPr>
              <a:cxnSpLocks noChangeShapeType="1"/>
              <a:stCxn id="205827" idx="7"/>
              <a:endCxn id="205830" idx="3"/>
            </p:cNvCxnSpPr>
            <p:nvPr/>
          </p:nvCxnSpPr>
          <p:spPr bwMode="auto">
            <a:xfrm flipV="1">
              <a:off x="1410415" y="4458447"/>
              <a:ext cx="523875" cy="3714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57" name="AutoShape 17"/>
            <p:cNvCxnSpPr>
              <a:cxnSpLocks noChangeShapeType="1"/>
              <a:stCxn id="205830" idx="1"/>
              <a:endCxn id="205826" idx="5"/>
            </p:cNvCxnSpPr>
            <p:nvPr/>
          </p:nvCxnSpPr>
          <p:spPr bwMode="auto">
            <a:xfrm flipH="1" flipV="1">
              <a:off x="1410415" y="3696447"/>
              <a:ext cx="523875" cy="6000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58" name="AutoShape 18"/>
            <p:cNvCxnSpPr>
              <a:cxnSpLocks noChangeShapeType="1"/>
              <a:stCxn id="205830" idx="7"/>
              <a:endCxn id="205837" idx="3"/>
            </p:cNvCxnSpPr>
            <p:nvPr/>
          </p:nvCxnSpPr>
          <p:spPr bwMode="auto">
            <a:xfrm flipV="1">
              <a:off x="2096215" y="2553447"/>
              <a:ext cx="2352675" cy="17430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59" name="AutoShape 19"/>
            <p:cNvCxnSpPr>
              <a:cxnSpLocks noChangeShapeType="1"/>
              <a:stCxn id="205835" idx="1"/>
              <a:endCxn id="205829" idx="6"/>
            </p:cNvCxnSpPr>
            <p:nvPr/>
          </p:nvCxnSpPr>
          <p:spPr bwMode="auto">
            <a:xfrm flipH="1" flipV="1">
              <a:off x="1443752" y="2472484"/>
              <a:ext cx="3005138" cy="106203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0" name="AutoShape 20"/>
            <p:cNvCxnSpPr>
              <a:cxnSpLocks noChangeShapeType="1"/>
              <a:stCxn id="205828" idx="3"/>
              <a:endCxn id="205829" idx="6"/>
            </p:cNvCxnSpPr>
            <p:nvPr/>
          </p:nvCxnSpPr>
          <p:spPr bwMode="auto">
            <a:xfrm flipH="1">
              <a:off x="1443752" y="1867647"/>
              <a:ext cx="1481138" cy="60483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1" name="AutoShape 21"/>
            <p:cNvCxnSpPr>
              <a:cxnSpLocks noChangeShapeType="1"/>
              <a:stCxn id="205828" idx="5"/>
              <a:endCxn id="205837" idx="1"/>
            </p:cNvCxnSpPr>
            <p:nvPr/>
          </p:nvCxnSpPr>
          <p:spPr bwMode="auto">
            <a:xfrm>
              <a:off x="3086815" y="1867647"/>
              <a:ext cx="13620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2" name="AutoShape 22"/>
            <p:cNvCxnSpPr>
              <a:cxnSpLocks noChangeShapeType="1"/>
              <a:stCxn id="205828" idx="7"/>
              <a:endCxn id="205832" idx="3"/>
            </p:cNvCxnSpPr>
            <p:nvPr/>
          </p:nvCxnSpPr>
          <p:spPr bwMode="auto">
            <a:xfrm flipV="1">
              <a:off x="3086815" y="1181847"/>
              <a:ext cx="4476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3" name="AutoShape 23"/>
            <p:cNvCxnSpPr>
              <a:cxnSpLocks noChangeShapeType="1"/>
              <a:stCxn id="205832" idx="2"/>
              <a:endCxn id="205831" idx="6"/>
            </p:cNvCxnSpPr>
            <p:nvPr/>
          </p:nvCxnSpPr>
          <p:spPr bwMode="auto">
            <a:xfrm flipH="1">
              <a:off x="2586752" y="1100884"/>
              <a:ext cx="9144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4" name="AutoShape 24"/>
            <p:cNvCxnSpPr>
              <a:cxnSpLocks noChangeShapeType="1"/>
              <a:stCxn id="205831" idx="5"/>
              <a:endCxn id="205828" idx="1"/>
            </p:cNvCxnSpPr>
            <p:nvPr/>
          </p:nvCxnSpPr>
          <p:spPr bwMode="auto">
            <a:xfrm>
              <a:off x="2553415" y="1181847"/>
              <a:ext cx="3714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5" name="AutoShape 25"/>
            <p:cNvCxnSpPr>
              <a:cxnSpLocks noChangeShapeType="1"/>
              <a:stCxn id="205828" idx="4"/>
              <a:endCxn id="205833" idx="0"/>
            </p:cNvCxnSpPr>
            <p:nvPr/>
          </p:nvCxnSpPr>
          <p:spPr bwMode="auto">
            <a:xfrm>
              <a:off x="3005852" y="1900984"/>
              <a:ext cx="0" cy="28956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6" name="AutoShape 26"/>
            <p:cNvCxnSpPr>
              <a:cxnSpLocks noChangeShapeType="1"/>
              <a:stCxn id="205828" idx="4"/>
              <a:endCxn id="205834" idx="0"/>
            </p:cNvCxnSpPr>
            <p:nvPr/>
          </p:nvCxnSpPr>
          <p:spPr bwMode="auto">
            <a:xfrm flipH="1">
              <a:off x="2320052" y="1900984"/>
              <a:ext cx="685800" cy="3733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7" name="AutoShape 27"/>
            <p:cNvCxnSpPr>
              <a:cxnSpLocks noChangeShapeType="1"/>
              <a:stCxn id="205834" idx="7"/>
              <a:endCxn id="205833" idx="3"/>
            </p:cNvCxnSpPr>
            <p:nvPr/>
          </p:nvCxnSpPr>
          <p:spPr bwMode="auto">
            <a:xfrm flipV="1">
              <a:off x="2401015" y="4991847"/>
              <a:ext cx="523875" cy="6762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8" name="AutoShape 28"/>
            <p:cNvCxnSpPr>
              <a:cxnSpLocks noChangeShapeType="1"/>
              <a:stCxn id="205833" idx="2"/>
              <a:endCxn id="205827" idx="6"/>
            </p:cNvCxnSpPr>
            <p:nvPr/>
          </p:nvCxnSpPr>
          <p:spPr bwMode="auto">
            <a:xfrm flipH="1">
              <a:off x="1443752" y="4910884"/>
              <a:ext cx="14478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9" name="AutoShape 29"/>
            <p:cNvCxnSpPr>
              <a:cxnSpLocks noChangeShapeType="1"/>
              <a:stCxn id="205833" idx="6"/>
              <a:endCxn id="205836" idx="2"/>
            </p:cNvCxnSpPr>
            <p:nvPr/>
          </p:nvCxnSpPr>
          <p:spPr bwMode="auto">
            <a:xfrm>
              <a:off x="3120152" y="4910884"/>
              <a:ext cx="12954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70" name="AutoShape 30"/>
            <p:cNvCxnSpPr>
              <a:cxnSpLocks noChangeShapeType="1"/>
              <a:stCxn id="205836" idx="0"/>
              <a:endCxn id="205835" idx="4"/>
            </p:cNvCxnSpPr>
            <p:nvPr/>
          </p:nvCxnSpPr>
          <p:spPr bwMode="auto">
            <a:xfrm flipV="1">
              <a:off x="4529852" y="3729784"/>
              <a:ext cx="0" cy="1066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71" name="AutoShape 31"/>
            <p:cNvCxnSpPr>
              <a:cxnSpLocks noChangeShapeType="1"/>
              <a:stCxn id="205835" idx="0"/>
              <a:endCxn id="205837" idx="4"/>
            </p:cNvCxnSpPr>
            <p:nvPr/>
          </p:nvCxnSpPr>
          <p:spPr bwMode="auto">
            <a:xfrm flipV="1">
              <a:off x="4529852" y="2586784"/>
              <a:ext cx="0" cy="914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205856" name="Text Box 32"/>
          <p:cNvSpPr txBox="1">
            <a:spLocks noChangeArrowheads="1"/>
          </p:cNvSpPr>
          <p:nvPr/>
        </p:nvSpPr>
        <p:spPr bwMode="auto">
          <a:xfrm>
            <a:off x="5065713" y="1239838"/>
            <a:ext cx="3549650" cy="11906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i="1" dirty="0">
                <a:solidFill>
                  <a:srgbClr val="008000"/>
                </a:solidFill>
                <a:latin typeface="+mj-lt"/>
              </a:rPr>
              <a:t>can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dirty="0">
                <a:latin typeface="+mj-lt"/>
              </a:rPr>
              <a:t>be colored</a:t>
            </a:r>
          </a:p>
          <a:p>
            <a:pPr>
              <a:defRPr/>
            </a:pPr>
            <a:r>
              <a:rPr lang="en-US" sz="3600" dirty="0">
                <a:latin typeface="+mj-lt"/>
              </a:rPr>
              <a:t>with </a:t>
            </a:r>
            <a:r>
              <a:rPr lang="en-US" sz="3600" b="1" dirty="0">
                <a:solidFill>
                  <a:srgbClr val="008000"/>
                </a:solidFill>
                <a:latin typeface="+mj-lt"/>
              </a:rPr>
              <a:t>3</a:t>
            </a:r>
            <a:r>
              <a:rPr lang="en-US" sz="3600" dirty="0">
                <a:latin typeface="+mj-lt"/>
              </a:rPr>
              <a:t> colors</a:t>
            </a:r>
            <a:endParaRPr lang="en-US" sz="3600" dirty="0">
              <a:latin typeface="Times New Roman" pitchFamily="8" charset="0"/>
            </a:endParaRPr>
          </a:p>
        </p:txBody>
      </p:sp>
      <p:sp>
        <p:nvSpPr>
          <p:cNvPr id="58" name="Rectangle 2"/>
          <p:cNvSpPr txBox="1">
            <a:spLocks noChangeArrowheads="1"/>
          </p:cNvSpPr>
          <p:nvPr/>
        </p:nvSpPr>
        <p:spPr bwMode="auto">
          <a:xfrm>
            <a:off x="2119313" y="60325"/>
            <a:ext cx="49545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32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slightly tricky c</a:t>
            </a:r>
            <a:r>
              <a:rPr lang="en-US" sz="3200" b="1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oloring</a:t>
            </a:r>
            <a:endParaRPr lang="en-US" sz="32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019D441C-1CEE-4815-8AD1-DB5595D7D0CF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5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32"/>
          <p:cNvGrpSpPr>
            <a:grpSpLocks/>
          </p:cNvGrpSpPr>
          <p:nvPr/>
        </p:nvGrpSpPr>
        <p:grpSpPr bwMode="auto">
          <a:xfrm>
            <a:off x="1214438" y="985838"/>
            <a:ext cx="3429000" cy="4876800"/>
            <a:chOff x="2286000" y="1143000"/>
            <a:chExt cx="3429000" cy="4876800"/>
          </a:xfrm>
        </p:grpSpPr>
        <p:sp>
          <p:nvSpPr>
            <p:cNvPr id="40968" name="Oval 2"/>
            <p:cNvSpPr>
              <a:spLocks noChangeArrowheads="1"/>
            </p:cNvSpPr>
            <p:nvPr/>
          </p:nvSpPr>
          <p:spPr bwMode="auto">
            <a:xfrm>
              <a:off x="2286000" y="3657600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9" name="Oval 3"/>
            <p:cNvSpPr>
              <a:spLocks noChangeArrowheads="1"/>
            </p:cNvSpPr>
            <p:nvPr/>
          </p:nvSpPr>
          <p:spPr bwMode="auto">
            <a:xfrm>
              <a:off x="2286000" y="4953000"/>
              <a:ext cx="228600" cy="228600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0" name="Oval 4"/>
            <p:cNvSpPr>
              <a:spLocks noChangeArrowheads="1"/>
            </p:cNvSpPr>
            <p:nvPr/>
          </p:nvSpPr>
          <p:spPr bwMode="auto">
            <a:xfrm>
              <a:off x="3962400" y="1828800"/>
              <a:ext cx="228600" cy="2286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1" name="Oval 5"/>
            <p:cNvSpPr>
              <a:spLocks noChangeArrowheads="1"/>
            </p:cNvSpPr>
            <p:nvPr/>
          </p:nvSpPr>
          <p:spPr bwMode="auto">
            <a:xfrm>
              <a:off x="2286000" y="25146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2" name="Oval 6"/>
            <p:cNvSpPr>
              <a:spLocks noChangeArrowheads="1"/>
            </p:cNvSpPr>
            <p:nvPr/>
          </p:nvSpPr>
          <p:spPr bwMode="auto">
            <a:xfrm>
              <a:off x="2971800" y="44196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3" name="Oval 7"/>
            <p:cNvSpPr>
              <a:spLocks noChangeArrowheads="1"/>
            </p:cNvSpPr>
            <p:nvPr/>
          </p:nvSpPr>
          <p:spPr bwMode="auto">
            <a:xfrm>
              <a:off x="3429000" y="1143000"/>
              <a:ext cx="228600" cy="228600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4" name="Oval 8"/>
            <p:cNvSpPr>
              <a:spLocks noChangeArrowheads="1"/>
            </p:cNvSpPr>
            <p:nvPr/>
          </p:nvSpPr>
          <p:spPr bwMode="auto">
            <a:xfrm>
              <a:off x="4572000" y="11430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5" name="Oval 9"/>
            <p:cNvSpPr>
              <a:spLocks noChangeArrowheads="1"/>
            </p:cNvSpPr>
            <p:nvPr/>
          </p:nvSpPr>
          <p:spPr bwMode="auto">
            <a:xfrm>
              <a:off x="3962400" y="49530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6" name="Oval 10"/>
            <p:cNvSpPr>
              <a:spLocks noChangeArrowheads="1"/>
            </p:cNvSpPr>
            <p:nvPr/>
          </p:nvSpPr>
          <p:spPr bwMode="auto">
            <a:xfrm>
              <a:off x="3276600" y="5791200"/>
              <a:ext cx="228600" cy="228600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7" name="Oval 11"/>
            <p:cNvSpPr>
              <a:spLocks noChangeArrowheads="1"/>
            </p:cNvSpPr>
            <p:nvPr/>
          </p:nvSpPr>
          <p:spPr bwMode="auto">
            <a:xfrm>
              <a:off x="5486400" y="3657600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8" name="Oval 12"/>
            <p:cNvSpPr>
              <a:spLocks noChangeArrowheads="1"/>
            </p:cNvSpPr>
            <p:nvPr/>
          </p:nvSpPr>
          <p:spPr bwMode="auto">
            <a:xfrm>
              <a:off x="5486400" y="4953000"/>
              <a:ext cx="228600" cy="228600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9" name="Oval 13"/>
            <p:cNvSpPr>
              <a:spLocks noChangeArrowheads="1"/>
            </p:cNvSpPr>
            <p:nvPr/>
          </p:nvSpPr>
          <p:spPr bwMode="auto">
            <a:xfrm>
              <a:off x="5486400" y="2514600"/>
              <a:ext cx="228600" cy="228600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0980" name="AutoShape 14"/>
            <p:cNvCxnSpPr>
              <a:cxnSpLocks noChangeShapeType="1"/>
              <a:stCxn id="40971" idx="4"/>
              <a:endCxn id="40968" idx="0"/>
            </p:cNvCxnSpPr>
            <p:nvPr/>
          </p:nvCxnSpPr>
          <p:spPr bwMode="auto">
            <a:xfrm>
              <a:off x="2400300" y="2743200"/>
              <a:ext cx="0" cy="914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1" name="AutoShape 15"/>
            <p:cNvCxnSpPr>
              <a:cxnSpLocks noChangeShapeType="1"/>
              <a:stCxn id="40968" idx="4"/>
              <a:endCxn id="40969" idx="0"/>
            </p:cNvCxnSpPr>
            <p:nvPr/>
          </p:nvCxnSpPr>
          <p:spPr bwMode="auto">
            <a:xfrm>
              <a:off x="2400300" y="3886200"/>
              <a:ext cx="0" cy="1066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2" name="AutoShape 16"/>
            <p:cNvCxnSpPr>
              <a:cxnSpLocks noChangeShapeType="1"/>
              <a:stCxn id="40969" idx="7"/>
              <a:endCxn id="40972" idx="3"/>
            </p:cNvCxnSpPr>
            <p:nvPr/>
          </p:nvCxnSpPr>
          <p:spPr bwMode="auto">
            <a:xfrm flipV="1">
              <a:off x="2481263" y="4614863"/>
              <a:ext cx="523875" cy="3714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3" name="AutoShape 17"/>
            <p:cNvCxnSpPr>
              <a:cxnSpLocks noChangeShapeType="1"/>
              <a:stCxn id="40972" idx="1"/>
              <a:endCxn id="40968" idx="5"/>
            </p:cNvCxnSpPr>
            <p:nvPr/>
          </p:nvCxnSpPr>
          <p:spPr bwMode="auto">
            <a:xfrm flipH="1" flipV="1">
              <a:off x="2481263" y="3852863"/>
              <a:ext cx="523875" cy="6000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4" name="AutoShape 18"/>
            <p:cNvCxnSpPr>
              <a:cxnSpLocks noChangeShapeType="1"/>
              <a:stCxn id="40972" idx="7"/>
              <a:endCxn id="40979" idx="3"/>
            </p:cNvCxnSpPr>
            <p:nvPr/>
          </p:nvCxnSpPr>
          <p:spPr bwMode="auto">
            <a:xfrm flipV="1">
              <a:off x="3167063" y="2709863"/>
              <a:ext cx="2352675" cy="17430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5" name="AutoShape 19"/>
            <p:cNvCxnSpPr>
              <a:cxnSpLocks noChangeShapeType="1"/>
              <a:stCxn id="40977" idx="1"/>
              <a:endCxn id="40971" idx="6"/>
            </p:cNvCxnSpPr>
            <p:nvPr/>
          </p:nvCxnSpPr>
          <p:spPr bwMode="auto">
            <a:xfrm flipH="1" flipV="1">
              <a:off x="2514600" y="2628900"/>
              <a:ext cx="3005138" cy="106203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6" name="AutoShape 20"/>
            <p:cNvCxnSpPr>
              <a:cxnSpLocks noChangeShapeType="1"/>
              <a:stCxn id="40970" idx="3"/>
              <a:endCxn id="40971" idx="6"/>
            </p:cNvCxnSpPr>
            <p:nvPr/>
          </p:nvCxnSpPr>
          <p:spPr bwMode="auto">
            <a:xfrm flipH="1">
              <a:off x="2514600" y="2024063"/>
              <a:ext cx="1481138" cy="60483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7" name="AutoShape 21"/>
            <p:cNvCxnSpPr>
              <a:cxnSpLocks noChangeShapeType="1"/>
              <a:stCxn id="40970" idx="5"/>
              <a:endCxn id="40979" idx="1"/>
            </p:cNvCxnSpPr>
            <p:nvPr/>
          </p:nvCxnSpPr>
          <p:spPr bwMode="auto">
            <a:xfrm>
              <a:off x="4157663" y="2024063"/>
              <a:ext cx="13620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8" name="AutoShape 22"/>
            <p:cNvCxnSpPr>
              <a:cxnSpLocks noChangeShapeType="1"/>
              <a:stCxn id="40970" idx="7"/>
              <a:endCxn id="40974" idx="3"/>
            </p:cNvCxnSpPr>
            <p:nvPr/>
          </p:nvCxnSpPr>
          <p:spPr bwMode="auto">
            <a:xfrm flipV="1">
              <a:off x="4157663" y="1338263"/>
              <a:ext cx="4476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9" name="AutoShape 23"/>
            <p:cNvCxnSpPr>
              <a:cxnSpLocks noChangeShapeType="1"/>
              <a:stCxn id="40974" idx="2"/>
              <a:endCxn id="40973" idx="6"/>
            </p:cNvCxnSpPr>
            <p:nvPr/>
          </p:nvCxnSpPr>
          <p:spPr bwMode="auto">
            <a:xfrm flipH="1">
              <a:off x="3657600" y="1257300"/>
              <a:ext cx="9144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0" name="AutoShape 24"/>
            <p:cNvCxnSpPr>
              <a:cxnSpLocks noChangeShapeType="1"/>
              <a:stCxn id="40973" idx="5"/>
              <a:endCxn id="40970" idx="1"/>
            </p:cNvCxnSpPr>
            <p:nvPr/>
          </p:nvCxnSpPr>
          <p:spPr bwMode="auto">
            <a:xfrm>
              <a:off x="3624263" y="1338263"/>
              <a:ext cx="3714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1" name="AutoShape 25"/>
            <p:cNvCxnSpPr>
              <a:cxnSpLocks noChangeShapeType="1"/>
              <a:stCxn id="40970" idx="4"/>
              <a:endCxn id="40975" idx="0"/>
            </p:cNvCxnSpPr>
            <p:nvPr/>
          </p:nvCxnSpPr>
          <p:spPr bwMode="auto">
            <a:xfrm>
              <a:off x="4076700" y="2057400"/>
              <a:ext cx="0" cy="28956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2" name="AutoShape 26"/>
            <p:cNvCxnSpPr>
              <a:cxnSpLocks noChangeShapeType="1"/>
              <a:stCxn id="40970" idx="4"/>
              <a:endCxn id="40976" idx="0"/>
            </p:cNvCxnSpPr>
            <p:nvPr/>
          </p:nvCxnSpPr>
          <p:spPr bwMode="auto">
            <a:xfrm flipH="1">
              <a:off x="3390900" y="2057400"/>
              <a:ext cx="685800" cy="3733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3" name="AutoShape 27"/>
            <p:cNvCxnSpPr>
              <a:cxnSpLocks noChangeShapeType="1"/>
              <a:stCxn id="40976" idx="7"/>
              <a:endCxn id="40975" idx="3"/>
            </p:cNvCxnSpPr>
            <p:nvPr/>
          </p:nvCxnSpPr>
          <p:spPr bwMode="auto">
            <a:xfrm flipV="1">
              <a:off x="3471863" y="5148263"/>
              <a:ext cx="523875" cy="6762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4" name="AutoShape 28"/>
            <p:cNvCxnSpPr>
              <a:cxnSpLocks noChangeShapeType="1"/>
              <a:stCxn id="40975" idx="2"/>
              <a:endCxn id="40969" idx="6"/>
            </p:cNvCxnSpPr>
            <p:nvPr/>
          </p:nvCxnSpPr>
          <p:spPr bwMode="auto">
            <a:xfrm flipH="1">
              <a:off x="2514600" y="5067300"/>
              <a:ext cx="14478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5" name="AutoShape 29"/>
            <p:cNvCxnSpPr>
              <a:cxnSpLocks noChangeShapeType="1"/>
              <a:stCxn id="40975" idx="6"/>
              <a:endCxn id="40978" idx="2"/>
            </p:cNvCxnSpPr>
            <p:nvPr/>
          </p:nvCxnSpPr>
          <p:spPr bwMode="auto">
            <a:xfrm>
              <a:off x="4191000" y="5067300"/>
              <a:ext cx="12954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6" name="AutoShape 30"/>
            <p:cNvCxnSpPr>
              <a:cxnSpLocks noChangeShapeType="1"/>
              <a:stCxn id="40978" idx="0"/>
              <a:endCxn id="40977" idx="4"/>
            </p:cNvCxnSpPr>
            <p:nvPr/>
          </p:nvCxnSpPr>
          <p:spPr bwMode="auto">
            <a:xfrm flipV="1">
              <a:off x="5600700" y="3886200"/>
              <a:ext cx="0" cy="1066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7" name="AutoShape 31"/>
            <p:cNvCxnSpPr>
              <a:cxnSpLocks noChangeShapeType="1"/>
              <a:stCxn id="40977" idx="0"/>
              <a:endCxn id="40979" idx="4"/>
            </p:cNvCxnSpPr>
            <p:nvPr/>
          </p:nvCxnSpPr>
          <p:spPr bwMode="auto">
            <a:xfrm flipV="1">
              <a:off x="5600700" y="2743200"/>
              <a:ext cx="0" cy="914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205856" name="Text Box 32"/>
          <p:cNvSpPr txBox="1">
            <a:spLocks noChangeArrowheads="1"/>
          </p:cNvSpPr>
          <p:nvPr/>
        </p:nvSpPr>
        <p:spPr bwMode="auto">
          <a:xfrm>
            <a:off x="4884738" y="4090988"/>
            <a:ext cx="4090987" cy="11906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600" dirty="0">
                <a:latin typeface="+mj-lt"/>
              </a:rPr>
              <a:t>can</a:t>
            </a:r>
            <a:r>
              <a:rPr lang="en-US" sz="3600" b="1" i="1" dirty="0">
                <a:solidFill>
                  <a:srgbClr val="FF0000"/>
                </a:solidFill>
                <a:latin typeface="+mj-lt"/>
              </a:rPr>
              <a:t>not </a:t>
            </a:r>
            <a:r>
              <a:rPr lang="en-US" sz="3600" dirty="0">
                <a:latin typeface="+mj-lt"/>
              </a:rPr>
              <a:t>be colored </a:t>
            </a:r>
          </a:p>
          <a:p>
            <a:pPr>
              <a:defRPr/>
            </a:pPr>
            <a:r>
              <a:rPr lang="en-US" sz="3600" dirty="0">
                <a:latin typeface="+mj-lt"/>
              </a:rPr>
              <a:t>with </a:t>
            </a:r>
            <a:r>
              <a:rPr lang="en-US" sz="3600" b="1" dirty="0">
                <a:solidFill>
                  <a:srgbClr val="FF0000"/>
                </a:solidFill>
                <a:latin typeface="+mj-lt"/>
              </a:rPr>
              <a:t>2 </a:t>
            </a:r>
            <a:r>
              <a:rPr lang="en-US" sz="3600" dirty="0">
                <a:latin typeface="+mj-lt"/>
              </a:rPr>
              <a:t>colors</a:t>
            </a: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5065713" y="1239838"/>
            <a:ext cx="3549650" cy="11906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i="1" dirty="0">
                <a:solidFill>
                  <a:srgbClr val="008000"/>
                </a:solidFill>
                <a:latin typeface="+mj-lt"/>
              </a:rPr>
              <a:t>can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dirty="0">
                <a:latin typeface="+mj-lt"/>
              </a:rPr>
              <a:t>be colored</a:t>
            </a:r>
          </a:p>
          <a:p>
            <a:pPr>
              <a:defRPr/>
            </a:pPr>
            <a:r>
              <a:rPr lang="en-US" sz="3600" dirty="0">
                <a:latin typeface="+mj-lt"/>
              </a:rPr>
              <a:t>with </a:t>
            </a:r>
            <a:r>
              <a:rPr lang="en-US" sz="3600" b="1" dirty="0">
                <a:solidFill>
                  <a:srgbClr val="008000"/>
                </a:solidFill>
                <a:latin typeface="+mj-lt"/>
              </a:rPr>
              <a:t>3</a:t>
            </a:r>
            <a:r>
              <a:rPr lang="en-US" sz="3600" dirty="0">
                <a:latin typeface="+mj-lt"/>
              </a:rPr>
              <a:t> colors</a:t>
            </a:r>
            <a:endParaRPr lang="en-US" sz="3600" dirty="0">
              <a:latin typeface="Times New Roman" pitchFamily="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95963" y="5251450"/>
            <a:ext cx="2073275" cy="8239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800" dirty="0">
                <a:solidFill>
                  <a:srgbClr val="0033CC"/>
                </a:solidFill>
                <a:latin typeface="+mj-lt"/>
              </a:rPr>
              <a:t>proof?</a:t>
            </a:r>
          </a:p>
        </p:txBody>
      </p:sp>
      <p:sp>
        <p:nvSpPr>
          <p:cNvPr id="36" name="Rectangle 2"/>
          <p:cNvSpPr txBox="1">
            <a:spLocks noChangeArrowheads="1"/>
          </p:cNvSpPr>
          <p:nvPr/>
        </p:nvSpPr>
        <p:spPr bwMode="auto">
          <a:xfrm>
            <a:off x="2119313" y="60325"/>
            <a:ext cx="49545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32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slightly tricky c</a:t>
            </a:r>
            <a:r>
              <a:rPr lang="en-US" sz="3200" b="1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oloring</a:t>
            </a:r>
            <a:endParaRPr lang="en-US" sz="32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510E51B6-39DF-4A40-B05C-BBC34346DAE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56" grpId="0"/>
      <p:bldP spid="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543800" cy="1143000"/>
          </a:xfrm>
        </p:spPr>
        <p:txBody>
          <a:bodyPr/>
          <a:lstStyle/>
          <a:p>
            <a:r>
              <a:rPr lang="en-US" dirty="0" smtClean="0"/>
              <a:t>coloring arbitrary graphs</a:t>
            </a:r>
          </a:p>
        </p:txBody>
      </p:sp>
      <p:sp>
        <p:nvSpPr>
          <p:cNvPr id="207875" name="Text Box 3"/>
          <p:cNvSpPr txBox="1">
            <a:spLocks noChangeArrowheads="1"/>
          </p:cNvSpPr>
          <p:nvPr/>
        </p:nvSpPr>
        <p:spPr bwMode="auto">
          <a:xfrm>
            <a:off x="304800" y="1587500"/>
            <a:ext cx="8839200" cy="452431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2-colorable?  </a:t>
            </a:r>
            <a:r>
              <a:rPr lang="en-US" sz="4800" dirty="0">
                <a:latin typeface="Comic Sans MS" pitchFamily="8" charset="0"/>
              </a:rPr>
              <a:t>--</a:t>
            </a:r>
            <a:r>
              <a:rPr lang="en-US" sz="4800" dirty="0">
                <a:solidFill>
                  <a:srgbClr val="008000"/>
                </a:solidFill>
                <a:latin typeface="Comic Sans MS" pitchFamily="8" charset="0"/>
              </a:rPr>
              <a:t>easy to check</a:t>
            </a:r>
          </a:p>
          <a:p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3-colorable?  </a:t>
            </a:r>
            <a:r>
              <a:rPr lang="en-US" sz="4800" dirty="0">
                <a:latin typeface="Comic Sans MS" pitchFamily="8" charset="0"/>
              </a:rPr>
              <a:t>--</a:t>
            </a:r>
            <a:r>
              <a:rPr lang="en-US" sz="4800" dirty="0">
                <a:solidFill>
                  <a:srgbClr val="FF00FF"/>
                </a:solidFill>
                <a:latin typeface="Comic Sans MS" pitchFamily="8" charset="0"/>
              </a:rPr>
              <a:t>hard to check</a:t>
            </a:r>
          </a:p>
          <a:p>
            <a:r>
              <a:rPr lang="en-US" sz="4400" dirty="0">
                <a:solidFill>
                  <a:schemeClr val="accent2"/>
                </a:solidFill>
                <a:latin typeface="Comic Sans MS" pitchFamily="8" charset="0"/>
              </a:rPr>
              <a:t>                          </a:t>
            </a:r>
            <a:r>
              <a:rPr lang="en-US" sz="4400" dirty="0">
                <a:latin typeface="Comic Sans MS" pitchFamily="8" charset="0"/>
              </a:rPr>
              <a:t>(even if planar)</a:t>
            </a:r>
          </a:p>
          <a:p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</a:rPr>
              <a:t>find </a:t>
            </a:r>
            <a:r>
              <a:rPr lang="en-US" sz="54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 pitchFamily="18" charset="2"/>
              </a:rPr>
              <a:t>(</a:t>
            </a:r>
            <a:r>
              <a:rPr lang="en-US" sz="5400" kern="0" dirty="0" smtClean="0">
                <a:solidFill>
                  <a:srgbClr val="0033CC"/>
                </a:solidFill>
                <a:latin typeface="Comic Sans MS"/>
                <a:sym typeface="Euclid Symbol" pitchFamily="18" charset="2"/>
              </a:rPr>
              <a:t>G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 pitchFamily="18" charset="2"/>
              </a:rPr>
              <a:t>)?</a:t>
            </a:r>
            <a:r>
              <a:rPr lang="en-US" sz="4400" dirty="0" smtClean="0">
                <a:latin typeface="Comic Sans MS" pitchFamily="8" charset="0"/>
              </a:rPr>
              <a:t>   </a:t>
            </a:r>
            <a:r>
              <a:rPr lang="en-US" sz="4400" dirty="0">
                <a:latin typeface="Comic Sans MS" pitchFamily="8" charset="0"/>
              </a:rPr>
              <a:t>--theoretically</a:t>
            </a:r>
          </a:p>
          <a:p>
            <a:r>
              <a:rPr lang="en-US" sz="4400" dirty="0">
                <a:latin typeface="Comic Sans MS" pitchFamily="8" charset="0"/>
              </a:rPr>
              <a:t> </a:t>
            </a:r>
            <a:r>
              <a:rPr lang="en-US" sz="4400" dirty="0" smtClean="0">
                <a:latin typeface="Comic Sans MS" pitchFamily="8" charset="0"/>
              </a:rPr>
              <a:t> no </a:t>
            </a:r>
            <a:r>
              <a:rPr lang="en-US" sz="4400" dirty="0">
                <a:latin typeface="Comic Sans MS" pitchFamily="8" charset="0"/>
              </a:rPr>
              <a:t>harder than 3-color, but </a:t>
            </a:r>
            <a:r>
              <a:rPr lang="en-US" sz="4400" dirty="0" smtClean="0">
                <a:latin typeface="Comic Sans MS" pitchFamily="8" charset="0"/>
              </a:rPr>
              <a:t>  </a:t>
            </a:r>
          </a:p>
          <a:p>
            <a:r>
              <a:rPr lang="en-US" sz="4400" dirty="0">
                <a:latin typeface="Comic Sans MS" pitchFamily="8" charset="0"/>
              </a:rPr>
              <a:t> </a:t>
            </a:r>
            <a:r>
              <a:rPr lang="en-US" sz="4400" dirty="0" smtClean="0">
                <a:latin typeface="Comic Sans MS" pitchFamily="8" charset="0"/>
              </a:rPr>
              <a:t> harder </a:t>
            </a:r>
            <a:r>
              <a:rPr lang="en-US" sz="4400" dirty="0">
                <a:latin typeface="Comic Sans MS" pitchFamily="8" charset="0"/>
              </a:rPr>
              <a:t>in practice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D5668235-E03E-4605-947B-4EFCEE6AD82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6M.</a:t>
            </a:r>
            <a:fld id="{8CB76801-ECFD-4E75-B29A-84CDB3DBBAA0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Team Problems</a:t>
            </a:r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922" y="984528"/>
            <a:ext cx="8575675" cy="4835338"/>
          </a:xfrm>
          <a:noFill/>
          <a:ln/>
        </p:spPr>
        <p:txBody>
          <a:bodyPr/>
          <a:lstStyle/>
          <a:p>
            <a:pPr algn="ctr">
              <a:buFontTx/>
              <a:buNone/>
            </a:pPr>
            <a:r>
              <a:rPr lang="en-US" sz="13800" dirty="0"/>
              <a:t>Problems</a:t>
            </a:r>
          </a:p>
          <a:p>
            <a:pPr algn="ctr">
              <a:buFontTx/>
              <a:buNone/>
            </a:pPr>
            <a:r>
              <a:rPr lang="en-US" sz="13800" dirty="0" smtClean="0"/>
              <a:t>1—4</a:t>
            </a:r>
            <a:endParaRPr lang="en-US" sz="13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Airline Schedule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2528888" y="2065338"/>
            <a:ext cx="1022350" cy="3937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endParaRPr lang="en-US" sz="3600">
              <a:latin typeface="Comic Sans MS" pitchFamily="8" charset="0"/>
            </a:endParaRPr>
          </a:p>
          <a:p>
            <a:pPr algn="r"/>
            <a:r>
              <a:rPr lang="en-US" sz="3600">
                <a:latin typeface="Comic Sans MS" pitchFamily="8" charset="0"/>
              </a:rPr>
              <a:t>122</a:t>
            </a:r>
          </a:p>
          <a:p>
            <a:pPr algn="r"/>
            <a:r>
              <a:rPr lang="en-US" sz="3600">
                <a:latin typeface="Comic Sans MS" pitchFamily="8" charset="0"/>
              </a:rPr>
              <a:t>145</a:t>
            </a:r>
          </a:p>
          <a:p>
            <a:pPr algn="r"/>
            <a:r>
              <a:rPr lang="en-US" sz="3600">
                <a:latin typeface="Comic Sans MS" pitchFamily="8" charset="0"/>
              </a:rPr>
              <a:t>  67</a:t>
            </a:r>
          </a:p>
          <a:p>
            <a:pPr algn="r"/>
            <a:r>
              <a:rPr lang="en-US" sz="3600">
                <a:latin typeface="Comic Sans MS" pitchFamily="8" charset="0"/>
              </a:rPr>
              <a:t>257</a:t>
            </a:r>
          </a:p>
          <a:p>
            <a:pPr algn="r"/>
            <a:r>
              <a:rPr lang="en-US" sz="3600">
                <a:latin typeface="Comic Sans MS" pitchFamily="8" charset="0"/>
              </a:rPr>
              <a:t>306</a:t>
            </a:r>
          </a:p>
          <a:p>
            <a:pPr algn="r"/>
            <a:r>
              <a:rPr lang="en-US" sz="3600">
                <a:latin typeface="Comic Sans MS" pitchFamily="8" charset="0"/>
              </a:rPr>
              <a:t>  99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3581400" y="27432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3581400" y="32766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3581400" y="38100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3581400" y="43434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3581400" y="48768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3581400" y="54102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514600" y="2590800"/>
            <a:ext cx="54864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3581400" y="4343400"/>
            <a:ext cx="8382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3886200" y="2743200"/>
            <a:ext cx="5334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3962400" y="5410200"/>
            <a:ext cx="22860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4572000" y="3276600"/>
            <a:ext cx="7620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5486400" y="3810000"/>
            <a:ext cx="7620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4953000" y="4876800"/>
            <a:ext cx="9144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696913" y="3640138"/>
            <a:ext cx="1660525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en-US" sz="3600">
                <a:latin typeface="Comic Sans MS" pitchFamily="8" charset="0"/>
              </a:rPr>
              <a:t>Flights</a:t>
            </a:r>
          </a:p>
        </p:txBody>
      </p:sp>
      <p:grpSp>
        <p:nvGrpSpPr>
          <p:cNvPr id="24594" name="Group 18"/>
          <p:cNvGrpSpPr>
            <a:grpSpLocks/>
          </p:cNvGrpSpPr>
          <p:nvPr/>
        </p:nvGrpSpPr>
        <p:grpSpPr bwMode="auto">
          <a:xfrm>
            <a:off x="3517900" y="1912938"/>
            <a:ext cx="2835275" cy="641350"/>
            <a:chOff x="1584" y="1205"/>
            <a:chExt cx="1786" cy="404"/>
          </a:xfrm>
        </p:grpSpPr>
        <p:sp>
          <p:nvSpPr>
            <p:cNvPr id="24602" name="Text Box 19"/>
            <p:cNvSpPr txBox="1">
              <a:spLocks noChangeArrowheads="1"/>
            </p:cNvSpPr>
            <p:nvPr/>
          </p:nvSpPr>
          <p:spPr bwMode="auto">
            <a:xfrm>
              <a:off x="1584" y="1205"/>
              <a:ext cx="71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time</a:t>
              </a:r>
            </a:p>
          </p:txBody>
        </p:sp>
        <p:sp>
          <p:nvSpPr>
            <p:cNvPr id="24603" name="Line 20"/>
            <p:cNvSpPr>
              <a:spLocks noChangeShapeType="1"/>
            </p:cNvSpPr>
            <p:nvPr/>
          </p:nvSpPr>
          <p:spPr bwMode="auto">
            <a:xfrm>
              <a:off x="2314" y="1412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3962400" y="3276600"/>
            <a:ext cx="2286000" cy="2590800"/>
            <a:chOff x="2496" y="2064"/>
            <a:chExt cx="1440" cy="1632"/>
          </a:xfrm>
        </p:grpSpPr>
        <p:sp>
          <p:nvSpPr>
            <p:cNvPr id="24599" name="Rectangle 22"/>
            <p:cNvSpPr>
              <a:spLocks noChangeArrowheads="1"/>
            </p:cNvSpPr>
            <p:nvPr/>
          </p:nvSpPr>
          <p:spPr bwMode="auto">
            <a:xfrm>
              <a:off x="2880" y="2064"/>
              <a:ext cx="480" cy="288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0" name="Rectangle 23"/>
            <p:cNvSpPr>
              <a:spLocks noChangeArrowheads="1"/>
            </p:cNvSpPr>
            <p:nvPr/>
          </p:nvSpPr>
          <p:spPr bwMode="auto">
            <a:xfrm>
              <a:off x="3120" y="3080"/>
              <a:ext cx="576" cy="288"/>
            </a:xfrm>
            <a:prstGeom prst="rect">
              <a:avLst/>
            </a:prstGeom>
            <a:solidFill>
              <a:srgbClr val="339933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1" name="Rectangle 24"/>
            <p:cNvSpPr>
              <a:spLocks noChangeArrowheads="1"/>
            </p:cNvSpPr>
            <p:nvPr/>
          </p:nvSpPr>
          <p:spPr bwMode="auto">
            <a:xfrm>
              <a:off x="2496" y="3408"/>
              <a:ext cx="1440" cy="288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4596" name="Picture 25" descr="j032093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304800"/>
            <a:ext cx="2286000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6938" name="Line 26"/>
          <p:cNvSpPr>
            <a:spLocks noChangeShapeType="1"/>
          </p:cNvSpPr>
          <p:nvPr/>
        </p:nvSpPr>
        <p:spPr bwMode="auto">
          <a:xfrm>
            <a:off x="5181600" y="1600200"/>
            <a:ext cx="0" cy="4724400"/>
          </a:xfrm>
          <a:prstGeom prst="line">
            <a:avLst/>
          </a:prstGeom>
          <a:noFill/>
          <a:ln w="57150">
            <a:solidFill>
              <a:srgbClr val="339933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6823D3A2-D6E2-4178-848E-465056A7656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6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67206" y="22860"/>
            <a:ext cx="6075654" cy="1005840"/>
          </a:xfrm>
        </p:spPr>
        <p:txBody>
          <a:bodyPr/>
          <a:lstStyle/>
          <a:p>
            <a:r>
              <a:rPr lang="en-US" sz="3200" dirty="0" smtClean="0"/>
              <a:t>Conflicts Among 3 Flights</a:t>
            </a:r>
          </a:p>
        </p:txBody>
      </p:sp>
      <p:sp>
        <p:nvSpPr>
          <p:cNvPr id="25603" name="Oval 3"/>
          <p:cNvSpPr>
            <a:spLocks noChangeArrowheads="1"/>
          </p:cNvSpPr>
          <p:nvPr/>
        </p:nvSpPr>
        <p:spPr bwMode="auto">
          <a:xfrm>
            <a:off x="2025650" y="4038600"/>
            <a:ext cx="228600" cy="228600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Oval 4"/>
          <p:cNvSpPr>
            <a:spLocks noChangeArrowheads="1"/>
          </p:cNvSpPr>
          <p:nvPr/>
        </p:nvSpPr>
        <p:spPr bwMode="auto">
          <a:xfrm>
            <a:off x="6216650" y="2209800"/>
            <a:ext cx="228600" cy="228600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Oval 5"/>
          <p:cNvSpPr>
            <a:spLocks noChangeArrowheads="1"/>
          </p:cNvSpPr>
          <p:nvPr/>
        </p:nvSpPr>
        <p:spPr bwMode="auto">
          <a:xfrm>
            <a:off x="4311650" y="5149850"/>
            <a:ext cx="228600" cy="228600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4362450" y="5297488"/>
            <a:ext cx="7429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mic Sans MS" pitchFamily="8" charset="0"/>
              </a:rPr>
              <a:t>99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6445250" y="1912938"/>
            <a:ext cx="947738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mic Sans MS" pitchFamily="8" charset="0"/>
              </a:rPr>
              <a:t>145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1416050" y="4198938"/>
            <a:ext cx="1020763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mic Sans MS" pitchFamily="8" charset="0"/>
              </a:rPr>
              <a:t>306</a:t>
            </a:r>
          </a:p>
        </p:txBody>
      </p:sp>
      <p:cxnSp>
        <p:nvCxnSpPr>
          <p:cNvPr id="168969" name="AutoShape 9"/>
          <p:cNvCxnSpPr>
            <a:cxnSpLocks noChangeShapeType="1"/>
          </p:cNvCxnSpPr>
          <p:nvPr/>
        </p:nvCxnSpPr>
        <p:spPr bwMode="auto">
          <a:xfrm flipV="1">
            <a:off x="2254250" y="2405063"/>
            <a:ext cx="3995738" cy="17478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57200" y="1455738"/>
            <a:ext cx="5491163" cy="1973262"/>
            <a:chOff x="288" y="917"/>
            <a:chExt cx="3459" cy="1243"/>
          </a:xfrm>
        </p:grpSpPr>
        <p:sp>
          <p:nvSpPr>
            <p:cNvPr id="25617" name="Text Box 11"/>
            <p:cNvSpPr txBox="1">
              <a:spLocks noChangeArrowheads="1"/>
            </p:cNvSpPr>
            <p:nvPr/>
          </p:nvSpPr>
          <p:spPr bwMode="auto">
            <a:xfrm>
              <a:off x="288" y="917"/>
              <a:ext cx="345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 dirty="0">
                  <a:latin typeface="Comic Sans MS" pitchFamily="8" charset="0"/>
                </a:rPr>
                <a:t>Needs gate at same time</a:t>
              </a:r>
            </a:p>
          </p:txBody>
        </p:sp>
        <p:sp>
          <p:nvSpPr>
            <p:cNvPr id="25618" name="Freeform 12"/>
            <p:cNvSpPr>
              <a:spLocks/>
            </p:cNvSpPr>
            <p:nvPr/>
          </p:nvSpPr>
          <p:spPr bwMode="auto">
            <a:xfrm>
              <a:off x="1564" y="1344"/>
              <a:ext cx="676" cy="816"/>
            </a:xfrm>
            <a:custGeom>
              <a:avLst/>
              <a:gdLst>
                <a:gd name="T0" fmla="*/ 20 w 676"/>
                <a:gd name="T1" fmla="*/ 0 h 816"/>
                <a:gd name="T2" fmla="*/ 116 w 676"/>
                <a:gd name="T3" fmla="*/ 576 h 816"/>
                <a:gd name="T4" fmla="*/ 676 w 676"/>
                <a:gd name="T5" fmla="*/ 816 h 816"/>
                <a:gd name="T6" fmla="*/ 0 60000 65536"/>
                <a:gd name="T7" fmla="*/ 0 60000 65536"/>
                <a:gd name="T8" fmla="*/ 0 60000 65536"/>
                <a:gd name="T9" fmla="*/ 0 w 676"/>
                <a:gd name="T10" fmla="*/ 0 h 816"/>
                <a:gd name="T11" fmla="*/ 676 w 676"/>
                <a:gd name="T12" fmla="*/ 816 h 8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6" h="816">
                  <a:moveTo>
                    <a:pt x="20" y="0"/>
                  </a:moveTo>
                  <a:cubicBezTo>
                    <a:pt x="0" y="228"/>
                    <a:pt x="7" y="440"/>
                    <a:pt x="116" y="576"/>
                  </a:cubicBezTo>
                  <a:cubicBezTo>
                    <a:pt x="225" y="712"/>
                    <a:pt x="559" y="766"/>
                    <a:pt x="676" y="81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68973" name="AutoShape 13"/>
          <p:cNvCxnSpPr>
            <a:cxnSpLocks noChangeShapeType="1"/>
          </p:cNvCxnSpPr>
          <p:nvPr/>
        </p:nvCxnSpPr>
        <p:spPr bwMode="auto">
          <a:xfrm flipV="1">
            <a:off x="4398963" y="2392363"/>
            <a:ext cx="1824037" cy="27447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68974" name="Freeform 14"/>
          <p:cNvSpPr>
            <a:spLocks/>
          </p:cNvSpPr>
          <p:nvPr/>
        </p:nvSpPr>
        <p:spPr bwMode="auto">
          <a:xfrm>
            <a:off x="2970213" y="2095500"/>
            <a:ext cx="2171700" cy="1846263"/>
          </a:xfrm>
          <a:custGeom>
            <a:avLst/>
            <a:gdLst>
              <a:gd name="T0" fmla="*/ 0 w 1368"/>
              <a:gd name="T1" fmla="*/ 0 h 1163"/>
              <a:gd name="T2" fmla="*/ 1633061064 w 1368"/>
              <a:gd name="T3" fmla="*/ 2147483647 h 1163"/>
              <a:gd name="T4" fmla="*/ 2147483647 w 1368"/>
              <a:gd name="T5" fmla="*/ 2147483647 h 1163"/>
              <a:gd name="T6" fmla="*/ 0 60000 65536"/>
              <a:gd name="T7" fmla="*/ 0 60000 65536"/>
              <a:gd name="T8" fmla="*/ 0 60000 65536"/>
              <a:gd name="T9" fmla="*/ 0 w 1368"/>
              <a:gd name="T10" fmla="*/ 0 h 1163"/>
              <a:gd name="T11" fmla="*/ 1368 w 1368"/>
              <a:gd name="T12" fmla="*/ 1163 h 11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8" h="1163">
                <a:moveTo>
                  <a:pt x="0" y="0"/>
                </a:moveTo>
                <a:cubicBezTo>
                  <a:pt x="107" y="164"/>
                  <a:pt x="420" y="789"/>
                  <a:pt x="648" y="976"/>
                </a:cubicBezTo>
                <a:cubicBezTo>
                  <a:pt x="876" y="1163"/>
                  <a:pt x="1248" y="1104"/>
                  <a:pt x="1368" y="112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197100" y="3660666"/>
            <a:ext cx="2108200" cy="1587500"/>
            <a:chOff x="1384" y="2296"/>
            <a:chExt cx="1328" cy="1000"/>
          </a:xfrm>
        </p:grpSpPr>
        <p:sp>
          <p:nvSpPr>
            <p:cNvPr id="25615" name="Line 16"/>
            <p:cNvSpPr>
              <a:spLocks noChangeShapeType="1"/>
            </p:cNvSpPr>
            <p:nvPr/>
          </p:nvSpPr>
          <p:spPr bwMode="auto">
            <a:xfrm>
              <a:off x="1384" y="2656"/>
              <a:ext cx="1328" cy="6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6" name="Line 17"/>
            <p:cNvSpPr>
              <a:spLocks noChangeShapeType="1"/>
            </p:cNvSpPr>
            <p:nvPr/>
          </p:nvSpPr>
          <p:spPr bwMode="auto">
            <a:xfrm flipH="1">
              <a:off x="2240" y="2296"/>
              <a:ext cx="256" cy="66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C5ED6093-0525-4400-8A6A-E4043F6EDA8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8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8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7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308126" y="152400"/>
            <a:ext cx="6578574" cy="807720"/>
          </a:xfrm>
        </p:spPr>
        <p:txBody>
          <a:bodyPr/>
          <a:lstStyle/>
          <a:p>
            <a:r>
              <a:rPr lang="en-US" sz="3200" dirty="0" smtClean="0"/>
              <a:t>Model all Conflicts with a Graph</a:t>
            </a:r>
          </a:p>
        </p:txBody>
      </p:sp>
      <p:grpSp>
        <p:nvGrpSpPr>
          <p:cNvPr id="26627" name="Group 3"/>
          <p:cNvGrpSpPr>
            <a:grpSpLocks/>
          </p:cNvGrpSpPr>
          <p:nvPr/>
        </p:nvGrpSpPr>
        <p:grpSpPr bwMode="auto">
          <a:xfrm>
            <a:off x="1416050" y="1760538"/>
            <a:ext cx="5976938" cy="4203700"/>
            <a:chOff x="892" y="1109"/>
            <a:chExt cx="3765" cy="2648"/>
          </a:xfrm>
        </p:grpSpPr>
        <p:sp>
          <p:nvSpPr>
            <p:cNvPr id="26629" name="Text Box 4"/>
            <p:cNvSpPr txBox="1">
              <a:spLocks noChangeArrowheads="1"/>
            </p:cNvSpPr>
            <p:nvPr/>
          </p:nvSpPr>
          <p:spPr bwMode="auto">
            <a:xfrm>
              <a:off x="940" y="1109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257</a:t>
              </a:r>
            </a:p>
          </p:txBody>
        </p:sp>
        <p:sp>
          <p:nvSpPr>
            <p:cNvPr id="26630" name="Text Box 5"/>
            <p:cNvSpPr txBox="1">
              <a:spLocks noChangeArrowheads="1"/>
            </p:cNvSpPr>
            <p:nvPr/>
          </p:nvSpPr>
          <p:spPr bwMode="auto">
            <a:xfrm>
              <a:off x="4156" y="24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67</a:t>
              </a:r>
            </a:p>
          </p:txBody>
        </p:sp>
        <p:sp>
          <p:nvSpPr>
            <p:cNvPr id="26631" name="Text Box 6"/>
            <p:cNvSpPr txBox="1">
              <a:spLocks noChangeArrowheads="1"/>
            </p:cNvSpPr>
            <p:nvPr/>
          </p:nvSpPr>
          <p:spPr bwMode="auto">
            <a:xfrm>
              <a:off x="2724" y="33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99</a:t>
              </a:r>
            </a:p>
          </p:txBody>
        </p:sp>
        <p:sp>
          <p:nvSpPr>
            <p:cNvPr id="26632" name="Text Box 7"/>
            <p:cNvSpPr txBox="1">
              <a:spLocks noChangeArrowheads="1"/>
            </p:cNvSpPr>
            <p:nvPr/>
          </p:nvSpPr>
          <p:spPr bwMode="auto">
            <a:xfrm>
              <a:off x="4060" y="1205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145</a:t>
              </a:r>
            </a:p>
          </p:txBody>
        </p:sp>
        <p:sp>
          <p:nvSpPr>
            <p:cNvPr id="26633" name="Text Box 8"/>
            <p:cNvSpPr txBox="1">
              <a:spLocks noChangeArrowheads="1"/>
            </p:cNvSpPr>
            <p:nvPr/>
          </p:nvSpPr>
          <p:spPr bwMode="auto">
            <a:xfrm>
              <a:off x="892" y="2645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306</a:t>
              </a:r>
            </a:p>
          </p:txBody>
        </p:sp>
        <p:sp>
          <p:nvSpPr>
            <p:cNvPr id="26634" name="Text Box 9"/>
            <p:cNvSpPr txBox="1">
              <a:spLocks noChangeArrowheads="1"/>
            </p:cNvSpPr>
            <p:nvPr/>
          </p:nvSpPr>
          <p:spPr bwMode="auto">
            <a:xfrm>
              <a:off x="2620" y="1109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122</a:t>
              </a:r>
            </a:p>
          </p:txBody>
        </p:sp>
        <p:grpSp>
          <p:nvGrpSpPr>
            <p:cNvPr id="26635" name="Group 10"/>
            <p:cNvGrpSpPr>
              <a:grpSpLocks/>
            </p:cNvGrpSpPr>
            <p:nvPr/>
          </p:nvGrpSpPr>
          <p:grpSpPr bwMode="auto">
            <a:xfrm>
              <a:off x="1276" y="1384"/>
              <a:ext cx="2880" cy="1996"/>
              <a:chOff x="1276" y="1392"/>
              <a:chExt cx="2880" cy="1996"/>
            </a:xfrm>
          </p:grpSpPr>
          <p:sp>
            <p:nvSpPr>
              <p:cNvPr id="26636" name="Oval 11"/>
              <p:cNvSpPr>
                <a:spLocks noChangeArrowheads="1"/>
              </p:cNvSpPr>
              <p:nvPr/>
            </p:nvSpPr>
            <p:spPr bwMode="auto">
              <a:xfrm>
                <a:off x="1420" y="1440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7" name="Oval 12"/>
              <p:cNvSpPr>
                <a:spLocks noChangeArrowheads="1"/>
              </p:cNvSpPr>
              <p:nvPr/>
            </p:nvSpPr>
            <p:spPr bwMode="auto">
              <a:xfrm>
                <a:off x="2764" y="1468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8" name="Oval 13"/>
              <p:cNvSpPr>
                <a:spLocks noChangeArrowheads="1"/>
              </p:cNvSpPr>
              <p:nvPr/>
            </p:nvSpPr>
            <p:spPr bwMode="auto">
              <a:xfrm>
                <a:off x="1276" y="25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9" name="Oval 14"/>
              <p:cNvSpPr>
                <a:spLocks noChangeArrowheads="1"/>
              </p:cNvSpPr>
              <p:nvPr/>
            </p:nvSpPr>
            <p:spPr bwMode="auto">
              <a:xfrm>
                <a:off x="4012" y="25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0" name="Oval 15"/>
              <p:cNvSpPr>
                <a:spLocks noChangeArrowheads="1"/>
              </p:cNvSpPr>
              <p:nvPr/>
            </p:nvSpPr>
            <p:spPr bwMode="auto">
              <a:xfrm>
                <a:off x="3916" y="13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1" name="Oval 16"/>
              <p:cNvSpPr>
                <a:spLocks noChangeArrowheads="1"/>
              </p:cNvSpPr>
              <p:nvPr/>
            </p:nvSpPr>
            <p:spPr bwMode="auto">
              <a:xfrm>
                <a:off x="2716" y="32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26642" name="AutoShape 17"/>
              <p:cNvCxnSpPr>
                <a:cxnSpLocks noChangeShapeType="1"/>
                <a:stCxn id="26638" idx="6"/>
                <a:endCxn id="26640" idx="3"/>
              </p:cNvCxnSpPr>
              <p:nvPr/>
            </p:nvCxnSpPr>
            <p:spPr bwMode="auto">
              <a:xfrm flipV="1">
                <a:off x="1420" y="1515"/>
                <a:ext cx="2517" cy="11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3" name="AutoShape 18"/>
              <p:cNvCxnSpPr>
                <a:cxnSpLocks noChangeShapeType="1"/>
                <a:stCxn id="26638" idx="6"/>
                <a:endCxn id="26639" idx="2"/>
              </p:cNvCxnSpPr>
              <p:nvPr/>
            </p:nvCxnSpPr>
            <p:spPr bwMode="auto">
              <a:xfrm>
                <a:off x="1420" y="2616"/>
                <a:ext cx="2592" cy="48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4" name="AutoShape 19"/>
              <p:cNvCxnSpPr>
                <a:cxnSpLocks noChangeShapeType="1"/>
                <a:stCxn id="26636" idx="5"/>
                <a:endCxn id="26637" idx="2"/>
              </p:cNvCxnSpPr>
              <p:nvPr/>
            </p:nvCxnSpPr>
            <p:spPr bwMode="auto">
              <a:xfrm flipV="1">
                <a:off x="1543" y="1540"/>
                <a:ext cx="1221" cy="23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5" name="AutoShape 20"/>
              <p:cNvCxnSpPr>
                <a:cxnSpLocks noChangeShapeType="1"/>
                <a:stCxn id="26636" idx="4"/>
                <a:endCxn id="26641" idx="0"/>
              </p:cNvCxnSpPr>
              <p:nvPr/>
            </p:nvCxnSpPr>
            <p:spPr bwMode="auto">
              <a:xfrm>
                <a:off x="1492" y="1584"/>
                <a:ext cx="1296" cy="166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6" name="AutoShape 21"/>
              <p:cNvCxnSpPr>
                <a:cxnSpLocks noChangeShapeType="1"/>
                <a:stCxn id="26641" idx="0"/>
                <a:endCxn id="26637" idx="4"/>
              </p:cNvCxnSpPr>
              <p:nvPr/>
            </p:nvCxnSpPr>
            <p:spPr bwMode="auto">
              <a:xfrm flipV="1">
                <a:off x="2788" y="1612"/>
                <a:ext cx="48" cy="163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7" name="AutoShape 22"/>
              <p:cNvCxnSpPr>
                <a:cxnSpLocks noChangeShapeType="1"/>
                <a:stCxn id="26641" idx="0"/>
                <a:endCxn id="26640" idx="3"/>
              </p:cNvCxnSpPr>
              <p:nvPr/>
            </p:nvCxnSpPr>
            <p:spPr bwMode="auto">
              <a:xfrm flipV="1">
                <a:off x="2788" y="1515"/>
                <a:ext cx="1149" cy="1729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8" name="AutoShape 23"/>
              <p:cNvCxnSpPr>
                <a:cxnSpLocks noChangeShapeType="1"/>
                <a:stCxn id="26641" idx="7"/>
                <a:endCxn id="26639" idx="2"/>
              </p:cNvCxnSpPr>
              <p:nvPr/>
            </p:nvCxnSpPr>
            <p:spPr bwMode="auto">
              <a:xfrm flipV="1">
                <a:off x="2839" y="2664"/>
                <a:ext cx="1173" cy="6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sp>
            <p:nvSpPr>
              <p:cNvPr id="26649" name="Line 24"/>
              <p:cNvSpPr>
                <a:spLocks noChangeShapeType="1"/>
              </p:cNvSpPr>
              <p:nvPr/>
            </p:nvSpPr>
            <p:spPr bwMode="auto">
              <a:xfrm>
                <a:off x="1440" y="2640"/>
                <a:ext cx="129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BECF6E19-73B2-41AB-9011-DA48DCC943F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2844" y="1844592"/>
            <a:ext cx="8496436" cy="3104558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4400" dirty="0" smtClean="0"/>
              <a:t>Color</a:t>
            </a:r>
            <a:r>
              <a:rPr lang="en-US" sz="4400" dirty="0" smtClean="0"/>
              <a:t> vertices </a:t>
            </a:r>
            <a:r>
              <a:rPr lang="en-US" sz="4400" dirty="0" smtClean="0"/>
              <a:t>so that </a:t>
            </a:r>
            <a:r>
              <a:rPr lang="en-US" sz="4400" dirty="0" smtClean="0"/>
              <a:t>adjacent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400" dirty="0" smtClean="0"/>
              <a:t>vertices </a:t>
            </a:r>
            <a:r>
              <a:rPr lang="en-US" sz="4400" dirty="0" smtClean="0"/>
              <a:t>have different colors.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400" dirty="0" smtClean="0"/>
              <a:t>min # distinct</a:t>
            </a:r>
            <a:r>
              <a:rPr lang="en-US" sz="4400" dirty="0" smtClean="0">
                <a:solidFill>
                  <a:srgbClr val="0033CC"/>
                </a:solidFill>
              </a:rPr>
              <a:t> colors  </a:t>
            </a:r>
            <a:r>
              <a:rPr lang="en-US" sz="4400" dirty="0" smtClean="0"/>
              <a:t>needed =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400" dirty="0" smtClean="0"/>
              <a:t>min #</a:t>
            </a:r>
            <a:r>
              <a:rPr lang="en-US" sz="4400" dirty="0" smtClean="0">
                <a:solidFill>
                  <a:srgbClr val="0033CC"/>
                </a:solidFill>
              </a:rPr>
              <a:t> gates </a:t>
            </a:r>
            <a:r>
              <a:rPr lang="en-US" sz="4400" dirty="0" smtClean="0"/>
              <a:t>needed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4000" dirty="0" smtClean="0">
              <a:solidFill>
                <a:srgbClr val="0033CC"/>
              </a:solidFill>
            </a:endParaRPr>
          </a:p>
        </p:txBody>
      </p:sp>
      <p:pic>
        <p:nvPicPr>
          <p:cNvPr id="27651" name="Picture 3" descr="ED00007_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02680" y="220980"/>
            <a:ext cx="1103313" cy="136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676400" y="384493"/>
            <a:ext cx="421621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b="1" dirty="0">
                <a:latin typeface="Comic Sans MS" pitchFamily="8" charset="0"/>
              </a:rPr>
              <a:t>Color </a:t>
            </a:r>
            <a:r>
              <a:rPr lang="en-US" sz="3600" b="1" dirty="0" smtClean="0">
                <a:latin typeface="Comic Sans MS" pitchFamily="8" charset="0"/>
              </a:rPr>
              <a:t>the vertices</a:t>
            </a:r>
            <a:endParaRPr lang="en-US" sz="3600" b="1" dirty="0">
              <a:latin typeface="Comic Sans MS" pitchFamily="8" charset="0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D6F71EAE-C170-414A-A6BE-2B5CA14D8D9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Coloring the Vertices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315200" y="4495800"/>
            <a:ext cx="1654175" cy="1600200"/>
            <a:chOff x="4608" y="2832"/>
            <a:chExt cx="1042" cy="1008"/>
          </a:xfrm>
        </p:grpSpPr>
        <p:sp>
          <p:nvSpPr>
            <p:cNvPr id="28707" name="Oval 4"/>
            <p:cNvSpPr>
              <a:spLocks noChangeArrowheads="1"/>
            </p:cNvSpPr>
            <p:nvPr/>
          </p:nvSpPr>
          <p:spPr bwMode="auto">
            <a:xfrm>
              <a:off x="4704" y="2928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8" name="Oval 5"/>
            <p:cNvSpPr>
              <a:spLocks noChangeArrowheads="1"/>
            </p:cNvSpPr>
            <p:nvPr/>
          </p:nvSpPr>
          <p:spPr bwMode="auto">
            <a:xfrm>
              <a:off x="4704" y="3168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9" name="Oval 6"/>
            <p:cNvSpPr>
              <a:spLocks noChangeArrowheads="1"/>
            </p:cNvSpPr>
            <p:nvPr/>
          </p:nvSpPr>
          <p:spPr bwMode="auto">
            <a:xfrm>
              <a:off x="4704" y="3408"/>
              <a:ext cx="144" cy="144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0" name="Oval 7"/>
            <p:cNvSpPr>
              <a:spLocks noChangeArrowheads="1"/>
            </p:cNvSpPr>
            <p:nvPr/>
          </p:nvSpPr>
          <p:spPr bwMode="auto">
            <a:xfrm>
              <a:off x="4704" y="3648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1" name="Text Box 8"/>
            <p:cNvSpPr txBox="1">
              <a:spLocks noChangeArrowheads="1"/>
            </p:cNvSpPr>
            <p:nvPr/>
          </p:nvSpPr>
          <p:spPr bwMode="auto">
            <a:xfrm>
              <a:off x="4838" y="2861"/>
              <a:ext cx="812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8" charset="0"/>
                </a:rPr>
                <a:t>257, 67</a:t>
              </a:r>
            </a:p>
            <a:p>
              <a:r>
                <a:rPr lang="en-US" sz="2400">
                  <a:latin typeface="Comic Sans MS" pitchFamily="8" charset="0"/>
                </a:rPr>
                <a:t>122,145</a:t>
              </a:r>
            </a:p>
            <a:p>
              <a:r>
                <a:rPr lang="en-US" sz="2400">
                  <a:latin typeface="Comic Sans MS" pitchFamily="8" charset="0"/>
                </a:rPr>
                <a:t>99</a:t>
              </a:r>
            </a:p>
            <a:p>
              <a:r>
                <a:rPr lang="en-US" sz="2400">
                  <a:latin typeface="Comic Sans MS" pitchFamily="8" charset="0"/>
                </a:rPr>
                <a:t>306</a:t>
              </a:r>
            </a:p>
          </p:txBody>
        </p:sp>
        <p:sp>
          <p:nvSpPr>
            <p:cNvPr id="28712" name="Rectangle 9"/>
            <p:cNvSpPr>
              <a:spLocks noChangeArrowheads="1"/>
            </p:cNvSpPr>
            <p:nvPr/>
          </p:nvSpPr>
          <p:spPr bwMode="auto">
            <a:xfrm>
              <a:off x="4608" y="2832"/>
              <a:ext cx="1024" cy="1008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5114" name="Text Box 10"/>
          <p:cNvSpPr txBox="1">
            <a:spLocks noChangeArrowheads="1"/>
          </p:cNvSpPr>
          <p:nvPr/>
        </p:nvSpPr>
        <p:spPr bwMode="auto">
          <a:xfrm>
            <a:off x="838200" y="4964113"/>
            <a:ext cx="2732088" cy="17367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>
                <a:latin typeface="Comic Sans MS" pitchFamily="8" charset="0"/>
              </a:rPr>
              <a:t>4 colors</a:t>
            </a:r>
          </a:p>
          <a:p>
            <a:r>
              <a:rPr lang="en-US" sz="5400">
                <a:latin typeface="Comic Sans MS" pitchFamily="8" charset="0"/>
              </a:rPr>
              <a:t>4 gates</a:t>
            </a:r>
          </a:p>
        </p:txBody>
      </p:sp>
      <p:sp>
        <p:nvSpPr>
          <p:cNvPr id="175115" name="Text Box 11"/>
          <p:cNvSpPr txBox="1">
            <a:spLocks noChangeArrowheads="1"/>
          </p:cNvSpPr>
          <p:nvPr/>
        </p:nvSpPr>
        <p:spPr bwMode="auto">
          <a:xfrm>
            <a:off x="7340600" y="3111500"/>
            <a:ext cx="1574800" cy="11906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600">
                <a:latin typeface="Comic Sans MS" pitchFamily="8" charset="0"/>
              </a:rPr>
              <a:t>assign</a:t>
            </a:r>
          </a:p>
          <a:p>
            <a:r>
              <a:rPr lang="en-US" sz="3600">
                <a:latin typeface="Comic Sans MS" pitchFamily="8" charset="0"/>
              </a:rPr>
              <a:t>gates:</a:t>
            </a:r>
          </a:p>
        </p:txBody>
      </p:sp>
      <p:grpSp>
        <p:nvGrpSpPr>
          <p:cNvPr id="28678" name="Group 12"/>
          <p:cNvGrpSpPr>
            <a:grpSpLocks/>
          </p:cNvGrpSpPr>
          <p:nvPr/>
        </p:nvGrpSpPr>
        <p:grpSpPr bwMode="auto">
          <a:xfrm>
            <a:off x="1390650" y="1760538"/>
            <a:ext cx="5976938" cy="4203700"/>
            <a:chOff x="892" y="1109"/>
            <a:chExt cx="3765" cy="2648"/>
          </a:xfrm>
        </p:grpSpPr>
        <p:sp>
          <p:nvSpPr>
            <p:cNvPr id="28686" name="Text Box 13"/>
            <p:cNvSpPr txBox="1">
              <a:spLocks noChangeArrowheads="1"/>
            </p:cNvSpPr>
            <p:nvPr/>
          </p:nvSpPr>
          <p:spPr bwMode="auto">
            <a:xfrm>
              <a:off x="940" y="1109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257</a:t>
              </a:r>
            </a:p>
          </p:txBody>
        </p:sp>
        <p:sp>
          <p:nvSpPr>
            <p:cNvPr id="28687" name="Text Box 14"/>
            <p:cNvSpPr txBox="1">
              <a:spLocks noChangeArrowheads="1"/>
            </p:cNvSpPr>
            <p:nvPr/>
          </p:nvSpPr>
          <p:spPr bwMode="auto">
            <a:xfrm>
              <a:off x="4156" y="24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67</a:t>
              </a:r>
            </a:p>
          </p:txBody>
        </p:sp>
        <p:sp>
          <p:nvSpPr>
            <p:cNvPr id="28688" name="Text Box 15"/>
            <p:cNvSpPr txBox="1">
              <a:spLocks noChangeArrowheads="1"/>
            </p:cNvSpPr>
            <p:nvPr/>
          </p:nvSpPr>
          <p:spPr bwMode="auto">
            <a:xfrm>
              <a:off x="2724" y="33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99</a:t>
              </a:r>
            </a:p>
          </p:txBody>
        </p:sp>
        <p:sp>
          <p:nvSpPr>
            <p:cNvPr id="28689" name="Text Box 16"/>
            <p:cNvSpPr txBox="1">
              <a:spLocks noChangeArrowheads="1"/>
            </p:cNvSpPr>
            <p:nvPr/>
          </p:nvSpPr>
          <p:spPr bwMode="auto">
            <a:xfrm>
              <a:off x="4060" y="1205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145</a:t>
              </a:r>
            </a:p>
          </p:txBody>
        </p:sp>
        <p:sp>
          <p:nvSpPr>
            <p:cNvPr id="28690" name="Text Box 17"/>
            <p:cNvSpPr txBox="1">
              <a:spLocks noChangeArrowheads="1"/>
            </p:cNvSpPr>
            <p:nvPr/>
          </p:nvSpPr>
          <p:spPr bwMode="auto">
            <a:xfrm>
              <a:off x="892" y="2645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306</a:t>
              </a:r>
            </a:p>
          </p:txBody>
        </p:sp>
        <p:sp>
          <p:nvSpPr>
            <p:cNvPr id="28691" name="Text Box 18"/>
            <p:cNvSpPr txBox="1">
              <a:spLocks noChangeArrowheads="1"/>
            </p:cNvSpPr>
            <p:nvPr/>
          </p:nvSpPr>
          <p:spPr bwMode="auto">
            <a:xfrm>
              <a:off x="2620" y="1109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122</a:t>
              </a:r>
            </a:p>
          </p:txBody>
        </p:sp>
        <p:grpSp>
          <p:nvGrpSpPr>
            <p:cNvPr id="28692" name="Group 19"/>
            <p:cNvGrpSpPr>
              <a:grpSpLocks/>
            </p:cNvGrpSpPr>
            <p:nvPr/>
          </p:nvGrpSpPr>
          <p:grpSpPr bwMode="auto">
            <a:xfrm>
              <a:off x="1276" y="1384"/>
              <a:ext cx="2880" cy="1996"/>
              <a:chOff x="1276" y="1392"/>
              <a:chExt cx="2880" cy="1996"/>
            </a:xfrm>
          </p:grpSpPr>
          <p:sp>
            <p:nvSpPr>
              <p:cNvPr id="28693" name="Oval 20"/>
              <p:cNvSpPr>
                <a:spLocks noChangeArrowheads="1"/>
              </p:cNvSpPr>
              <p:nvPr/>
            </p:nvSpPr>
            <p:spPr bwMode="auto">
              <a:xfrm>
                <a:off x="1420" y="1440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4" name="Oval 21"/>
              <p:cNvSpPr>
                <a:spLocks noChangeArrowheads="1"/>
              </p:cNvSpPr>
              <p:nvPr/>
            </p:nvSpPr>
            <p:spPr bwMode="auto">
              <a:xfrm>
                <a:off x="2764" y="1468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5" name="Oval 22"/>
              <p:cNvSpPr>
                <a:spLocks noChangeArrowheads="1"/>
              </p:cNvSpPr>
              <p:nvPr/>
            </p:nvSpPr>
            <p:spPr bwMode="auto">
              <a:xfrm>
                <a:off x="1276" y="25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6" name="Oval 23"/>
              <p:cNvSpPr>
                <a:spLocks noChangeArrowheads="1"/>
              </p:cNvSpPr>
              <p:nvPr/>
            </p:nvSpPr>
            <p:spPr bwMode="auto">
              <a:xfrm>
                <a:off x="4012" y="25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7" name="Oval 24"/>
              <p:cNvSpPr>
                <a:spLocks noChangeArrowheads="1"/>
              </p:cNvSpPr>
              <p:nvPr/>
            </p:nvSpPr>
            <p:spPr bwMode="auto">
              <a:xfrm>
                <a:off x="3916" y="13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8" name="Oval 25"/>
              <p:cNvSpPr>
                <a:spLocks noChangeArrowheads="1"/>
              </p:cNvSpPr>
              <p:nvPr/>
            </p:nvSpPr>
            <p:spPr bwMode="auto">
              <a:xfrm>
                <a:off x="2716" y="32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28699" name="AutoShape 26"/>
              <p:cNvCxnSpPr>
                <a:cxnSpLocks noChangeShapeType="1"/>
                <a:stCxn id="28695" idx="6"/>
                <a:endCxn id="28697" idx="3"/>
              </p:cNvCxnSpPr>
              <p:nvPr/>
            </p:nvCxnSpPr>
            <p:spPr bwMode="auto">
              <a:xfrm flipV="1">
                <a:off x="1420" y="1515"/>
                <a:ext cx="2517" cy="11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0" name="AutoShape 27"/>
              <p:cNvCxnSpPr>
                <a:cxnSpLocks noChangeShapeType="1"/>
                <a:stCxn id="28695" idx="6"/>
                <a:endCxn id="28696" idx="2"/>
              </p:cNvCxnSpPr>
              <p:nvPr/>
            </p:nvCxnSpPr>
            <p:spPr bwMode="auto">
              <a:xfrm>
                <a:off x="1420" y="2616"/>
                <a:ext cx="2592" cy="48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1" name="AutoShape 28"/>
              <p:cNvCxnSpPr>
                <a:cxnSpLocks noChangeShapeType="1"/>
                <a:stCxn id="28693" idx="5"/>
                <a:endCxn id="28694" idx="2"/>
              </p:cNvCxnSpPr>
              <p:nvPr/>
            </p:nvCxnSpPr>
            <p:spPr bwMode="auto">
              <a:xfrm flipV="1">
                <a:off x="1543" y="1540"/>
                <a:ext cx="1221" cy="23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2" name="AutoShape 29"/>
              <p:cNvCxnSpPr>
                <a:cxnSpLocks noChangeShapeType="1"/>
                <a:stCxn id="28693" idx="4"/>
                <a:endCxn id="28698" idx="0"/>
              </p:cNvCxnSpPr>
              <p:nvPr/>
            </p:nvCxnSpPr>
            <p:spPr bwMode="auto">
              <a:xfrm>
                <a:off x="1492" y="1584"/>
                <a:ext cx="1296" cy="166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3" name="AutoShape 30"/>
              <p:cNvCxnSpPr>
                <a:cxnSpLocks noChangeShapeType="1"/>
                <a:stCxn id="28698" idx="0"/>
                <a:endCxn id="28694" idx="4"/>
              </p:cNvCxnSpPr>
              <p:nvPr/>
            </p:nvCxnSpPr>
            <p:spPr bwMode="auto">
              <a:xfrm flipV="1">
                <a:off x="2788" y="1612"/>
                <a:ext cx="48" cy="163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4" name="AutoShape 31"/>
              <p:cNvCxnSpPr>
                <a:cxnSpLocks noChangeShapeType="1"/>
                <a:stCxn id="28698" idx="0"/>
                <a:endCxn id="28697" idx="3"/>
              </p:cNvCxnSpPr>
              <p:nvPr/>
            </p:nvCxnSpPr>
            <p:spPr bwMode="auto">
              <a:xfrm flipV="1">
                <a:off x="2788" y="1515"/>
                <a:ext cx="1149" cy="1729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5" name="AutoShape 32"/>
              <p:cNvCxnSpPr>
                <a:cxnSpLocks noChangeShapeType="1"/>
                <a:stCxn id="28698" idx="7"/>
                <a:endCxn id="28696" idx="2"/>
              </p:cNvCxnSpPr>
              <p:nvPr/>
            </p:nvCxnSpPr>
            <p:spPr bwMode="auto">
              <a:xfrm flipV="1">
                <a:off x="2839" y="2664"/>
                <a:ext cx="1173" cy="6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sp>
            <p:nvSpPr>
              <p:cNvPr id="28706" name="Line 33"/>
              <p:cNvSpPr>
                <a:spLocks noChangeShapeType="1"/>
              </p:cNvSpPr>
              <p:nvPr/>
            </p:nvSpPr>
            <p:spPr bwMode="auto">
              <a:xfrm>
                <a:off x="1440" y="2640"/>
                <a:ext cx="129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8679" name="Oval 34"/>
          <p:cNvSpPr>
            <a:spLocks noChangeArrowheads="1"/>
          </p:cNvSpPr>
          <p:nvPr/>
        </p:nvSpPr>
        <p:spPr bwMode="auto">
          <a:xfrm>
            <a:off x="2197100" y="2273300"/>
            <a:ext cx="3048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39" name="Oval 35"/>
          <p:cNvSpPr>
            <a:spLocks noChangeArrowheads="1"/>
          </p:cNvSpPr>
          <p:nvPr/>
        </p:nvSpPr>
        <p:spPr bwMode="auto">
          <a:xfrm>
            <a:off x="6311900" y="4025900"/>
            <a:ext cx="3048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40" name="Oval 36"/>
          <p:cNvSpPr>
            <a:spLocks noChangeArrowheads="1"/>
          </p:cNvSpPr>
          <p:nvPr/>
        </p:nvSpPr>
        <p:spPr bwMode="auto">
          <a:xfrm>
            <a:off x="4330700" y="22733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41" name="Oval 37"/>
          <p:cNvSpPr>
            <a:spLocks noChangeArrowheads="1"/>
          </p:cNvSpPr>
          <p:nvPr/>
        </p:nvSpPr>
        <p:spPr bwMode="auto">
          <a:xfrm>
            <a:off x="6159500" y="21971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42" name="Oval 38"/>
          <p:cNvSpPr>
            <a:spLocks noChangeArrowheads="1"/>
          </p:cNvSpPr>
          <p:nvPr/>
        </p:nvSpPr>
        <p:spPr bwMode="auto">
          <a:xfrm>
            <a:off x="1968500" y="39497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43" name="Oval 39"/>
          <p:cNvSpPr>
            <a:spLocks noChangeArrowheads="1"/>
          </p:cNvSpPr>
          <p:nvPr/>
        </p:nvSpPr>
        <p:spPr bwMode="auto">
          <a:xfrm>
            <a:off x="4254500" y="5092700"/>
            <a:ext cx="304800" cy="3048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D1606E76-A6F7-4683-9B12-9E087518A6C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15" grpId="0"/>
      <p:bldP spid="175139" grpId="0" animBg="1"/>
      <p:bldP spid="175140" grpId="0" animBg="1"/>
      <p:bldP spid="175141" grpId="0" animBg="1"/>
      <p:bldP spid="175142" grpId="0" animBg="1"/>
      <p:bldP spid="17514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Better coloring</a:t>
            </a:r>
          </a:p>
        </p:txBody>
      </p:sp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838200" y="4964113"/>
            <a:ext cx="2732088" cy="17367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>
                <a:solidFill>
                  <a:srgbClr val="0033CC"/>
                </a:solidFill>
                <a:latin typeface="Comic Sans MS" pitchFamily="8" charset="0"/>
              </a:rPr>
              <a:t>3 </a:t>
            </a:r>
            <a:r>
              <a:rPr lang="en-US" sz="5400">
                <a:latin typeface="Comic Sans MS" pitchFamily="8" charset="0"/>
              </a:rPr>
              <a:t>colors</a:t>
            </a:r>
          </a:p>
          <a:p>
            <a:r>
              <a:rPr lang="en-US" sz="5400">
                <a:solidFill>
                  <a:srgbClr val="0033CC"/>
                </a:solidFill>
                <a:latin typeface="Comic Sans MS" pitchFamily="8" charset="0"/>
              </a:rPr>
              <a:t>3 </a:t>
            </a:r>
            <a:r>
              <a:rPr lang="en-US" sz="5400">
                <a:latin typeface="Comic Sans MS" pitchFamily="8" charset="0"/>
              </a:rPr>
              <a:t>gates</a:t>
            </a:r>
          </a:p>
        </p:txBody>
      </p:sp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1390650" y="1760538"/>
            <a:ext cx="5976938" cy="4203700"/>
            <a:chOff x="892" y="1109"/>
            <a:chExt cx="3765" cy="2648"/>
          </a:xfrm>
        </p:grpSpPr>
        <p:sp>
          <p:nvSpPr>
            <p:cNvPr id="29708" name="Text Box 5"/>
            <p:cNvSpPr txBox="1">
              <a:spLocks noChangeArrowheads="1"/>
            </p:cNvSpPr>
            <p:nvPr/>
          </p:nvSpPr>
          <p:spPr bwMode="auto">
            <a:xfrm>
              <a:off x="940" y="1109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257</a:t>
              </a:r>
            </a:p>
          </p:txBody>
        </p:sp>
        <p:sp>
          <p:nvSpPr>
            <p:cNvPr id="29709" name="Text Box 6"/>
            <p:cNvSpPr txBox="1">
              <a:spLocks noChangeArrowheads="1"/>
            </p:cNvSpPr>
            <p:nvPr/>
          </p:nvSpPr>
          <p:spPr bwMode="auto">
            <a:xfrm>
              <a:off x="4156" y="24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67</a:t>
              </a:r>
            </a:p>
          </p:txBody>
        </p:sp>
        <p:sp>
          <p:nvSpPr>
            <p:cNvPr id="29710" name="Text Box 7"/>
            <p:cNvSpPr txBox="1">
              <a:spLocks noChangeArrowheads="1"/>
            </p:cNvSpPr>
            <p:nvPr/>
          </p:nvSpPr>
          <p:spPr bwMode="auto">
            <a:xfrm>
              <a:off x="2724" y="33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99</a:t>
              </a:r>
            </a:p>
          </p:txBody>
        </p:sp>
        <p:sp>
          <p:nvSpPr>
            <p:cNvPr id="29711" name="Text Box 8"/>
            <p:cNvSpPr txBox="1">
              <a:spLocks noChangeArrowheads="1"/>
            </p:cNvSpPr>
            <p:nvPr/>
          </p:nvSpPr>
          <p:spPr bwMode="auto">
            <a:xfrm>
              <a:off x="4060" y="1205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145</a:t>
              </a:r>
            </a:p>
          </p:txBody>
        </p:sp>
        <p:sp>
          <p:nvSpPr>
            <p:cNvPr id="29712" name="Text Box 9"/>
            <p:cNvSpPr txBox="1">
              <a:spLocks noChangeArrowheads="1"/>
            </p:cNvSpPr>
            <p:nvPr/>
          </p:nvSpPr>
          <p:spPr bwMode="auto">
            <a:xfrm>
              <a:off x="892" y="2645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306</a:t>
              </a:r>
            </a:p>
          </p:txBody>
        </p:sp>
        <p:sp>
          <p:nvSpPr>
            <p:cNvPr id="29713" name="Text Box 10"/>
            <p:cNvSpPr txBox="1">
              <a:spLocks noChangeArrowheads="1"/>
            </p:cNvSpPr>
            <p:nvPr/>
          </p:nvSpPr>
          <p:spPr bwMode="auto">
            <a:xfrm>
              <a:off x="2620" y="1109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122</a:t>
              </a:r>
            </a:p>
          </p:txBody>
        </p:sp>
        <p:grpSp>
          <p:nvGrpSpPr>
            <p:cNvPr id="29714" name="Group 11"/>
            <p:cNvGrpSpPr>
              <a:grpSpLocks/>
            </p:cNvGrpSpPr>
            <p:nvPr/>
          </p:nvGrpSpPr>
          <p:grpSpPr bwMode="auto">
            <a:xfrm>
              <a:off x="1276" y="1384"/>
              <a:ext cx="2880" cy="1996"/>
              <a:chOff x="1276" y="1392"/>
              <a:chExt cx="2880" cy="1996"/>
            </a:xfrm>
          </p:grpSpPr>
          <p:sp>
            <p:nvSpPr>
              <p:cNvPr id="29715" name="Oval 12"/>
              <p:cNvSpPr>
                <a:spLocks noChangeArrowheads="1"/>
              </p:cNvSpPr>
              <p:nvPr/>
            </p:nvSpPr>
            <p:spPr bwMode="auto">
              <a:xfrm>
                <a:off x="1420" y="1440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6" name="Oval 13"/>
              <p:cNvSpPr>
                <a:spLocks noChangeArrowheads="1"/>
              </p:cNvSpPr>
              <p:nvPr/>
            </p:nvSpPr>
            <p:spPr bwMode="auto">
              <a:xfrm>
                <a:off x="2764" y="1468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7" name="Oval 14"/>
              <p:cNvSpPr>
                <a:spLocks noChangeArrowheads="1"/>
              </p:cNvSpPr>
              <p:nvPr/>
            </p:nvSpPr>
            <p:spPr bwMode="auto">
              <a:xfrm>
                <a:off x="1276" y="25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8" name="Oval 15"/>
              <p:cNvSpPr>
                <a:spLocks noChangeArrowheads="1"/>
              </p:cNvSpPr>
              <p:nvPr/>
            </p:nvSpPr>
            <p:spPr bwMode="auto">
              <a:xfrm>
                <a:off x="4012" y="25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9" name="Oval 16"/>
              <p:cNvSpPr>
                <a:spLocks noChangeArrowheads="1"/>
              </p:cNvSpPr>
              <p:nvPr/>
            </p:nvSpPr>
            <p:spPr bwMode="auto">
              <a:xfrm>
                <a:off x="3916" y="13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0" name="Oval 17"/>
              <p:cNvSpPr>
                <a:spLocks noChangeArrowheads="1"/>
              </p:cNvSpPr>
              <p:nvPr/>
            </p:nvSpPr>
            <p:spPr bwMode="auto">
              <a:xfrm>
                <a:off x="2716" y="32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29721" name="AutoShape 18"/>
              <p:cNvCxnSpPr>
                <a:cxnSpLocks noChangeShapeType="1"/>
                <a:stCxn id="29717" idx="6"/>
                <a:endCxn id="29719" idx="3"/>
              </p:cNvCxnSpPr>
              <p:nvPr/>
            </p:nvCxnSpPr>
            <p:spPr bwMode="auto">
              <a:xfrm flipV="1">
                <a:off x="1420" y="1515"/>
                <a:ext cx="2517" cy="11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2" name="AutoShape 19"/>
              <p:cNvCxnSpPr>
                <a:cxnSpLocks noChangeShapeType="1"/>
                <a:stCxn id="29717" idx="6"/>
                <a:endCxn id="29718" idx="2"/>
              </p:cNvCxnSpPr>
              <p:nvPr/>
            </p:nvCxnSpPr>
            <p:spPr bwMode="auto">
              <a:xfrm>
                <a:off x="1420" y="2616"/>
                <a:ext cx="2592" cy="48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3" name="AutoShape 20"/>
              <p:cNvCxnSpPr>
                <a:cxnSpLocks noChangeShapeType="1"/>
                <a:stCxn id="29715" idx="5"/>
                <a:endCxn id="29716" idx="2"/>
              </p:cNvCxnSpPr>
              <p:nvPr/>
            </p:nvCxnSpPr>
            <p:spPr bwMode="auto">
              <a:xfrm flipV="1">
                <a:off x="1543" y="1540"/>
                <a:ext cx="1221" cy="23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4" name="AutoShape 21"/>
              <p:cNvCxnSpPr>
                <a:cxnSpLocks noChangeShapeType="1"/>
                <a:stCxn id="29715" idx="4"/>
                <a:endCxn id="29720" idx="0"/>
              </p:cNvCxnSpPr>
              <p:nvPr/>
            </p:nvCxnSpPr>
            <p:spPr bwMode="auto">
              <a:xfrm>
                <a:off x="1492" y="1584"/>
                <a:ext cx="1296" cy="166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5" name="AutoShape 22"/>
              <p:cNvCxnSpPr>
                <a:cxnSpLocks noChangeShapeType="1"/>
                <a:stCxn id="29720" idx="0"/>
                <a:endCxn id="29716" idx="4"/>
              </p:cNvCxnSpPr>
              <p:nvPr/>
            </p:nvCxnSpPr>
            <p:spPr bwMode="auto">
              <a:xfrm flipV="1">
                <a:off x="2788" y="1612"/>
                <a:ext cx="48" cy="163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6" name="AutoShape 23"/>
              <p:cNvCxnSpPr>
                <a:cxnSpLocks noChangeShapeType="1"/>
                <a:stCxn id="29720" idx="0"/>
                <a:endCxn id="29719" idx="3"/>
              </p:cNvCxnSpPr>
              <p:nvPr/>
            </p:nvCxnSpPr>
            <p:spPr bwMode="auto">
              <a:xfrm flipV="1">
                <a:off x="2788" y="1515"/>
                <a:ext cx="1149" cy="1729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7" name="AutoShape 24"/>
              <p:cNvCxnSpPr>
                <a:cxnSpLocks noChangeShapeType="1"/>
                <a:stCxn id="29720" idx="7"/>
                <a:endCxn id="29718" idx="2"/>
              </p:cNvCxnSpPr>
              <p:nvPr/>
            </p:nvCxnSpPr>
            <p:spPr bwMode="auto">
              <a:xfrm flipV="1">
                <a:off x="2839" y="2664"/>
                <a:ext cx="1173" cy="6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sp>
            <p:nvSpPr>
              <p:cNvPr id="29728" name="Line 25"/>
              <p:cNvSpPr>
                <a:spLocks noChangeShapeType="1"/>
              </p:cNvSpPr>
              <p:nvPr/>
            </p:nvSpPr>
            <p:spPr bwMode="auto">
              <a:xfrm>
                <a:off x="1440" y="2640"/>
                <a:ext cx="129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9701" name="Oval 26"/>
          <p:cNvSpPr>
            <a:spLocks noChangeArrowheads="1"/>
          </p:cNvSpPr>
          <p:nvPr/>
        </p:nvSpPr>
        <p:spPr bwMode="auto">
          <a:xfrm>
            <a:off x="2197100" y="2273300"/>
            <a:ext cx="3048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Oval 27"/>
          <p:cNvSpPr>
            <a:spLocks noChangeArrowheads="1"/>
          </p:cNvSpPr>
          <p:nvPr/>
        </p:nvSpPr>
        <p:spPr bwMode="auto">
          <a:xfrm>
            <a:off x="6311900" y="40259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Oval 28"/>
          <p:cNvSpPr>
            <a:spLocks noChangeArrowheads="1"/>
          </p:cNvSpPr>
          <p:nvPr/>
        </p:nvSpPr>
        <p:spPr bwMode="auto">
          <a:xfrm>
            <a:off x="4330700" y="22733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Oval 29"/>
          <p:cNvSpPr>
            <a:spLocks noChangeArrowheads="1"/>
          </p:cNvSpPr>
          <p:nvPr/>
        </p:nvSpPr>
        <p:spPr bwMode="auto">
          <a:xfrm>
            <a:off x="6159500" y="21971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Oval 30"/>
          <p:cNvSpPr>
            <a:spLocks noChangeArrowheads="1"/>
          </p:cNvSpPr>
          <p:nvPr/>
        </p:nvSpPr>
        <p:spPr bwMode="auto">
          <a:xfrm>
            <a:off x="1968500" y="3949700"/>
            <a:ext cx="304800" cy="304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Oval 31"/>
          <p:cNvSpPr>
            <a:spLocks noChangeArrowheads="1"/>
          </p:cNvSpPr>
          <p:nvPr/>
        </p:nvSpPr>
        <p:spPr bwMode="auto">
          <a:xfrm>
            <a:off x="4254500" y="5092700"/>
            <a:ext cx="304800" cy="3048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5F1FD0E7-2BA5-4C63-8098-F979477CC80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86940" y="152400"/>
            <a:ext cx="4876800" cy="975360"/>
          </a:xfrm>
        </p:spPr>
        <p:txBody>
          <a:bodyPr/>
          <a:lstStyle/>
          <a:p>
            <a:r>
              <a:rPr lang="en-US" sz="4800" dirty="0" smtClean="0"/>
              <a:t>Final Exams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300" y="1455420"/>
            <a:ext cx="8478520" cy="3840480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 smtClean="0"/>
              <a:t>subjects </a:t>
            </a:r>
            <a:r>
              <a:rPr lang="en-US" sz="4800" dirty="0" smtClean="0">
                <a:solidFill>
                  <a:srgbClr val="008000"/>
                </a:solidFill>
              </a:rPr>
              <a:t>conflict</a:t>
            </a:r>
            <a:r>
              <a:rPr lang="en-US" sz="4800" dirty="0" smtClean="0"/>
              <a:t> if student </a:t>
            </a:r>
          </a:p>
          <a:p>
            <a:pPr>
              <a:buFontTx/>
              <a:buNone/>
            </a:pPr>
            <a:r>
              <a:rPr lang="en-US" sz="4800" dirty="0" smtClean="0"/>
              <a:t>takes both, so</a:t>
            </a:r>
          </a:p>
          <a:p>
            <a:pPr>
              <a:buFontTx/>
              <a:buNone/>
            </a:pPr>
            <a:r>
              <a:rPr lang="en-US" sz="4800" dirty="0" smtClean="0"/>
              <a:t>need different time slots.</a:t>
            </a:r>
          </a:p>
          <a:p>
            <a:pPr>
              <a:buFontTx/>
              <a:buNone/>
            </a:pPr>
            <a:r>
              <a:rPr lang="en-US" sz="4800" dirty="0" smtClean="0">
                <a:solidFill>
                  <a:srgbClr val="0033CC"/>
                </a:solidFill>
              </a:rPr>
              <a:t>how short </a:t>
            </a:r>
            <a:r>
              <a:rPr lang="en-US" sz="4800" dirty="0" smtClean="0"/>
              <a:t>an exam period?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2086E495-F989-4870-B295-EA8FDDA0296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60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12252</TotalTime>
  <Words>578</Words>
  <Application>Microsoft Macintosh PowerPoint</Application>
  <PresentationFormat>On-screen Show (4:3)</PresentationFormat>
  <Paragraphs>161</Paragraphs>
  <Slides>25</Slides>
  <Notes>25</Notes>
  <HiddenSlides>4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Comic Sans MS</vt:lpstr>
      <vt:lpstr>Euclid Symbol</vt:lpstr>
      <vt:lpstr>cmsy10</vt:lpstr>
      <vt:lpstr>6.042 Lecture Template</vt:lpstr>
      <vt:lpstr>Equation</vt:lpstr>
      <vt:lpstr>Slide 1</vt:lpstr>
      <vt:lpstr>Flight Gates </vt:lpstr>
      <vt:lpstr>Airline Schedule</vt:lpstr>
      <vt:lpstr>Conflicts Among 3 Flights</vt:lpstr>
      <vt:lpstr>Model all Conflicts with a Graph</vt:lpstr>
      <vt:lpstr>Slide 6</vt:lpstr>
      <vt:lpstr>Coloring the Vertices</vt:lpstr>
      <vt:lpstr>Better coloring</vt:lpstr>
      <vt:lpstr>Final Exams</vt:lpstr>
      <vt:lpstr>Model as a Graph</vt:lpstr>
      <vt:lpstr>More Conflicting Allocation Problems</vt:lpstr>
      <vt:lpstr>Map Coloring</vt:lpstr>
      <vt:lpstr>Countries are the Vertices</vt:lpstr>
      <vt:lpstr>Planar Four Coloring</vt:lpstr>
      <vt:lpstr>Chromatic Number</vt:lpstr>
      <vt:lpstr>Trees are 2-colorable</vt:lpstr>
      <vt:lpstr>Simple Cycles</vt:lpstr>
      <vt:lpstr>Complete Graph K5</vt:lpstr>
      <vt:lpstr>The Wheel Wn</vt:lpstr>
      <vt:lpstr>Bounded Degree</vt:lpstr>
      <vt:lpstr>“Greedy” Coloring</vt:lpstr>
      <vt:lpstr>Slide 22</vt:lpstr>
      <vt:lpstr>Slide 23</vt:lpstr>
      <vt:lpstr>coloring arbitrary graphs</vt:lpstr>
      <vt:lpstr>Team Problems</vt:lpstr>
    </vt:vector>
  </TitlesOfParts>
  <Company>toc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1334</cp:revision>
  <cp:lastPrinted>2010-03-02T18:23:58Z</cp:lastPrinted>
  <dcterms:created xsi:type="dcterms:W3CDTF">2011-03-29T18:43:20Z</dcterms:created>
  <dcterms:modified xsi:type="dcterms:W3CDTF">2011-03-29T18:54:06Z</dcterms:modified>
</cp:coreProperties>
</file>