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Default Extension="bin" ContentType="application/vnd.openxmlformats-officedocument.presentationml.printerSettings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slides/slide40.xml" ContentType="application/vnd.openxmlformats-officedocument.presentationml.slide+xml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slides/slide41.xml" ContentType="application/vnd.openxmlformats-officedocument.presentationml.slide+xml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notesSlides/notesSlide40.xml" ContentType="application/vnd.openxmlformats-officedocument.presentationml.notesSlide+xml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</p:sldMasterIdLst>
  <p:notesMasterIdLst>
    <p:notesMasterId r:id="rId43"/>
  </p:notesMasterIdLst>
  <p:handoutMasterIdLst>
    <p:handoutMasterId r:id="rId44"/>
  </p:handoutMasterIdLst>
  <p:sldIdLst>
    <p:sldId id="524" r:id="rId2"/>
    <p:sldId id="539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497" r:id="rId23"/>
    <p:sldId id="498" r:id="rId24"/>
    <p:sldId id="506" r:id="rId25"/>
    <p:sldId id="499" r:id="rId26"/>
    <p:sldId id="500" r:id="rId27"/>
    <p:sldId id="501" r:id="rId28"/>
    <p:sldId id="502" r:id="rId29"/>
    <p:sldId id="510" r:id="rId30"/>
    <p:sldId id="559" r:id="rId31"/>
    <p:sldId id="511" r:id="rId32"/>
    <p:sldId id="516" r:id="rId33"/>
    <p:sldId id="514" r:id="rId34"/>
    <p:sldId id="521" r:id="rId35"/>
    <p:sldId id="525" r:id="rId36"/>
    <p:sldId id="526" r:id="rId37"/>
    <p:sldId id="534" r:id="rId38"/>
    <p:sldId id="536" r:id="rId39"/>
    <p:sldId id="537" r:id="rId40"/>
    <p:sldId id="538" r:id="rId41"/>
    <p:sldId id="437" r:id="rId42"/>
  </p:sldIdLst>
  <p:sldSz cx="9144000" cy="6858000" type="screen4x3"/>
  <p:notesSz cx="7315200" cy="9601200"/>
  <p:embeddedFontLst>
    <p:embeddedFont>
      <p:font typeface="Comic Sans MS"/>
      <p:regular r:id="rId45"/>
      <p:bold r:id="rId46"/>
    </p:embeddedFont>
    <p:embeddedFont>
      <p:font typeface="Euclid Symbol" charset="2"/>
      <p:regular r:id="rId47"/>
      <p:bold r:id="rId48"/>
      <p:italic r:id="rId49"/>
      <p:boldItalic r:id="rId50"/>
    </p:embeddedFont>
    <p:embeddedFont>
      <p:font typeface="Euclid Extra" charset="2"/>
      <p:regular r:id="rId51"/>
      <p:bold r:id="rId52"/>
    </p:embeddedFont>
  </p:embeddedFontLst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3444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font" Target="fonts/font6.fntdata"/><Relationship Id="rId51" Type="http://schemas.openxmlformats.org/officeDocument/2006/relationships/font" Target="fonts/font7.fntdata"/><Relationship Id="rId52" Type="http://schemas.openxmlformats.org/officeDocument/2006/relationships/font" Target="fonts/font8.fntdata"/><Relationship Id="rId53" Type="http://schemas.openxmlformats.org/officeDocument/2006/relationships/printerSettings" Target="printerSettings/printerSettings1.bin"/><Relationship Id="rId54" Type="http://schemas.openxmlformats.org/officeDocument/2006/relationships/tags" Target="tags/tag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font" Target="fonts/font1.fntdata"/><Relationship Id="rId46" Type="http://schemas.openxmlformats.org/officeDocument/2006/relationships/font" Target="fonts/font2.fntdata"/><Relationship Id="rId47" Type="http://schemas.openxmlformats.org/officeDocument/2006/relationships/font" Target="fonts/font3.fntdata"/><Relationship Id="rId48" Type="http://schemas.openxmlformats.org/officeDocument/2006/relationships/font" Target="fonts/font4.fntdata"/><Relationship Id="rId4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ict"/><Relationship Id="rId2" Type="http://schemas.openxmlformats.org/officeDocument/2006/relationships/image" Target="../media/image34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Relationship Id="rId2" Type="http://schemas.openxmlformats.org/officeDocument/2006/relationships/image" Target="../media/image36.pict"/><Relationship Id="rId3" Type="http://schemas.openxmlformats.org/officeDocument/2006/relationships/image" Target="../media/image37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Relationship Id="rId3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B8075-C674-4F3B-8856-CBB3DB9F6EB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81E3-39F2-4F1E-BD0A-722D1A99DB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45255-A9C2-4FB6-B163-B13869A8B5E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9FB17-094B-48A1-B29D-574C1857162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08B05-3095-4C7E-96A8-FCA8877D96E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4F09A-A068-40BA-B860-D63E3F4E35E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1A2FF-B891-43B3-A705-6D730BA6A15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9717E-6EFD-43EB-9AFE-31F396BE3FF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9DF9F-D1A7-45A4-B917-74972C1EBD3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A5AEE-7DEA-48D1-8DE6-0A12475798C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A15F2-CC24-40A1-A7C3-7916A846A385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0CE84-ACAE-48DA-88CB-AE4AAFB69FF7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10E2-D48D-445D-9BB4-A5F8F49A622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2A9F99-87B2-457B-934C-9F3FFA0F8D8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126DF-D8DB-4AE2-B7CB-3A9AAA84E3C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05F993-3291-48A8-8CC8-0AB21E377D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5CB832-7491-40E6-AF4B-5A5FF7C32B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8D655-A22B-4B5A-92F9-CB7BF9D14A9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6E7D3-47C5-4FD1-BB45-B2D4F395D4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4CD33-7D29-40CA-A432-D7E1D38EDD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10F.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  April 15,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9.bin"/><Relationship Id="rId6" Type="http://schemas.openxmlformats.org/officeDocument/2006/relationships/oleObject" Target="../embeddings/oleObject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4.bin"/><Relationship Id="rId5" Type="http://schemas.openxmlformats.org/officeDocument/2006/relationships/oleObject" Target="../embeddings/oleObject15.bin"/><Relationship Id="rId6" Type="http://schemas.openxmlformats.org/officeDocument/2006/relationships/oleObject" Target="../embeddings/oleObject1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9.bin"/><Relationship Id="rId5" Type="http://schemas.openxmlformats.org/officeDocument/2006/relationships/oleObject" Target="../embeddings/oleObject2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6" Type="http://schemas.openxmlformats.org/officeDocument/2006/relationships/oleObject" Target="../embeddings/oleObject23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Magic Trick</a:t>
            </a:r>
          </a:p>
          <a:p>
            <a:pPr algn="ctr"/>
            <a:r>
              <a:rPr lang="en-US" sz="6600" b="1" dirty="0" smtClean="0">
                <a:solidFill>
                  <a:schemeClr val="tx2"/>
                </a:solidFill>
                <a:latin typeface="Comic Sans MS" pitchFamily="66" charset="0"/>
              </a:rPr>
              <a:t>Inclusion-exclusion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49" name="Text Box 41"/>
          <p:cNvSpPr txBox="1">
            <a:spLocks noChangeArrowheads="1"/>
          </p:cNvSpPr>
          <p:nvPr/>
        </p:nvSpPr>
        <p:spPr bwMode="auto">
          <a:xfrm>
            <a:off x="381000" y="1676400"/>
            <a:ext cx="8382000" cy="35988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So graph is</a:t>
            </a:r>
          </a:p>
          <a:p>
            <a:pPr algn="ctr"/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degree-constrained</a:t>
            </a:r>
          </a:p>
          <a:p>
            <a:r>
              <a:rPr lang="en-US" sz="5400" dirty="0">
                <a:latin typeface="Comic Sans MS" pitchFamily="66" charset="0"/>
              </a:rPr>
              <a:t>and hence has a </a:t>
            </a:r>
            <a:r>
              <a:rPr lang="en-US" sz="5400" dirty="0" smtClean="0">
                <a:latin typeface="Comic Sans MS" pitchFamily="66" charset="0"/>
              </a:rPr>
              <a:t>matching</a:t>
            </a:r>
            <a:endParaRPr lang="en-US" sz="5400" dirty="0"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that </a:t>
            </a:r>
            <a:r>
              <a:rPr lang="en-US" sz="6000" dirty="0" smtClean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&amp;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M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can </a:t>
            </a:r>
            <a:r>
              <a:rPr lang="en-US" sz="5400" dirty="0" smtClean="0">
                <a:latin typeface="Comic Sans MS" pitchFamily="66" charset="0"/>
              </a:rPr>
              <a:t>use</a:t>
            </a:r>
          </a:p>
        </p:txBody>
      </p:sp>
      <p:sp>
        <p:nvSpPr>
          <p:cNvPr id="41987" name="Rectangle 4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0FF02EB-D1D4-4FAF-AA08-3524FCCD24C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3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 Memorable Matching?</a:t>
            </a:r>
          </a:p>
        </p:txBody>
      </p:sp>
      <p:graphicFrame>
        <p:nvGraphicFramePr>
          <p:cNvPr id="7170" name="Object 0"/>
          <p:cNvGraphicFramePr>
            <a:graphicFrameLocks noChangeAspect="1"/>
          </p:cNvGraphicFramePr>
          <p:nvPr/>
        </p:nvGraphicFramePr>
        <p:xfrm>
          <a:off x="533400" y="1447800"/>
          <a:ext cx="4746141" cy="1727200"/>
        </p:xfrm>
        <a:graphic>
          <a:graphicData uri="http://schemas.openxmlformats.org/presentationml/2006/ole">
            <p:oleObj spid="_x0000_s137218" name="Equation" r:id="rId4" imgW="1257120" imgH="457200" progId="Equation.DSMT4">
              <p:embed/>
            </p:oleObj>
          </a:graphicData>
        </a:graphic>
      </p:graphicFrame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584341" y="1783140"/>
            <a:ext cx="2819400" cy="15696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hands</a:t>
            </a:r>
            <a:r>
              <a:rPr lang="en-US" sz="4800" dirty="0">
                <a:latin typeface="Comic Sans MS" pitchFamily="66" charset="0"/>
              </a:rPr>
              <a:t> to</a:t>
            </a:r>
          </a:p>
          <a:p>
            <a:r>
              <a:rPr lang="en-US" sz="4800" dirty="0" smtClean="0">
                <a:latin typeface="Comic Sans MS" pitchFamily="66" charset="0"/>
              </a:rPr>
              <a:t>match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57200" y="3429000"/>
            <a:ext cx="8197978" cy="166199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How will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&amp;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M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>
                <a:latin typeface="Comic Sans MS" pitchFamily="66" charset="0"/>
              </a:rPr>
              <a:t>learn any matching this big?</a:t>
            </a:r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FB4505-5DEB-491F-BE7C-4DE5D56D6CF5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368656" y="5257800"/>
            <a:ext cx="4336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Here’s how:</a:t>
            </a:r>
            <a:endParaRPr lang="en-US" sz="6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A7976DA-D173-4661-9B1A-1336E57E620A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BD7755F-1779-4BC3-A62F-28E758764DAE}" type="slidenum">
              <a:rPr lang="en-US" smtClean="0"/>
              <a:pPr/>
              <a:t>13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569BDCB-22FD-4303-A204-DED67BB0A5D1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>
                <a:latin typeface="Comic Sans MS" pitchFamily="66" charset="0"/>
              </a:rPr>
              <a:t>    </a:t>
            </a:r>
            <a:r>
              <a:rPr lang="en-US" sz="540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>
                <a:latin typeface="Comic Sans MS" pitchFamily="66" charset="0"/>
              </a:rPr>
              <a:t>{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DEFD96A-A3B1-44C5-9DCC-DF51A7BA84D6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4CFA408-5106-45DE-A573-F23A99EB07A0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97B727E-85D9-4D75-9F41-49236FB01EF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667473EA-F42D-4AA1-82FF-930CBD07F711}" type="slidenum">
              <a:rPr lang="en-US" smtClean="0"/>
              <a:pPr/>
              <a:t>18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p:oleObj spid="_x0000_s153602" name="Equation" r:id="rId9" imgW="508000" imgH="406400" progId="Equation.DSMT4">
              <p:embed/>
            </p:oleObj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53DBC806-5CDC-4452-B203-0326A7A2319F}" type="slidenum">
              <a:rPr lang="en-US" smtClean="0"/>
              <a:pPr/>
              <a:t>19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p:oleObj spid="_x0000_s155650" name="Equation" r:id="rId4" imgW="1002960" imgH="406080" progId="Equation.DSMT4">
              <p:embed/>
            </p:oleObj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p:oleObj spid="_x0000_s155651" name="Equation" r:id="rId5" imgW="1104840" imgH="457200" progId="Equation.DSMT4">
              <p:embed/>
            </p:oleObj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BAA29C-9724-4A4B-80F5-1E7A18906EA2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M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p:oleObj spid="_x0000_s157698" name="Equation" r:id="rId4" imgW="1028700" imgH="482600" progId="Equation.DSMT4">
              <p:embed/>
            </p:oleObj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2EA255-FF37-4875-AE59-239BFBDC82D5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620000" cy="1143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|A| + |B|</a:t>
            </a:r>
          </a:p>
        </p:txBody>
      </p:sp>
      <p:sp>
        <p:nvSpPr>
          <p:cNvPr id="14340" name="Oval 2"/>
          <p:cNvSpPr>
            <a:spLocks noChangeArrowheads="1"/>
          </p:cNvSpPr>
          <p:nvPr/>
        </p:nvSpPr>
        <p:spPr bwMode="auto">
          <a:xfrm>
            <a:off x="2628900" y="32385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14900" y="3238500"/>
            <a:ext cx="1612900" cy="1638300"/>
          </a:xfrm>
          <a:prstGeom prst="ellipse">
            <a:avLst/>
          </a:prstGeom>
          <a:solidFill>
            <a:schemeClr val="accent2">
              <a:alpha val="49019"/>
            </a:schemeClr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203575" y="2655888"/>
            <a:ext cx="5191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489575" y="2655888"/>
            <a:ext cx="4730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B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974725" y="5170488"/>
            <a:ext cx="7178675" cy="914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5400">
                <a:latin typeface="Comic Sans MS" pitchFamily="66" charset="0"/>
              </a:rPr>
              <a:t>for </a:t>
            </a:r>
            <a:r>
              <a:rPr lang="en-US" sz="5400">
                <a:solidFill>
                  <a:srgbClr val="006600"/>
                </a:solidFill>
                <a:latin typeface="Comic Sans MS" pitchFamily="66" charset="0"/>
              </a:rPr>
              <a:t>disjoint</a:t>
            </a:r>
            <a:r>
              <a:rPr lang="en-US" sz="5400">
                <a:latin typeface="Comic Sans MS" pitchFamily="66" charset="0"/>
              </a:rPr>
              <a:t> sets A, B </a:t>
            </a:r>
            <a:endParaRPr lang="en-US" sz="5400"/>
          </a:p>
        </p:txBody>
      </p:sp>
      <p:sp>
        <p:nvSpPr>
          <p:cNvPr id="1434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F7E73BC-8DF8-480C-A2A6-EE1684FF3787}" type="slidenum">
              <a:rPr lang="en-US" smtClean="0"/>
              <a:pPr/>
              <a:t>22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1039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5367" name="Text Box 1030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5368" name="Text Box 1031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5369" name="Group 1032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5370" name="Oval 1033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5371" name="Oval 1034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5363" name="Text Box 1038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 dirty="0">
                <a:latin typeface="Comic Sans MS" pitchFamily="66" charset="0"/>
              </a:rPr>
              <a:t>What if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 dirty="0">
                <a:latin typeface="Comic Sans MS" pitchFamily="66" charset="0"/>
              </a:rPr>
              <a:t>disjoint?</a:t>
            </a:r>
          </a:p>
        </p:txBody>
      </p:sp>
      <p:sp>
        <p:nvSpPr>
          <p:cNvPr id="15364" name="Rectangle 10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Sum Rule</a:t>
            </a:r>
          </a:p>
        </p:txBody>
      </p:sp>
      <p:sp>
        <p:nvSpPr>
          <p:cNvPr id="15365" name="Rectangle 104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1143000"/>
          </a:xfrm>
          <a:noFill/>
        </p:spPr>
        <p:txBody>
          <a:bodyPr/>
          <a:lstStyle/>
          <a:p>
            <a:pPr eaLnBrk="1" hangingPunct="1"/>
            <a:r>
              <a:rPr lang="en-US" sz="6000" dirty="0" smtClean="0">
                <a:latin typeface="Comic Sans MS" pitchFamily="66" charset="0"/>
              </a:rPr>
              <a:t> |A </a:t>
            </a:r>
            <a:r>
              <a:rPr lang="en-US" sz="6000" dirty="0" smtClean="0"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 B| = 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1536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7ABDA0D-60F2-4808-A61D-5677EEC539B8}" type="slidenum">
              <a:rPr lang="en-US" smtClean="0"/>
              <a:pPr/>
              <a:t>23</a:t>
            </a:fld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81000" y="1447800"/>
          <a:ext cx="8427795" cy="1076325"/>
        </p:xfrm>
        <a:graphic>
          <a:graphicData uri="http://schemas.openxmlformats.org/presentationml/2006/ole">
            <p:oleObj spid="_x0000_s1026" name="Equation" r:id="rId4" imgW="1790640" imgH="228600" progId="Equation.DSMT4">
              <p:embed/>
            </p:oleObj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990600" y="5334000"/>
            <a:ext cx="70866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4800">
                <a:latin typeface="Comic Sans MS" pitchFamily="66" charset="0"/>
              </a:rPr>
              <a:t>What if</a:t>
            </a:r>
            <a:r>
              <a:rPr lang="en-US" sz="4800" i="1">
                <a:latin typeface="Comic Sans MS" pitchFamily="66" charset="0"/>
              </a:rPr>
              <a:t> </a:t>
            </a:r>
            <a:r>
              <a:rPr lang="en-US" sz="4800">
                <a:solidFill>
                  <a:schemeClr val="accent2"/>
                </a:solidFill>
                <a:latin typeface="Comic Sans MS" pitchFamily="66" charset="0"/>
              </a:rPr>
              <a:t>not </a:t>
            </a:r>
            <a:r>
              <a:rPr lang="en-US" sz="4800">
                <a:latin typeface="Comic Sans MS" pitchFamily="66" charset="0"/>
              </a:rPr>
              <a:t>disjoint?</a:t>
            </a:r>
          </a:p>
        </p:txBody>
      </p: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8279EDB-FC81-4FF0-A8B6-60CD38656473}" type="slidenum">
              <a:rPr lang="en-US" smtClean="0"/>
              <a:pPr/>
              <a:t>24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grpSp>
        <p:nvGrpSpPr>
          <p:cNvPr id="2054" name="Group 3"/>
          <p:cNvGrpSpPr>
            <a:grpSpLocks/>
          </p:cNvGrpSpPr>
          <p:nvPr/>
        </p:nvGrpSpPr>
        <p:grpSpPr bwMode="auto">
          <a:xfrm>
            <a:off x="2101850" y="2057400"/>
            <a:ext cx="5029200" cy="3429000"/>
            <a:chOff x="2040" y="2288"/>
            <a:chExt cx="1640" cy="1032"/>
          </a:xfrm>
        </p:grpSpPr>
        <p:sp>
          <p:nvSpPr>
            <p:cNvPr id="2065" name="Oval 4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066" name="Oval 5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36588" y="3962400"/>
            <a:ext cx="2595562" cy="2314575"/>
            <a:chOff x="401" y="2496"/>
            <a:chExt cx="1635" cy="1458"/>
          </a:xfrm>
        </p:grpSpPr>
        <p:graphicFrame>
          <p:nvGraphicFramePr>
            <p:cNvPr id="2052" name="Object 10"/>
            <p:cNvGraphicFramePr>
              <a:graphicFrameLocks noChangeAspect="1"/>
            </p:cNvGraphicFramePr>
            <p:nvPr/>
          </p:nvGraphicFramePr>
          <p:xfrm>
            <a:off x="401" y="3340"/>
            <a:ext cx="1635" cy="614"/>
          </p:xfrm>
          <a:graphic>
            <a:graphicData uri="http://schemas.openxmlformats.org/presentationml/2006/ole">
              <p:oleObj spid="_x0000_s2052" name="Equation" r:id="rId4" imgW="609480" imgH="228600" progId="Equation.DSMT4">
                <p:embed/>
              </p:oleObj>
            </a:graphicData>
          </a:graphic>
        </p:graphicFrame>
        <p:cxnSp>
          <p:nvCxnSpPr>
            <p:cNvPr id="2064" name="AutoShape 11"/>
            <p:cNvCxnSpPr>
              <a:cxnSpLocks noChangeShapeType="1"/>
              <a:endCxn id="2055" idx="4"/>
            </p:cNvCxnSpPr>
            <p:nvPr/>
          </p:nvCxnSpPr>
          <p:spPr bwMode="auto">
            <a:xfrm rot="10800000" flipH="1">
              <a:off x="469" y="2496"/>
              <a:ext cx="1551" cy="1151"/>
            </a:xfrm>
            <a:prstGeom prst="curvedConnector4">
              <a:avLst>
                <a:gd name="adj1" fmla="val -9282"/>
                <a:gd name="adj2" fmla="val 62556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989638" y="4038601"/>
            <a:ext cx="3067050" cy="2241551"/>
            <a:chOff x="3773" y="2544"/>
            <a:chExt cx="1932" cy="1412"/>
          </a:xfrm>
        </p:grpSpPr>
        <p:graphicFrame>
          <p:nvGraphicFramePr>
            <p:cNvPr id="2051" name="Object 13"/>
            <p:cNvGraphicFramePr>
              <a:graphicFrameLocks noChangeAspect="1"/>
            </p:cNvGraphicFramePr>
            <p:nvPr/>
          </p:nvGraphicFramePr>
          <p:xfrm>
            <a:off x="3865" y="3343"/>
            <a:ext cx="1840" cy="613"/>
          </p:xfrm>
          <a:graphic>
            <a:graphicData uri="http://schemas.openxmlformats.org/presentationml/2006/ole">
              <p:oleObj spid="_x0000_s2051" name="Equation" r:id="rId5" imgW="685800" imgH="228600" progId="Equation.DSMT4">
                <p:embed/>
              </p:oleObj>
            </a:graphicData>
          </a:graphic>
        </p:graphicFrame>
        <p:cxnSp>
          <p:nvCxnSpPr>
            <p:cNvPr id="2063" name="AutoShape 14"/>
            <p:cNvCxnSpPr>
              <a:cxnSpLocks noChangeShapeType="1"/>
              <a:endCxn id="2057" idx="4"/>
            </p:cNvCxnSpPr>
            <p:nvPr/>
          </p:nvCxnSpPr>
          <p:spPr bwMode="auto">
            <a:xfrm rot="10800000">
              <a:off x="3773" y="2544"/>
              <a:ext cx="211" cy="1106"/>
            </a:xfrm>
            <a:prstGeom prst="curvedConnector2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</p:cxn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282950" y="1327150"/>
            <a:ext cx="3297238" cy="1960563"/>
            <a:chOff x="2068" y="836"/>
            <a:chExt cx="2077" cy="1235"/>
          </a:xfrm>
        </p:grpSpPr>
        <p:graphicFrame>
          <p:nvGraphicFramePr>
            <p:cNvPr id="2050" name="Object 16"/>
            <p:cNvGraphicFramePr>
              <a:graphicFrameLocks noChangeAspect="1"/>
            </p:cNvGraphicFramePr>
            <p:nvPr/>
          </p:nvGraphicFramePr>
          <p:xfrm>
            <a:off x="2068" y="836"/>
            <a:ext cx="2077" cy="477"/>
          </p:xfrm>
          <a:graphic>
            <a:graphicData uri="http://schemas.openxmlformats.org/presentationml/2006/ole">
              <p:oleObj spid="_x0000_s2050" name="Equation" r:id="rId6" imgW="774360" imgH="177480" progId="Equation.DSMT4">
                <p:embed/>
              </p:oleObj>
            </a:graphicData>
          </a:graphic>
        </p:graphicFrame>
        <p:cxnSp>
          <p:nvCxnSpPr>
            <p:cNvPr id="2062" name="AutoShape 17"/>
            <p:cNvCxnSpPr>
              <a:cxnSpLocks noChangeShapeType="1"/>
              <a:stCxn id="2056" idx="1"/>
            </p:cNvCxnSpPr>
            <p:nvPr/>
          </p:nvCxnSpPr>
          <p:spPr bwMode="auto">
            <a:xfrm rot="-5400000">
              <a:off x="2611" y="1576"/>
              <a:ext cx="775" cy="215"/>
            </a:xfrm>
            <a:prstGeom prst="curvedConnector3">
              <a:avLst>
                <a:gd name="adj1" fmla="val 50454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 type="stealth" w="lg" len="lg"/>
              <a:tailEnd/>
            </a:ln>
          </p:spPr>
        </p:cxnSp>
      </p:grpSp>
      <p:sp>
        <p:nvSpPr>
          <p:cNvPr id="2061" name="Slide Number Placeholder 18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7C02B6E-7FF6-4D1C-B5B6-16DDB884BADA}" type="slidenum">
              <a:rPr lang="en-US" smtClean="0"/>
              <a:pPr/>
              <a:t>25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3078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213" y="1816100"/>
          <a:ext cx="4370387" cy="1972650"/>
        </p:xfrm>
        <a:graphic>
          <a:graphicData uri="http://schemas.openxmlformats.org/presentationml/2006/ole">
            <p:oleObj spid="_x0000_s3074" name="Equation" r:id="rId4" imgW="901440" imgH="406080" progId="Equation.DSMT4">
              <p:embed/>
            </p:oleObj>
          </a:graphicData>
        </a:graphic>
      </p:graphicFrame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4445000" y="1636713"/>
          <a:ext cx="4318000" cy="2376975"/>
        </p:xfrm>
        <a:graphic>
          <a:graphicData uri="http://schemas.openxmlformats.org/presentationml/2006/ole">
            <p:oleObj spid="_x0000_s3075" name="Equation" r:id="rId5" imgW="1015920" imgH="558720" progId="Equation.DSMT4">
              <p:embed/>
            </p:oleObj>
          </a:graphicData>
        </a:graphic>
      </p:graphicFrame>
      <p:graphicFrame>
        <p:nvGraphicFramePr>
          <p:cNvPr id="541704" name="Object 8"/>
          <p:cNvGraphicFramePr>
            <a:graphicFrameLocks noChangeAspect="1"/>
          </p:cNvGraphicFramePr>
          <p:nvPr/>
        </p:nvGraphicFramePr>
        <p:xfrm>
          <a:off x="715963" y="4100513"/>
          <a:ext cx="7777162" cy="2254250"/>
        </p:xfrm>
        <a:graphic>
          <a:graphicData uri="http://schemas.openxmlformats.org/presentationml/2006/ole">
            <p:oleObj spid="_x0000_s3076" name="Equation" r:id="rId6" imgW="1663560" imgH="482400" progId="Equation.DSMT4">
              <p:embed/>
            </p:oleObj>
          </a:graphicData>
        </a:graphic>
      </p:graphicFrame>
      <p:sp>
        <p:nvSpPr>
          <p:cNvPr id="3081" name="Slide Number Placeholder 9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AB03EB7-EE1D-49D4-A0CF-314D84E78749}" type="slidenum">
              <a:rPr lang="en-US" smtClean="0"/>
              <a:pPr/>
              <a:t>26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Inclusion-Exclusion (2 Sets)</a:t>
            </a:r>
          </a:p>
        </p:txBody>
      </p:sp>
      <p:sp>
        <p:nvSpPr>
          <p:cNvPr id="4102" name="Oval 3"/>
          <p:cNvSpPr>
            <a:spLocks noChangeArrowheads="1"/>
          </p:cNvSpPr>
          <p:nvPr/>
        </p:nvSpPr>
        <p:spPr bwMode="auto">
          <a:xfrm>
            <a:off x="3168650" y="38862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3" name="Oval 4"/>
          <p:cNvSpPr>
            <a:spLocks noChangeArrowheads="1"/>
          </p:cNvSpPr>
          <p:nvPr/>
        </p:nvSpPr>
        <p:spPr bwMode="auto">
          <a:xfrm>
            <a:off x="4578350" y="32766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4" name="Oval 5"/>
          <p:cNvSpPr>
            <a:spLocks noChangeArrowheads="1"/>
          </p:cNvSpPr>
          <p:nvPr/>
        </p:nvSpPr>
        <p:spPr bwMode="auto">
          <a:xfrm>
            <a:off x="5951538" y="3962400"/>
            <a:ext cx="76200" cy="76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152525" y="969963"/>
          <a:ext cx="6924675" cy="3209781"/>
        </p:xfrm>
        <a:graphic>
          <a:graphicData uri="http://schemas.openxmlformats.org/presentationml/2006/ole">
            <p:oleObj spid="_x0000_s4098" name="Equation" r:id="rId4" imgW="1726920" imgH="799920" progId="Equation.DSMT4">
              <p:embed/>
            </p:oleObj>
          </a:graphicData>
        </a:graphic>
      </p:graphicFrame>
      <p:graphicFrame>
        <p:nvGraphicFramePr>
          <p:cNvPr id="543751" name="Object 7"/>
          <p:cNvGraphicFramePr>
            <a:graphicFrameLocks noChangeAspect="1"/>
          </p:cNvGraphicFramePr>
          <p:nvPr/>
        </p:nvGraphicFramePr>
        <p:xfrm>
          <a:off x="1219200" y="4038600"/>
          <a:ext cx="6702425" cy="1177925"/>
        </p:xfrm>
        <a:graphic>
          <a:graphicData uri="http://schemas.openxmlformats.org/presentationml/2006/ole">
            <p:oleObj spid="_x0000_s4099" name="Equation" r:id="rId5" imgW="1587240" imgH="279360" progId="Equation.DSMT4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5253037"/>
            <a:ext cx="7543800" cy="1223963"/>
            <a:chOff x="288" y="3309"/>
            <a:chExt cx="4752" cy="771"/>
          </a:xfrm>
        </p:grpSpPr>
        <p:sp>
          <p:nvSpPr>
            <p:cNvPr id="4107" name="Text Box 9"/>
            <p:cNvSpPr txBox="1">
              <a:spLocks noChangeArrowheads="1"/>
            </p:cNvSpPr>
            <p:nvPr/>
          </p:nvSpPr>
          <p:spPr bwMode="auto">
            <a:xfrm>
              <a:off x="288" y="3408"/>
              <a:ext cx="2225" cy="485"/>
            </a:xfrm>
            <a:prstGeom prst="rect">
              <a:avLst/>
            </a:prstGeom>
            <a:noFill/>
            <a:ln w="31750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4000" dirty="0">
                  <a:latin typeface="Comic Sans MS" pitchFamily="66" charset="0"/>
                </a:rPr>
                <a:t>Difference is</a:t>
              </a:r>
              <a:r>
                <a:rPr lang="en-US" sz="4400" dirty="0"/>
                <a:t> </a:t>
              </a:r>
            </a:p>
          </p:txBody>
        </p:sp>
        <p:graphicFrame>
          <p:nvGraphicFramePr>
            <p:cNvPr id="4100" name="Object 10"/>
            <p:cNvGraphicFramePr>
              <a:graphicFrameLocks noChangeAspect="1"/>
            </p:cNvGraphicFramePr>
            <p:nvPr/>
          </p:nvGraphicFramePr>
          <p:xfrm>
            <a:off x="2485" y="3309"/>
            <a:ext cx="2555" cy="771"/>
          </p:xfrm>
          <a:graphic>
            <a:graphicData uri="http://schemas.openxmlformats.org/presentationml/2006/ole">
              <p:oleObj spid="_x0000_s4100" name="Equation" r:id="rId6" imgW="927000" imgH="279360" progId="Equation.DSMT4">
                <p:embed/>
              </p:oleObj>
            </a:graphicData>
          </a:graphic>
        </p:graphicFrame>
      </p:grpSp>
      <p:sp>
        <p:nvSpPr>
          <p:cNvPr id="4106" name="Slide Number Placeholder 1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1DE787C-D765-47C3-8B4E-05721E8A372E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|A|+|B|+|C|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 – |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latin typeface="Comic Sans MS" pitchFamily="66" charset="0"/>
              </a:rPr>
              <a:t>      + |</a:t>
            </a:r>
            <a:r>
              <a:rPr lang="en-US" b="1" dirty="0" smtClean="0">
                <a:latin typeface="Comic Sans MS" pitchFamily="66" charset="0"/>
              </a:rPr>
              <a:t>A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B</a:t>
            </a:r>
            <a:r>
              <a:rPr lang="en-US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latin typeface="Comic Sans MS" pitchFamily="66" charset="0"/>
              </a:rPr>
              <a:t>C</a:t>
            </a:r>
            <a:r>
              <a:rPr lang="en-US" b="1" dirty="0"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3B8E4082-F40B-4428-B587-3133F5D7165C}" type="slidenum">
              <a:rPr lang="en-US" smtClean="0"/>
              <a:pPr/>
              <a:t>28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12750" y="1219200"/>
          <a:ext cx="6486525" cy="1295400"/>
        </p:xfrm>
        <a:graphic>
          <a:graphicData uri="http://schemas.openxmlformats.org/presentationml/2006/ole">
            <p:oleObj spid="_x0000_s5122" name="Equation" r:id="rId4" imgW="1269720" imgH="253800" progId="Equation.DSMT4">
              <p:embed/>
            </p:oleObj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838200" y="2514600"/>
          <a:ext cx="7499350" cy="2366963"/>
        </p:xfrm>
        <a:graphic>
          <a:graphicData uri="http://schemas.openxmlformats.org/presentationml/2006/ole">
            <p:oleObj spid="_x0000_s5123" name="Equation" r:id="rId5" imgW="1485720" imgH="469800" progId="Equation.DSMT4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Incl-Excl:“Obvious”?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29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6200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0600" smtClean="0">
                <a:latin typeface="Comic Sans MS" pitchFamily="66" charset="0"/>
              </a:rPr>
              <a:t>Let’s do it!</a:t>
            </a:r>
          </a:p>
        </p:txBody>
      </p:sp>
      <p:sp>
        <p:nvSpPr>
          <p:cNvPr id="31747" name="Rectangle 10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D4FA4E-F318-4D4A-92AF-ADBE4E4006AD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65150" y="1133475"/>
          <a:ext cx="3176588" cy="2524125"/>
        </p:xfrm>
        <a:graphic>
          <a:graphicData uri="http://schemas.openxmlformats.org/presentationml/2006/ole">
            <p:oleObj spid="_x0000_s198658" name="Equation" r:id="rId4" imgW="622300" imgH="495300" progId="Equation.DSMT4">
              <p:embed/>
            </p:oleObj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1598613" y="3079750"/>
          <a:ext cx="6859587" cy="2559050"/>
        </p:xfrm>
        <a:graphic>
          <a:graphicData uri="http://schemas.openxmlformats.org/presentationml/2006/ole">
            <p:oleObj spid="_x0000_s198659" name="Equation" r:id="rId5" imgW="1358900" imgH="508000" progId="Equation.DSMT4">
              <p:embed/>
            </p:oleObj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40333D2-3154-4D4B-AAB9-AB5679BA8A30}" type="slidenum">
              <a:rPr lang="en-US" smtClean="0"/>
              <a:pPr/>
              <a:t>30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304800" y="1295400"/>
            <a:ext cx="8610600" cy="8302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A town has </a:t>
            </a:r>
            <a:r>
              <a:rPr lang="en-US" sz="4800">
                <a:solidFill>
                  <a:srgbClr val="008000"/>
                </a:solidFill>
                <a:latin typeface="Comic Sans MS" pitchFamily="66" charset="0"/>
              </a:rPr>
              <a:t>n </a:t>
            </a:r>
            <a:r>
              <a:rPr lang="en-US" sz="4800">
                <a:latin typeface="Comic Sans MS" pitchFamily="66" charset="0"/>
              </a:rPr>
              <a:t>clubs.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2008188"/>
            <a:ext cx="823753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Each club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has a </a:t>
            </a:r>
            <a:r>
              <a:rPr lang="en-US" sz="4800" i="1" dirty="0">
                <a:solidFill>
                  <a:srgbClr val="000000"/>
                </a:solidFill>
                <a:latin typeface="Comic Sans MS" pitchFamily="66" charset="0"/>
              </a:rPr>
              <a:t>secretary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who knows if person </a:t>
            </a:r>
            <a:r>
              <a:rPr lang="en-US" sz="4800" dirty="0" err="1">
                <a:solidFill>
                  <a:srgbClr val="0000E5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is a club member:</a:t>
            </a:r>
            <a:endParaRPr lang="en-US" sz="48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= 1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,</a:t>
            </a:r>
          </a:p>
          <a:p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      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 =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0 if 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 not in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3D78B86-54BD-4C40-B154-E0B4BEB7EE49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1027"/>
          <p:cNvSpPr>
            <a:spLocks noChangeArrowheads="1"/>
          </p:cNvSpPr>
          <p:nvPr/>
        </p:nvSpPr>
        <p:spPr bwMode="auto">
          <a:xfrm>
            <a:off x="381000" y="2187714"/>
            <a:ext cx="83820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latin typeface="Comic Sans MS" pitchFamily="66" charset="0"/>
              </a:rPr>
              <a:t>sec’y</a:t>
            </a:r>
            <a:r>
              <a:rPr lang="en-US" sz="4000" dirty="0">
                <a:latin typeface="Comic Sans MS" pitchFamily="66" charset="0"/>
              </a:rPr>
              <a:t> for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,   so</a:t>
            </a:r>
            <a:endParaRPr lang="en-US" sz="4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4C514721-E3EC-4B85-8650-9EFC25B0A1F3}" type="slidenum">
              <a:rPr lang="en-US" smtClean="0"/>
              <a:pPr/>
              <a:t>32</a:t>
            </a:fld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914400"/>
          <a:ext cx="6945312" cy="1358902"/>
        </p:xfrm>
        <a:graphic>
          <a:graphicData uri="http://schemas.openxmlformats.org/presentationml/2006/ole">
            <p:oleObj spid="_x0000_s29698" name="Equation" r:id="rId4" imgW="1816100" imgH="3556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239838" y="2895600"/>
          <a:ext cx="6662737" cy="1243013"/>
        </p:xfrm>
        <a:graphic>
          <a:graphicData uri="http://schemas.openxmlformats.org/presentationml/2006/ole">
            <p:oleObj spid="_x0000_s29699" name="Equation" r:id="rId5" imgW="1905000" imgH="35560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76200" y="4191000"/>
          <a:ext cx="9029700" cy="1257300"/>
        </p:xfrm>
        <a:graphic>
          <a:graphicData uri="http://schemas.openxmlformats.org/presentationml/2006/ole">
            <p:oleObj spid="_x0000_s29700" name="Equation" r:id="rId6" imgW="2552700" imgH="3556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0" y="5486400"/>
            <a:ext cx="1190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401648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Let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D </a:t>
            </a:r>
            <a:r>
              <a:rPr lang="en-US" sz="4800" dirty="0">
                <a:solidFill>
                  <a:srgbClr val="000000"/>
                </a:solidFill>
                <a:latin typeface="Comic Sans MS" pitchFamily="66" charset="0"/>
              </a:rPr>
              <a:t>::=</a:t>
            </a:r>
            <a:r>
              <a:rPr lang="en-US" sz="48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∪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endParaRPr lang="en-US" sz="4800" baseline="-250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4800" dirty="0" err="1">
                <a:latin typeface="Comic Sans MS" pitchFamily="66" charset="0"/>
              </a:rPr>
              <a:t>sec’y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8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=0 for 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</a:rPr>
              <a:t>all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clubs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.  </a:t>
            </a:r>
            <a:r>
              <a:rPr lang="en-US" sz="4800" dirty="0">
                <a:latin typeface="Comic Sans MS" pitchFamily="66" charset="0"/>
              </a:rPr>
              <a:t>So</a:t>
            </a:r>
          </a:p>
          <a:p>
            <a:r>
              <a:rPr lang="en-US" sz="4800" dirty="0" smtClean="0">
                <a:latin typeface="Comic Sans MS" pitchFamily="66" charset="0"/>
              </a:rPr>
              <a:t>1-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sz="4800" dirty="0">
                <a:latin typeface="Comic Sans MS" pitchFamily="66" charset="0"/>
              </a:rPr>
              <a:t>=</a:t>
            </a:r>
          </a:p>
          <a:p>
            <a:pPr>
              <a:spcBef>
                <a:spcPts val="1800"/>
              </a:spcBef>
            </a:pPr>
            <a:r>
              <a:rPr lang="en-US" sz="4800" dirty="0" smtClean="0">
                <a:latin typeface="Comic Sans MS" pitchFamily="66" charset="0"/>
              </a:rPr>
              <a:t>(</a:t>
            </a:r>
            <a:r>
              <a:rPr lang="en-US" sz="4800" dirty="0">
                <a:latin typeface="Comic Sans MS" pitchFamily="66" charset="0"/>
              </a:rPr>
              <a:t>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800" dirty="0">
                <a:latin typeface="Comic Sans MS" pitchFamily="66" charset="0"/>
              </a:rPr>
              <a:t>(1</a:t>
            </a:r>
            <a:r>
              <a:rPr lang="en-US" sz="4800" dirty="0" smtClean="0">
                <a:latin typeface="Comic Sans MS" pitchFamily="66" charset="0"/>
              </a:rPr>
              <a:t>-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8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800" dirty="0">
                <a:latin typeface="Comic Sans MS" pitchFamily="66" charset="0"/>
              </a:rPr>
              <a:t>)  </a:t>
            </a:r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9459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1C6CC27F-483A-4597-93E2-2507BF4D26FA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06400" y="1597025"/>
            <a:ext cx="8478603" cy="47705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>
                <a:latin typeface="Comic Sans MS" pitchFamily="66" charset="0"/>
              </a:rPr>
              <a:t>(1</a:t>
            </a:r>
            <a:r>
              <a:rPr lang="en-US" dirty="0" smtClean="0">
                <a:latin typeface="Comic Sans MS" pitchFamily="66" charset="0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>
                <a:latin typeface="Comic Sans MS" pitchFamily="66" charset="0"/>
              </a:rPr>
              <a:t>)</a:t>
            </a:r>
            <a:endParaRPr lang="en-US" dirty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so...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EE72DA5D-3DEF-4C80-901B-C90E7DA44CDF}" type="slidenum">
              <a:rPr lang="en-US" smtClean="0"/>
              <a:pPr/>
              <a:t>34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06400" y="1597025"/>
            <a:ext cx="8478838" cy="4770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sum both sides over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2B5C290-49D6-4196-9C46-6D46DFD52E56}" type="slidenum">
              <a:rPr lang="en-US" smtClean="0"/>
              <a:pPr/>
              <a:t>35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36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 smtClean="0">
                <a:latin typeface="Comic Sans MS" pitchFamily="66" charset="0"/>
              </a:rPr>
              <a:t>  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37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555272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     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+ 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) 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38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1597025"/>
            <a:ext cx="8799904" cy="48474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latin typeface="Comic Sans MS" pitchFamily="66" charset="0"/>
              </a:rPr>
              <a:t>= 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dirty="0" smtClean="0">
                <a:latin typeface="Comic Sans MS" pitchFamily="66" charset="0"/>
              </a:rPr>
              <a:t>(1-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M</a:t>
            </a:r>
            <a:r>
              <a:rPr lang="en-US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)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now sum both sides over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endParaRPr lang="en-US" dirty="0" smtClean="0">
              <a:solidFill>
                <a:schemeClr val="accent2"/>
              </a:solidFill>
              <a:latin typeface="Comic Sans MS" pitchFamily="66" charset="0"/>
            </a:endParaRPr>
          </a:p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)|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39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ssistant’s Choices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4500"/>
            <a:ext cx="8763000" cy="33147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the order</a:t>
            </a:r>
            <a:r>
              <a:rPr lang="en-US" sz="4400" dirty="0" smtClean="0">
                <a:latin typeface="Comic Sans MS" pitchFamily="66" charset="0"/>
              </a:rPr>
              <a:t> of the 4 cards: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4! = 24</a:t>
            </a:r>
            <a:r>
              <a:rPr lang="en-US" sz="4400" dirty="0" smtClean="0">
                <a:latin typeface="Comic Sans MS" pitchFamily="66" charset="0"/>
              </a:rPr>
              <a:t> orderings</a:t>
            </a:r>
          </a:p>
          <a:p>
            <a:pPr lvl="1"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400" dirty="0" smtClean="0">
                <a:latin typeface="Comic Sans MS" pitchFamily="66" charset="0"/>
              </a:rPr>
              <a:t>-- but 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</a:rPr>
              <a:t>48</a:t>
            </a:r>
            <a:r>
              <a:rPr lang="en-US" sz="4400" dirty="0" smtClean="0">
                <a:latin typeface="Comic Sans MS" pitchFamily="66" charset="0"/>
              </a:rPr>
              <a:t> cards remain</a:t>
            </a:r>
            <a:endParaRPr lang="en-US" sz="4000" dirty="0" smtClean="0">
              <a:latin typeface="Comic Sans MS" pitchFamily="66" charset="0"/>
            </a:endParaRPr>
          </a:p>
          <a:p>
            <a:pPr eaLnBrk="1" hangingPunct="1"/>
            <a:r>
              <a:rPr lang="en-US" sz="4400" dirty="0" smtClean="0">
                <a:latin typeface="Comic Sans MS" pitchFamily="66" charset="0"/>
              </a:rPr>
              <a:t>Decide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which 4</a:t>
            </a:r>
            <a:r>
              <a:rPr lang="en-US" sz="4400" dirty="0" smtClean="0">
                <a:latin typeface="Comic Sans MS" pitchFamily="66" charset="0"/>
              </a:rPr>
              <a:t> cards to list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CF6C6ACF-554E-4571-91F7-53727E6D932A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Incl-Excl Formula: Proof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6400" y="2432715"/>
            <a:ext cx="7101573" cy="373948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|D|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 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         </a:t>
            </a:r>
            <a:r>
              <a:rPr lang="en-US" sz="4000" dirty="0">
                <a:latin typeface="Comic Sans MS" pitchFamily="66" charset="0"/>
              </a:rPr>
              <a:t>-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endParaRPr lang="en-US" sz="4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+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∑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sz="4000" baseline="-25000" dirty="0">
                <a:latin typeface="Comic Sans MS" pitchFamily="66" charset="0"/>
                <a:sym typeface="Euclid Symbol" pitchFamily="18" charset="2"/>
              </a:rPr>
              <a:t>&lt;</a:t>
            </a:r>
            <a:r>
              <a:rPr lang="en-US" sz="4000" baseline="-25000" dirty="0" err="1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k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i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j</a:t>
            </a:r>
            <a:r>
              <a:rPr lang="en-US" sz="4000" b="1" dirty="0" err="1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err="1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err="1" smtClean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3200" dirty="0">
              <a:latin typeface="Comic Sans MS" pitchFamily="66" charset="0"/>
            </a:endParaRPr>
          </a:p>
          <a:p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     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    </a:t>
            </a:r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>
                <a:latin typeface="Comic Sans MS" pitchFamily="66" charset="0"/>
                <a:sym typeface="Euclid Extra" pitchFamily="18" charset="2"/>
              </a:rPr>
              <a:t>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      </a:t>
            </a:r>
            <a:r>
              <a:rPr lang="en-US" sz="4400" dirty="0" smtClean="0">
                <a:latin typeface="Comic Sans MS" pitchFamily="66" charset="0"/>
              </a:rPr>
              <a:t>   </a:t>
            </a:r>
            <a:r>
              <a:rPr lang="en-US" sz="4000" dirty="0" smtClean="0">
                <a:latin typeface="Comic Sans MS" pitchFamily="66" charset="0"/>
              </a:rPr>
              <a:t>+ </a:t>
            </a:r>
            <a:r>
              <a:rPr lang="en-US" sz="4000" dirty="0">
                <a:latin typeface="Comic Sans MS" pitchFamily="66" charset="0"/>
              </a:rPr>
              <a:t>(-1)</a:t>
            </a:r>
            <a:r>
              <a:rPr lang="en-US" sz="4000" baseline="30000" dirty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baseline="30000" dirty="0">
                <a:latin typeface="Comic Sans MS" pitchFamily="66" charset="0"/>
              </a:rPr>
              <a:t>+1</a:t>
            </a:r>
            <a:r>
              <a:rPr lang="en-US" sz="4000" baseline="30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</a:t>
            </a:r>
            <a:r>
              <a:rPr lang="en-US" sz="4000" b="1" dirty="0" smtClean="0"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S</a:t>
            </a:r>
            <a:r>
              <a:rPr lang="en-US" sz="4000" baseline="-25000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| 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715C8B-F559-445D-AD56-1F65FAD9BF58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1371600"/>
            <a:ext cx="6781800" cy="4191000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188E-7 -3.63342E-6 L -3.02188E-7 -0.14441 " pathEditMode="relative" ptsTypes="AA">
                                      <p:cBhvr>
                                        <p:cTn id="6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latin typeface="Comic Sans MS" pitchFamily="66" charset="0"/>
              </a:rPr>
              <a:t>Team Problems</a:t>
            </a:r>
            <a:endParaRPr lang="en-US" sz="3600" b="0" smtClean="0">
              <a:latin typeface="Comic Sans MS" pitchFamily="66" charset="0"/>
            </a:endParaRPr>
          </a:p>
        </p:txBody>
      </p:sp>
      <p:sp>
        <p:nvSpPr>
          <p:cNvPr id="50179" name="Text Box 7"/>
          <p:cNvSpPr txBox="1">
            <a:spLocks noChangeArrowheads="1"/>
          </p:cNvSpPr>
          <p:nvPr/>
        </p:nvSpPr>
        <p:spPr bwMode="auto">
          <a:xfrm>
            <a:off x="914400" y="1905000"/>
            <a:ext cx="737235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dirty="0" smtClean="0">
                <a:latin typeface="Comic Sans MS" pitchFamily="66" charset="0"/>
              </a:rPr>
              <a:t>Problems</a:t>
            </a:r>
          </a:p>
          <a:p>
            <a:pPr algn="ctr">
              <a:spcBef>
                <a:spcPts val="0"/>
              </a:spcBef>
            </a:pPr>
            <a:r>
              <a:rPr lang="en-US" sz="9600" dirty="0" smtClean="0">
                <a:latin typeface="Comic Sans MS" pitchFamily="66" charset="0"/>
              </a:rPr>
              <a:t>1—3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D3E07E47-E477-4335-BC04-9807100DBDCC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858" name="AutoShape 1026"/>
          <p:cNvCxnSpPr>
            <a:cxnSpLocks noChangeShapeType="1"/>
          </p:cNvCxnSpPr>
          <p:nvPr/>
        </p:nvCxnSpPr>
        <p:spPr bwMode="auto">
          <a:xfrm>
            <a:off x="3657600" y="2197100"/>
            <a:ext cx="1524000" cy="367347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3379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/>
              <a:t>Map</a:t>
            </a:r>
            <a:r>
              <a:rPr lang="en-US" sz="3600" dirty="0" smtClean="0">
                <a:latin typeface="Comic Sans MS" pitchFamily="66" charset="0"/>
              </a:rPr>
              <a:t> hands to 4-Card lists</a:t>
            </a:r>
          </a:p>
        </p:txBody>
      </p:sp>
      <p:sp>
        <p:nvSpPr>
          <p:cNvPr id="505921" name="AutoShape 1089"/>
          <p:cNvSpPr>
            <a:spLocks noChangeArrowheads="1"/>
          </p:cNvSpPr>
          <p:nvPr/>
        </p:nvSpPr>
        <p:spPr bwMode="auto">
          <a:xfrm rot="2700000">
            <a:off x="4114800" y="3733800"/>
            <a:ext cx="533400" cy="533400"/>
          </a:xfrm>
          <a:prstGeom prst="plus">
            <a:avLst>
              <a:gd name="adj" fmla="val 395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5926" name="Text Box 1094"/>
          <p:cNvSpPr txBox="1">
            <a:spLocks noChangeArrowheads="1"/>
          </p:cNvSpPr>
          <p:nvPr/>
        </p:nvSpPr>
        <p:spPr bwMode="auto">
          <a:xfrm>
            <a:off x="304800" y="3436938"/>
            <a:ext cx="3260725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list must come</a:t>
            </a:r>
          </a:p>
          <a:p>
            <a:r>
              <a:rPr lang="en-US" dirty="0">
                <a:latin typeface="Comic Sans MS" pitchFamily="66" charset="0"/>
              </a:rPr>
              <a:t>from hand</a:t>
            </a:r>
          </a:p>
        </p:txBody>
      </p:sp>
      <p:grpSp>
        <p:nvGrpSpPr>
          <p:cNvPr id="2" name="Group 1161"/>
          <p:cNvGrpSpPr>
            <a:grpSpLocks/>
          </p:cNvGrpSpPr>
          <p:nvPr/>
        </p:nvGrpSpPr>
        <p:grpSpPr bwMode="auto">
          <a:xfrm>
            <a:off x="3630613" y="1836738"/>
            <a:ext cx="1063625" cy="823912"/>
            <a:chOff x="2287" y="1157"/>
            <a:chExt cx="670" cy="519"/>
          </a:xfrm>
        </p:grpSpPr>
        <p:sp>
          <p:nvSpPr>
            <p:cNvPr id="33869" name="Text Box 1097"/>
            <p:cNvSpPr txBox="1">
              <a:spLocks noChangeArrowheads="1"/>
            </p:cNvSpPr>
            <p:nvPr/>
          </p:nvSpPr>
          <p:spPr bwMode="auto">
            <a:xfrm>
              <a:off x="2640" y="1157"/>
              <a:ext cx="317" cy="51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800">
                  <a:latin typeface="Comic Sans MS" pitchFamily="66" charset="0"/>
                </a:rPr>
                <a:t>?</a:t>
              </a:r>
            </a:p>
          </p:txBody>
        </p:sp>
        <p:cxnSp>
          <p:nvCxnSpPr>
            <p:cNvPr id="33870" name="AutoShape 1098"/>
            <p:cNvCxnSpPr>
              <a:cxnSpLocks noChangeShapeType="1"/>
              <a:endCxn id="33869" idx="1"/>
            </p:cNvCxnSpPr>
            <p:nvPr/>
          </p:nvCxnSpPr>
          <p:spPr bwMode="auto">
            <a:xfrm flipV="1">
              <a:off x="2287" y="1392"/>
              <a:ext cx="353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1099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" name="Group 1100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5" name="Group 1101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5934" name="AutoShape 1102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5935" name="Picture 1103" descr="Jack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6" name="Group 1104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5937" name="AutoShape 1105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6" name="Picture 1106" descr="Ten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107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5940" name="AutoShape 1108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4" name="Picture 1109" descr="Jack of Diamond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110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5943" name="AutoShape 1111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2" name="Picture 1112" descr="Nine of Heart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9" name="Group 1113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5946" name="AutoShape 1114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60" name="Picture 1115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3853" name="Text Box 1116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</a:p>
          </p:txBody>
        </p:sp>
      </p:grpSp>
      <p:grpSp>
        <p:nvGrpSpPr>
          <p:cNvPr id="10" name="Group 1160"/>
          <p:cNvGrpSpPr>
            <a:grpSpLocks/>
          </p:cNvGrpSpPr>
          <p:nvPr/>
        </p:nvGrpSpPr>
        <p:grpSpPr bwMode="auto">
          <a:xfrm>
            <a:off x="5181600" y="1447800"/>
            <a:ext cx="3733800" cy="4970463"/>
            <a:chOff x="3264" y="920"/>
            <a:chExt cx="2352" cy="3131"/>
          </a:xfrm>
        </p:grpSpPr>
        <p:grpSp>
          <p:nvGrpSpPr>
            <p:cNvPr id="11" name="Group 1044"/>
            <p:cNvGrpSpPr>
              <a:grpSpLocks/>
            </p:cNvGrpSpPr>
            <p:nvPr/>
          </p:nvGrpSpPr>
          <p:grpSpPr bwMode="auto">
            <a:xfrm>
              <a:off x="3264" y="3360"/>
              <a:ext cx="809" cy="691"/>
              <a:chOff x="3302" y="1056"/>
              <a:chExt cx="809" cy="691"/>
            </a:xfrm>
          </p:grpSpPr>
          <p:sp>
            <p:nvSpPr>
              <p:cNvPr id="505877" name="AutoShape 1045"/>
              <p:cNvSpPr>
                <a:spLocks noChangeArrowheads="1"/>
              </p:cNvSpPr>
              <p:nvPr/>
            </p:nvSpPr>
            <p:spPr bwMode="auto">
              <a:xfrm>
                <a:off x="3302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5" name="Picture 1046" descr="Five of Heart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2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79" name="AutoShape 1047"/>
              <p:cNvSpPr>
                <a:spLocks noChangeArrowheads="1"/>
              </p:cNvSpPr>
              <p:nvPr/>
            </p:nvSpPr>
            <p:spPr bwMode="auto">
              <a:xfrm>
                <a:off x="3401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7" name="Picture 1048" descr="Queen of Diamonds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401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1" name="AutoShape 1049"/>
              <p:cNvSpPr>
                <a:spLocks noChangeArrowheads="1"/>
              </p:cNvSpPr>
              <p:nvPr/>
            </p:nvSpPr>
            <p:spPr bwMode="auto">
              <a:xfrm>
                <a:off x="3499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49" name="Picture 1050" descr="Six of Spades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499" y="105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5883" name="AutoShape 1051"/>
              <p:cNvSpPr>
                <a:spLocks noChangeArrowheads="1"/>
              </p:cNvSpPr>
              <p:nvPr/>
            </p:nvSpPr>
            <p:spPr bwMode="auto">
              <a:xfrm>
                <a:off x="3600" y="105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3851" name="Picture 1052" descr="Queen of Spades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3600" y="1063"/>
                <a:ext cx="511" cy="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1118"/>
            <p:cNvGrpSpPr>
              <a:grpSpLocks/>
            </p:cNvGrpSpPr>
            <p:nvPr/>
          </p:nvGrpSpPr>
          <p:grpSpPr bwMode="auto">
            <a:xfrm>
              <a:off x="3264" y="920"/>
              <a:ext cx="2352" cy="2307"/>
              <a:chOff x="3264" y="960"/>
              <a:chExt cx="2352" cy="2307"/>
            </a:xfrm>
          </p:grpSpPr>
          <p:sp>
            <p:nvSpPr>
              <p:cNvPr id="33805" name="Text Box 1119"/>
              <p:cNvSpPr txBox="1">
                <a:spLocks noChangeArrowheads="1"/>
              </p:cNvSpPr>
              <p:nvPr/>
            </p:nvSpPr>
            <p:spPr bwMode="auto">
              <a:xfrm>
                <a:off x="4224" y="960"/>
                <a:ext cx="1392" cy="5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800">
                    <a:solidFill>
                      <a:srgbClr val="008000"/>
                    </a:solidFill>
                    <a:latin typeface="Comic Sans MS" pitchFamily="66" charset="0"/>
                  </a:rPr>
                  <a:t>4</a:t>
                </a:r>
                <a:r>
                  <a:rPr lang="en-US" sz="2800" i="1">
                    <a:solidFill>
                      <a:srgbClr val="008000"/>
                    </a:solidFill>
                    <a:latin typeface="Comic Sans MS" pitchFamily="66" charset="0"/>
                  </a:rPr>
                  <a:t>-card lists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>
                    <a:latin typeface="Comic Sans MS" pitchFamily="66" charset="0"/>
                  </a:rPr>
                  <a:t>(</a:t>
                </a:r>
                <a:r>
                  <a:rPr lang="en-US" sz="2800" i="1">
                    <a:latin typeface="Comic Sans MS" pitchFamily="66" charset="0"/>
                  </a:rPr>
                  <a:t>ordered</a:t>
                </a:r>
                <a:r>
                  <a:rPr lang="en-US" sz="2800">
                    <a:latin typeface="Comic Sans MS" pitchFamily="66" charset="0"/>
                  </a:rPr>
                  <a:t>)</a:t>
                </a:r>
                <a:endParaRPr lang="en-US" sz="280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grpSp>
            <p:nvGrpSpPr>
              <p:cNvPr id="13" name="Group 1120"/>
              <p:cNvGrpSpPr>
                <a:grpSpLocks/>
              </p:cNvGrpSpPr>
              <p:nvPr/>
            </p:nvGrpSpPr>
            <p:grpSpPr bwMode="auto">
              <a:xfrm>
                <a:off x="3264" y="1792"/>
                <a:ext cx="804" cy="691"/>
                <a:chOff x="3307" y="2592"/>
                <a:chExt cx="804" cy="691"/>
              </a:xfrm>
            </p:grpSpPr>
            <p:grpSp>
              <p:nvGrpSpPr>
                <p:cNvPr id="14" name="Group 1121"/>
                <p:cNvGrpSpPr>
                  <a:grpSpLocks/>
                </p:cNvGrpSpPr>
                <p:nvPr/>
              </p:nvGrpSpPr>
              <p:grpSpPr bwMode="auto">
                <a:xfrm>
                  <a:off x="3307" y="2592"/>
                  <a:ext cx="511" cy="691"/>
                  <a:chOff x="1985" y="912"/>
                  <a:chExt cx="511" cy="691"/>
                </a:xfrm>
              </p:grpSpPr>
              <p:sp>
                <p:nvSpPr>
                  <p:cNvPr id="505954" name="AutoShape 1122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3" name="Picture 1123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5" name="Group 1124"/>
                <p:cNvGrpSpPr>
                  <a:grpSpLocks/>
                </p:cNvGrpSpPr>
                <p:nvPr/>
              </p:nvGrpSpPr>
              <p:grpSpPr bwMode="auto">
                <a:xfrm>
                  <a:off x="3405" y="2592"/>
                  <a:ext cx="511" cy="691"/>
                  <a:chOff x="1421" y="1469"/>
                  <a:chExt cx="511" cy="691"/>
                </a:xfrm>
              </p:grpSpPr>
              <p:sp>
                <p:nvSpPr>
                  <p:cNvPr id="505957" name="AutoShape 1125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41" name="Picture 1126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6" name="Group 1127"/>
                <p:cNvGrpSpPr>
                  <a:grpSpLocks/>
                </p:cNvGrpSpPr>
                <p:nvPr/>
              </p:nvGrpSpPr>
              <p:grpSpPr bwMode="auto">
                <a:xfrm>
                  <a:off x="3503" y="2592"/>
                  <a:ext cx="511" cy="691"/>
                  <a:chOff x="2064" y="1469"/>
                  <a:chExt cx="511" cy="691"/>
                </a:xfrm>
              </p:grpSpPr>
              <p:sp>
                <p:nvSpPr>
                  <p:cNvPr id="505960" name="AutoShape 1128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39" name="Picture 1129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17" name="Group 1130"/>
                <p:cNvGrpSpPr>
                  <a:grpSpLocks/>
                </p:cNvGrpSpPr>
                <p:nvPr/>
              </p:nvGrpSpPr>
              <p:grpSpPr bwMode="auto">
                <a:xfrm>
                  <a:off x="3600" y="2592"/>
                  <a:ext cx="511" cy="691"/>
                  <a:chOff x="1338" y="912"/>
                  <a:chExt cx="511" cy="691"/>
                </a:xfrm>
              </p:grpSpPr>
              <p:sp>
                <p:nvSpPr>
                  <p:cNvPr id="505963" name="AutoShape 1131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4" name="Picture 1132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</p:grpSp>
          <p:grpSp>
            <p:nvGrpSpPr>
              <p:cNvPr id="18" name="Group 1133"/>
              <p:cNvGrpSpPr>
                <a:grpSpLocks/>
              </p:cNvGrpSpPr>
              <p:nvPr/>
            </p:nvGrpSpPr>
            <p:grpSpPr bwMode="auto">
              <a:xfrm>
                <a:off x="3264" y="1008"/>
                <a:ext cx="809" cy="691"/>
                <a:chOff x="3302" y="1824"/>
                <a:chExt cx="809" cy="691"/>
              </a:xfrm>
            </p:grpSpPr>
            <p:grpSp>
              <p:nvGrpSpPr>
                <p:cNvPr id="19" name="Group 1134"/>
                <p:cNvGrpSpPr>
                  <a:grpSpLocks/>
                </p:cNvGrpSpPr>
                <p:nvPr/>
              </p:nvGrpSpPr>
              <p:grpSpPr bwMode="auto">
                <a:xfrm>
                  <a:off x="3302" y="1824"/>
                  <a:ext cx="511" cy="691"/>
                  <a:chOff x="1338" y="912"/>
                  <a:chExt cx="511" cy="691"/>
                </a:xfrm>
              </p:grpSpPr>
              <p:sp>
                <p:nvSpPr>
                  <p:cNvPr id="505967" name="AutoShape 1135"/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505968" name="Picture 1136" descr="Jack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338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rgbClr val="808080"/>
                    </a:outerShdw>
                  </a:effectLst>
                </p:spPr>
              </p:pic>
            </p:grpSp>
            <p:grpSp>
              <p:nvGrpSpPr>
                <p:cNvPr id="20" name="Group 1137"/>
                <p:cNvGrpSpPr>
                  <a:grpSpLocks/>
                </p:cNvGrpSpPr>
                <p:nvPr/>
              </p:nvGrpSpPr>
              <p:grpSpPr bwMode="auto">
                <a:xfrm>
                  <a:off x="3401" y="1824"/>
                  <a:ext cx="511" cy="691"/>
                  <a:chOff x="1985" y="912"/>
                  <a:chExt cx="511" cy="691"/>
                </a:xfrm>
              </p:grpSpPr>
              <p:sp>
                <p:nvSpPr>
                  <p:cNvPr id="505970" name="AutoShape 1138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9" name="Picture 1139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1" name="Group 1140"/>
                <p:cNvGrpSpPr>
                  <a:grpSpLocks/>
                </p:cNvGrpSpPr>
                <p:nvPr/>
              </p:nvGrpSpPr>
              <p:grpSpPr bwMode="auto">
                <a:xfrm>
                  <a:off x="3499" y="1824"/>
                  <a:ext cx="511" cy="691"/>
                  <a:chOff x="1421" y="1469"/>
                  <a:chExt cx="511" cy="691"/>
                </a:xfrm>
              </p:grpSpPr>
              <p:sp>
                <p:nvSpPr>
                  <p:cNvPr id="505973" name="AutoShape 1141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7" name="Picture 1142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2" name="Group 1143"/>
                <p:cNvGrpSpPr>
                  <a:grpSpLocks/>
                </p:cNvGrpSpPr>
                <p:nvPr/>
              </p:nvGrpSpPr>
              <p:grpSpPr bwMode="auto">
                <a:xfrm>
                  <a:off x="3600" y="1824"/>
                  <a:ext cx="511" cy="691"/>
                  <a:chOff x="2064" y="1469"/>
                  <a:chExt cx="511" cy="691"/>
                </a:xfrm>
              </p:grpSpPr>
              <p:sp>
                <p:nvSpPr>
                  <p:cNvPr id="505976" name="AutoShape 1144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25" name="Picture 1145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23" name="Group 1146"/>
              <p:cNvGrpSpPr>
                <a:grpSpLocks/>
              </p:cNvGrpSpPr>
              <p:nvPr/>
            </p:nvGrpSpPr>
            <p:grpSpPr bwMode="auto">
              <a:xfrm>
                <a:off x="3264" y="2576"/>
                <a:ext cx="799" cy="691"/>
                <a:chOff x="3264" y="2576"/>
                <a:chExt cx="799" cy="691"/>
              </a:xfrm>
            </p:grpSpPr>
            <p:grpSp>
              <p:nvGrpSpPr>
                <p:cNvPr id="24" name="Group 1147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505980" name="AutoShape 1148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9" name="Picture 1149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5" name="Group 1150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505983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7" name="Picture 1152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05985" name="AutoShape 1153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3812" name="Picture 1154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6" name="Group 1155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505988" name="AutoShape 1156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3815" name="Picture 1157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</p:grpSp>
      </p:grpSp>
      <p:sp>
        <p:nvSpPr>
          <p:cNvPr id="505995" name="Text Box 1163"/>
          <p:cNvSpPr txBox="1">
            <a:spLocks noChangeArrowheads="1"/>
          </p:cNvSpPr>
          <p:nvPr/>
        </p:nvSpPr>
        <p:spPr bwMode="auto">
          <a:xfrm>
            <a:off x="228600" y="5173663"/>
            <a:ext cx="46910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Comic Sans MS" pitchFamily="66" charset="0"/>
              </a:rPr>
              <a:t>Which one to pick?</a:t>
            </a:r>
          </a:p>
        </p:txBody>
      </p:sp>
      <p:sp>
        <p:nvSpPr>
          <p:cNvPr id="33802" name="Slide Number Placeholder 78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BC0728D2-3EB1-419D-96B7-3DC9770C9B97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21" grpId="0" animBg="1"/>
      <p:bldP spid="505926" grpId="0"/>
      <p:bldP spid="5059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0"/>
          <p:cNvGrpSpPr>
            <a:grpSpLocks/>
          </p:cNvGrpSpPr>
          <p:nvPr/>
        </p:nvGrpSpPr>
        <p:grpSpPr bwMode="auto">
          <a:xfrm>
            <a:off x="5181600" y="1524000"/>
            <a:ext cx="3733800" cy="3662363"/>
            <a:chOff x="3264" y="960"/>
            <a:chExt cx="2352" cy="2307"/>
          </a:xfrm>
        </p:grpSpPr>
        <p:sp>
          <p:nvSpPr>
            <p:cNvPr id="34894" name="Text Box 1051"/>
            <p:cNvSpPr txBox="1">
              <a:spLocks noChangeArrowheads="1"/>
            </p:cNvSpPr>
            <p:nvPr/>
          </p:nvSpPr>
          <p:spPr bwMode="auto">
            <a:xfrm>
              <a:off x="4224" y="960"/>
              <a:ext cx="1392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>
                  <a:solidFill>
                    <a:srgbClr val="008000"/>
                  </a:solidFill>
                  <a:latin typeface="Comic Sans MS" pitchFamily="66" charset="0"/>
                </a:rPr>
                <a:t>4</a:t>
              </a:r>
              <a:r>
                <a:rPr lang="en-US" sz="2800" i="1">
                  <a:solidFill>
                    <a:srgbClr val="008000"/>
                  </a:solidFill>
                  <a:latin typeface="Comic Sans MS" pitchFamily="66" charset="0"/>
                </a:rPr>
                <a:t>-card lists</a:t>
              </a:r>
            </a:p>
            <a:p>
              <a:pPr>
                <a:lnSpc>
                  <a:spcPct val="90000"/>
                </a:lnSpc>
              </a:pPr>
              <a:r>
                <a:rPr lang="en-US" sz="2800">
                  <a:latin typeface="Comic Sans MS" pitchFamily="66" charset="0"/>
                </a:rPr>
                <a:t>(</a:t>
              </a:r>
              <a:r>
                <a:rPr lang="en-US" sz="2800" i="1">
                  <a:latin typeface="Comic Sans MS" pitchFamily="66" charset="0"/>
                </a:rPr>
                <a:t>ordered</a:t>
              </a:r>
              <a:r>
                <a:rPr lang="en-US" sz="2800">
                  <a:latin typeface="Comic Sans MS" pitchFamily="66" charset="0"/>
                </a:rPr>
                <a:t>)</a:t>
              </a:r>
              <a:endParaRPr lang="en-US" sz="28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grpSp>
          <p:nvGrpSpPr>
            <p:cNvPr id="3" name="Group 1169"/>
            <p:cNvGrpSpPr>
              <a:grpSpLocks/>
            </p:cNvGrpSpPr>
            <p:nvPr/>
          </p:nvGrpSpPr>
          <p:grpSpPr bwMode="auto">
            <a:xfrm>
              <a:off x="3264" y="1792"/>
              <a:ext cx="804" cy="691"/>
              <a:chOff x="3264" y="1792"/>
              <a:chExt cx="804" cy="691"/>
            </a:xfrm>
          </p:grpSpPr>
          <p:grpSp>
            <p:nvGrpSpPr>
              <p:cNvPr id="4" name="Group 1053"/>
              <p:cNvGrpSpPr>
                <a:grpSpLocks/>
              </p:cNvGrpSpPr>
              <p:nvPr/>
            </p:nvGrpSpPr>
            <p:grpSpPr bwMode="auto">
              <a:xfrm>
                <a:off x="3264" y="1792"/>
                <a:ext cx="511" cy="691"/>
                <a:chOff x="1985" y="912"/>
                <a:chExt cx="511" cy="691"/>
              </a:xfrm>
            </p:grpSpPr>
            <p:sp>
              <p:nvSpPr>
                <p:cNvPr id="499742" name="AutoShape 1054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2" name="Picture 1055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5" name="Group 1056"/>
              <p:cNvGrpSpPr>
                <a:grpSpLocks/>
              </p:cNvGrpSpPr>
              <p:nvPr/>
            </p:nvGrpSpPr>
            <p:grpSpPr bwMode="auto">
              <a:xfrm>
                <a:off x="3362" y="1792"/>
                <a:ext cx="511" cy="691"/>
                <a:chOff x="1421" y="1469"/>
                <a:chExt cx="511" cy="691"/>
              </a:xfrm>
            </p:grpSpPr>
            <p:sp>
              <p:nvSpPr>
                <p:cNvPr id="499745" name="AutoShape 1057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30" name="Picture 1058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059"/>
              <p:cNvGrpSpPr>
                <a:grpSpLocks/>
              </p:cNvGrpSpPr>
              <p:nvPr/>
            </p:nvGrpSpPr>
            <p:grpSpPr bwMode="auto">
              <a:xfrm>
                <a:off x="3460" y="1792"/>
                <a:ext cx="511" cy="691"/>
                <a:chOff x="2064" y="1469"/>
                <a:chExt cx="511" cy="691"/>
              </a:xfrm>
            </p:grpSpPr>
            <p:sp>
              <p:nvSpPr>
                <p:cNvPr id="499748" name="AutoShape 1060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28" name="Picture 1061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062"/>
              <p:cNvGrpSpPr>
                <a:grpSpLocks/>
              </p:cNvGrpSpPr>
              <p:nvPr/>
            </p:nvGrpSpPr>
            <p:grpSpPr bwMode="auto">
              <a:xfrm>
                <a:off x="3557" y="1792"/>
                <a:ext cx="511" cy="691"/>
                <a:chOff x="1338" y="912"/>
                <a:chExt cx="511" cy="691"/>
              </a:xfrm>
            </p:grpSpPr>
            <p:sp>
              <p:nvSpPr>
                <p:cNvPr id="499751" name="AutoShape 106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2" name="Picture 106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</p:grpSp>
        <p:grpSp>
          <p:nvGrpSpPr>
            <p:cNvPr id="8" name="Group 1168"/>
            <p:cNvGrpSpPr>
              <a:grpSpLocks/>
            </p:cNvGrpSpPr>
            <p:nvPr/>
          </p:nvGrpSpPr>
          <p:grpSpPr bwMode="auto">
            <a:xfrm>
              <a:off x="3264" y="1008"/>
              <a:ext cx="809" cy="691"/>
              <a:chOff x="3264" y="1008"/>
              <a:chExt cx="809" cy="691"/>
            </a:xfrm>
          </p:grpSpPr>
          <p:grpSp>
            <p:nvGrpSpPr>
              <p:cNvPr id="9" name="Group 1066"/>
              <p:cNvGrpSpPr>
                <a:grpSpLocks/>
              </p:cNvGrpSpPr>
              <p:nvPr/>
            </p:nvGrpSpPr>
            <p:grpSpPr bwMode="auto">
              <a:xfrm>
                <a:off x="3264" y="1008"/>
                <a:ext cx="511" cy="691"/>
                <a:chOff x="1338" y="912"/>
                <a:chExt cx="511" cy="691"/>
              </a:xfrm>
            </p:grpSpPr>
            <p:sp>
              <p:nvSpPr>
                <p:cNvPr id="499755" name="AutoShape 106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56" name="Picture 106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10" name="Group 1069"/>
              <p:cNvGrpSpPr>
                <a:grpSpLocks/>
              </p:cNvGrpSpPr>
              <p:nvPr/>
            </p:nvGrpSpPr>
            <p:grpSpPr bwMode="auto">
              <a:xfrm>
                <a:off x="3363" y="1008"/>
                <a:ext cx="511" cy="691"/>
                <a:chOff x="1985" y="912"/>
                <a:chExt cx="511" cy="691"/>
              </a:xfrm>
            </p:grpSpPr>
            <p:sp>
              <p:nvSpPr>
                <p:cNvPr id="499758" name="AutoShape 107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8" name="Picture 107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1" name="Group 1072"/>
              <p:cNvGrpSpPr>
                <a:grpSpLocks/>
              </p:cNvGrpSpPr>
              <p:nvPr/>
            </p:nvGrpSpPr>
            <p:grpSpPr bwMode="auto">
              <a:xfrm>
                <a:off x="3461" y="1008"/>
                <a:ext cx="511" cy="691"/>
                <a:chOff x="1421" y="1469"/>
                <a:chExt cx="511" cy="691"/>
              </a:xfrm>
            </p:grpSpPr>
            <p:sp>
              <p:nvSpPr>
                <p:cNvPr id="499761" name="AutoShape 107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6" name="Picture 107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1075"/>
              <p:cNvGrpSpPr>
                <a:grpSpLocks/>
              </p:cNvGrpSpPr>
              <p:nvPr/>
            </p:nvGrpSpPr>
            <p:grpSpPr bwMode="auto">
              <a:xfrm>
                <a:off x="3562" y="1008"/>
                <a:ext cx="511" cy="691"/>
                <a:chOff x="2064" y="1469"/>
                <a:chExt cx="511" cy="691"/>
              </a:xfrm>
            </p:grpSpPr>
            <p:sp>
              <p:nvSpPr>
                <p:cNvPr id="499764" name="AutoShape 107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14" name="Picture 107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" name="Group 1167"/>
            <p:cNvGrpSpPr>
              <a:grpSpLocks/>
            </p:cNvGrpSpPr>
            <p:nvPr/>
          </p:nvGrpSpPr>
          <p:grpSpPr bwMode="auto">
            <a:xfrm>
              <a:off x="3264" y="2576"/>
              <a:ext cx="799" cy="691"/>
              <a:chOff x="3264" y="2576"/>
              <a:chExt cx="799" cy="691"/>
            </a:xfrm>
          </p:grpSpPr>
          <p:grpSp>
            <p:nvGrpSpPr>
              <p:cNvPr id="14" name="Group 107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499768" name="AutoShape 108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8" name="Picture 1081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" name="Group 108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499771" name="AutoShape 108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6" name="Picture 1084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499773" name="AutoShape 108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34901" name="Picture 1086" descr="Three of Diamonds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6" name="Group 108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499776" name="AutoShape 108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904" name="Picture 1089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grpSp>
        <p:nvGrpSpPr>
          <p:cNvPr id="17" name="Group 1164"/>
          <p:cNvGrpSpPr>
            <a:grpSpLocks/>
          </p:cNvGrpSpPr>
          <p:nvPr/>
        </p:nvGrpSpPr>
        <p:grpSpPr bwMode="auto">
          <a:xfrm>
            <a:off x="2209800" y="2301875"/>
            <a:ext cx="2987675" cy="4281488"/>
            <a:chOff x="1392" y="1450"/>
            <a:chExt cx="1882" cy="2697"/>
          </a:xfrm>
        </p:grpSpPr>
        <p:grpSp>
          <p:nvGrpSpPr>
            <p:cNvPr id="18" name="Group 1091"/>
            <p:cNvGrpSpPr>
              <a:grpSpLocks/>
            </p:cNvGrpSpPr>
            <p:nvPr/>
          </p:nvGrpSpPr>
          <p:grpSpPr bwMode="auto">
            <a:xfrm>
              <a:off x="1392" y="1888"/>
              <a:ext cx="905" cy="691"/>
              <a:chOff x="1382" y="1776"/>
              <a:chExt cx="905" cy="691"/>
            </a:xfrm>
          </p:grpSpPr>
          <p:grpSp>
            <p:nvGrpSpPr>
              <p:cNvPr id="19" name="Group 1092"/>
              <p:cNvGrpSpPr>
                <a:grpSpLocks/>
              </p:cNvGrpSpPr>
              <p:nvPr/>
            </p:nvGrpSpPr>
            <p:grpSpPr bwMode="auto">
              <a:xfrm>
                <a:off x="1382" y="1776"/>
                <a:ext cx="511" cy="691"/>
                <a:chOff x="1338" y="912"/>
                <a:chExt cx="511" cy="691"/>
              </a:xfrm>
            </p:grpSpPr>
            <p:sp>
              <p:nvSpPr>
                <p:cNvPr id="499781" name="AutoShape 1093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82" name="Picture 1094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0" name="Group 1095"/>
              <p:cNvGrpSpPr>
                <a:grpSpLocks/>
              </p:cNvGrpSpPr>
              <p:nvPr/>
            </p:nvGrpSpPr>
            <p:grpSpPr bwMode="auto">
              <a:xfrm>
                <a:off x="1481" y="1776"/>
                <a:ext cx="511" cy="691"/>
                <a:chOff x="1985" y="912"/>
                <a:chExt cx="511" cy="691"/>
              </a:xfrm>
            </p:grpSpPr>
            <p:sp>
              <p:nvSpPr>
                <p:cNvPr id="499784" name="AutoShape 1096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91" name="Picture 1097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1" name="Group 1098"/>
              <p:cNvGrpSpPr>
                <a:grpSpLocks/>
              </p:cNvGrpSpPr>
              <p:nvPr/>
            </p:nvGrpSpPr>
            <p:grpSpPr bwMode="auto">
              <a:xfrm>
                <a:off x="1579" y="1776"/>
                <a:ext cx="511" cy="691"/>
                <a:chOff x="1421" y="1469"/>
                <a:chExt cx="511" cy="691"/>
              </a:xfrm>
            </p:grpSpPr>
            <p:sp>
              <p:nvSpPr>
                <p:cNvPr id="499787" name="AutoShape 1099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9" name="Picture 1100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2" name="Group 1101"/>
              <p:cNvGrpSpPr>
                <a:grpSpLocks/>
              </p:cNvGrpSpPr>
              <p:nvPr/>
            </p:nvGrpSpPr>
            <p:grpSpPr bwMode="auto">
              <a:xfrm>
                <a:off x="1678" y="1776"/>
                <a:ext cx="511" cy="691"/>
                <a:chOff x="2064" y="1469"/>
                <a:chExt cx="511" cy="691"/>
              </a:xfrm>
            </p:grpSpPr>
            <p:sp>
              <p:nvSpPr>
                <p:cNvPr id="499790" name="AutoShape 1102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7" name="Picture 1103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3" name="Group 1104"/>
              <p:cNvGrpSpPr>
                <a:grpSpLocks/>
              </p:cNvGrpSpPr>
              <p:nvPr/>
            </p:nvGrpSpPr>
            <p:grpSpPr bwMode="auto">
              <a:xfrm>
                <a:off x="1776" y="1776"/>
                <a:ext cx="511" cy="691"/>
                <a:chOff x="528" y="2304"/>
                <a:chExt cx="511" cy="691"/>
              </a:xfrm>
            </p:grpSpPr>
            <p:sp>
              <p:nvSpPr>
                <p:cNvPr id="499793" name="AutoShape 1105"/>
                <p:cNvSpPr>
                  <a:spLocks noChangeArrowheads="1"/>
                </p:cNvSpPr>
                <p:nvPr/>
              </p:nvSpPr>
              <p:spPr bwMode="auto">
                <a:xfrm>
                  <a:off x="528" y="230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85" name="Picture 1106" descr="Ace of Spade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528" y="230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1107"/>
            <p:cNvGrpSpPr>
              <a:grpSpLocks/>
            </p:cNvGrpSpPr>
            <p:nvPr/>
          </p:nvGrpSpPr>
          <p:grpSpPr bwMode="auto">
            <a:xfrm>
              <a:off x="1392" y="2672"/>
              <a:ext cx="905" cy="691"/>
              <a:chOff x="1382" y="2544"/>
              <a:chExt cx="905" cy="691"/>
            </a:xfrm>
          </p:grpSpPr>
          <p:grpSp>
            <p:nvGrpSpPr>
              <p:cNvPr id="25" name="Group 1108"/>
              <p:cNvGrpSpPr>
                <a:grpSpLocks/>
              </p:cNvGrpSpPr>
              <p:nvPr/>
            </p:nvGrpSpPr>
            <p:grpSpPr bwMode="auto">
              <a:xfrm>
                <a:off x="1382" y="2544"/>
                <a:ext cx="511" cy="691"/>
                <a:chOff x="1338" y="912"/>
                <a:chExt cx="511" cy="691"/>
              </a:xfrm>
            </p:grpSpPr>
            <p:sp>
              <p:nvSpPr>
                <p:cNvPr id="499797" name="AutoShape 110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798" name="Picture 1110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26" name="Group 1111"/>
              <p:cNvGrpSpPr>
                <a:grpSpLocks/>
              </p:cNvGrpSpPr>
              <p:nvPr/>
            </p:nvGrpSpPr>
            <p:grpSpPr bwMode="auto">
              <a:xfrm>
                <a:off x="1481" y="2544"/>
                <a:ext cx="511" cy="691"/>
                <a:chOff x="1985" y="912"/>
                <a:chExt cx="511" cy="691"/>
              </a:xfrm>
            </p:grpSpPr>
            <p:sp>
              <p:nvSpPr>
                <p:cNvPr id="499800" name="AutoShape 111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6" name="Picture 1113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7" name="Group 1114"/>
              <p:cNvGrpSpPr>
                <a:grpSpLocks/>
              </p:cNvGrpSpPr>
              <p:nvPr/>
            </p:nvGrpSpPr>
            <p:grpSpPr bwMode="auto">
              <a:xfrm>
                <a:off x="1579" y="2544"/>
                <a:ext cx="511" cy="691"/>
                <a:chOff x="1421" y="1469"/>
                <a:chExt cx="511" cy="691"/>
              </a:xfrm>
            </p:grpSpPr>
            <p:sp>
              <p:nvSpPr>
                <p:cNvPr id="499803" name="AutoShape 111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4" name="Picture 1116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8" name="Group 1117"/>
              <p:cNvGrpSpPr>
                <a:grpSpLocks/>
              </p:cNvGrpSpPr>
              <p:nvPr/>
            </p:nvGrpSpPr>
            <p:grpSpPr bwMode="auto">
              <a:xfrm>
                <a:off x="1678" y="2544"/>
                <a:ext cx="511" cy="691"/>
                <a:chOff x="2064" y="1469"/>
                <a:chExt cx="511" cy="691"/>
              </a:xfrm>
            </p:grpSpPr>
            <p:sp>
              <p:nvSpPr>
                <p:cNvPr id="499806" name="AutoShape 111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2" name="Picture 1119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9" name="Group 1120"/>
              <p:cNvGrpSpPr>
                <a:grpSpLocks/>
              </p:cNvGrpSpPr>
              <p:nvPr/>
            </p:nvGrpSpPr>
            <p:grpSpPr bwMode="auto">
              <a:xfrm>
                <a:off x="1776" y="2544"/>
                <a:ext cx="511" cy="691"/>
                <a:chOff x="816" y="2544"/>
                <a:chExt cx="511" cy="691"/>
              </a:xfrm>
            </p:grpSpPr>
            <p:sp>
              <p:nvSpPr>
                <p:cNvPr id="499809" name="AutoShape 1121"/>
                <p:cNvSpPr>
                  <a:spLocks noChangeArrowheads="1"/>
                </p:cNvSpPr>
                <p:nvPr/>
              </p:nvSpPr>
              <p:spPr bwMode="auto">
                <a:xfrm>
                  <a:off x="816" y="2544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70" name="Picture 1122" descr="King of Clubs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816" y="2544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34845" name="AutoShape 1126"/>
            <p:cNvCxnSpPr>
              <a:cxnSpLocks noChangeShapeType="1"/>
            </p:cNvCxnSpPr>
            <p:nvPr/>
          </p:nvCxnSpPr>
          <p:spPr bwMode="auto">
            <a:xfrm flipV="1">
              <a:off x="2297" y="1450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6" name="AutoShape 1127"/>
            <p:cNvCxnSpPr>
              <a:cxnSpLocks noChangeShapeType="1"/>
            </p:cNvCxnSpPr>
            <p:nvPr/>
          </p:nvCxnSpPr>
          <p:spPr bwMode="auto">
            <a:xfrm flipV="1">
              <a:off x="2297" y="2234"/>
              <a:ext cx="977" cy="7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7" name="AutoShape 1128"/>
            <p:cNvCxnSpPr>
              <a:cxnSpLocks noChangeShapeType="1"/>
            </p:cNvCxnSpPr>
            <p:nvPr/>
          </p:nvCxnSpPr>
          <p:spPr bwMode="auto">
            <a:xfrm flipV="1">
              <a:off x="2314" y="2922"/>
              <a:ext cx="950" cy="8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" name="Group 1156"/>
            <p:cNvGrpSpPr>
              <a:grpSpLocks/>
            </p:cNvGrpSpPr>
            <p:nvPr/>
          </p:nvGrpSpPr>
          <p:grpSpPr bwMode="auto">
            <a:xfrm>
              <a:off x="1409" y="3456"/>
              <a:ext cx="905" cy="691"/>
              <a:chOff x="1495" y="3456"/>
              <a:chExt cx="905" cy="691"/>
            </a:xfrm>
          </p:grpSpPr>
          <p:grpSp>
            <p:nvGrpSpPr>
              <p:cNvPr id="31" name="Group 1141"/>
              <p:cNvGrpSpPr>
                <a:grpSpLocks/>
              </p:cNvGrpSpPr>
              <p:nvPr/>
            </p:nvGrpSpPr>
            <p:grpSpPr bwMode="auto">
              <a:xfrm>
                <a:off x="1495" y="3456"/>
                <a:ext cx="799" cy="691"/>
                <a:chOff x="3264" y="2576"/>
                <a:chExt cx="799" cy="691"/>
              </a:xfrm>
            </p:grpSpPr>
            <p:grpSp>
              <p:nvGrpSpPr>
                <p:cNvPr id="499744" name="Group 1142"/>
                <p:cNvGrpSpPr>
                  <a:grpSpLocks/>
                </p:cNvGrpSpPr>
                <p:nvPr/>
              </p:nvGrpSpPr>
              <p:grpSpPr bwMode="auto">
                <a:xfrm>
                  <a:off x="3264" y="2576"/>
                  <a:ext cx="511" cy="691"/>
                  <a:chOff x="1421" y="1469"/>
                  <a:chExt cx="511" cy="691"/>
                </a:xfrm>
              </p:grpSpPr>
              <p:sp>
                <p:nvSpPr>
                  <p:cNvPr id="499831" name="AutoShape 1143"/>
                  <p:cNvSpPr>
                    <a:spLocks noChangeArrowheads="1"/>
                  </p:cNvSpPr>
                  <p:nvPr/>
                </p:nvSpPr>
                <p:spPr bwMode="auto">
                  <a:xfrm>
                    <a:off x="1421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3" name="Picture 1144" descr="Jack of Diamonds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421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499746" name="Group 1145"/>
                <p:cNvGrpSpPr>
                  <a:grpSpLocks/>
                </p:cNvGrpSpPr>
                <p:nvPr/>
              </p:nvGrpSpPr>
              <p:grpSpPr bwMode="auto">
                <a:xfrm>
                  <a:off x="3360" y="2576"/>
                  <a:ext cx="511" cy="691"/>
                  <a:chOff x="2064" y="1469"/>
                  <a:chExt cx="511" cy="691"/>
                </a:xfrm>
              </p:grpSpPr>
              <p:sp>
                <p:nvSpPr>
                  <p:cNvPr id="499834" name="AutoShape 1146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69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61" name="Picture 1147" descr="Nine of Hearts"/>
                  <p:cNvPicPr>
                    <a:picLocks noChangeAspect="1"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2064" y="1469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499836" name="AutoShape 1148"/>
                <p:cNvSpPr>
                  <a:spLocks noChangeArrowheads="1"/>
                </p:cNvSpPr>
                <p:nvPr/>
              </p:nvSpPr>
              <p:spPr bwMode="auto">
                <a:xfrm>
                  <a:off x="3456" y="2576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6" name="Picture 1149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456" y="2576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499747" name="Group 1150"/>
                <p:cNvGrpSpPr>
                  <a:grpSpLocks/>
                </p:cNvGrpSpPr>
                <p:nvPr/>
              </p:nvGrpSpPr>
              <p:grpSpPr bwMode="auto">
                <a:xfrm>
                  <a:off x="3552" y="2576"/>
                  <a:ext cx="511" cy="691"/>
                  <a:chOff x="1985" y="912"/>
                  <a:chExt cx="511" cy="691"/>
                </a:xfrm>
              </p:grpSpPr>
              <p:sp>
                <p:nvSpPr>
                  <p:cNvPr id="499839" name="AutoShape 1151"/>
                  <p:cNvSpPr>
                    <a:spLocks noChangeArrowheads="1"/>
                  </p:cNvSpPr>
                  <p:nvPr/>
                </p:nvSpPr>
                <p:spPr bwMode="auto">
                  <a:xfrm>
                    <a:off x="1985" y="912"/>
                    <a:ext cx="511" cy="691"/>
                  </a:xfrm>
                  <a:prstGeom prst="roundRect">
                    <a:avLst>
                      <a:gd name="adj" fmla="val 5676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pic>
                <p:nvPicPr>
                  <p:cNvPr id="34859" name="Picture 1152" descr="Ten of Clubs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1985" y="912"/>
                    <a:ext cx="511" cy="6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499749" name="Group 1153"/>
              <p:cNvGrpSpPr>
                <a:grpSpLocks/>
              </p:cNvGrpSpPr>
              <p:nvPr/>
            </p:nvGrpSpPr>
            <p:grpSpPr bwMode="auto">
              <a:xfrm>
                <a:off x="1889" y="3456"/>
                <a:ext cx="511" cy="691"/>
                <a:chOff x="833" y="3360"/>
                <a:chExt cx="511" cy="691"/>
              </a:xfrm>
            </p:grpSpPr>
            <p:sp>
              <p:nvSpPr>
                <p:cNvPr id="499842" name="AutoShape 1154"/>
                <p:cNvSpPr>
                  <a:spLocks noChangeArrowheads="1"/>
                </p:cNvSpPr>
                <p:nvPr/>
              </p:nvSpPr>
              <p:spPr bwMode="auto">
                <a:xfrm>
                  <a:off x="833" y="3360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52" name="Picture 1155" descr="Nine of Spades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833" y="3360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34820" name="Text Box 1158"/>
          <p:cNvSpPr txBox="1">
            <a:spLocks noChangeArrowheads="1"/>
          </p:cNvSpPr>
          <p:nvPr/>
        </p:nvSpPr>
        <p:spPr bwMode="auto">
          <a:xfrm>
            <a:off x="4191000" y="1836738"/>
            <a:ext cx="503238" cy="8239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?</a:t>
            </a:r>
          </a:p>
        </p:txBody>
      </p:sp>
      <p:cxnSp>
        <p:nvCxnSpPr>
          <p:cNvPr id="34821" name="AutoShape 1159"/>
          <p:cNvCxnSpPr>
            <a:cxnSpLocks noChangeShapeType="1"/>
            <a:endCxn id="34820" idx="1"/>
          </p:cNvCxnSpPr>
          <p:nvPr/>
        </p:nvCxnSpPr>
        <p:spPr bwMode="auto">
          <a:xfrm flipV="1">
            <a:off x="3630613" y="2249488"/>
            <a:ext cx="560387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2" name="Text Box 1163"/>
          <p:cNvSpPr txBox="1">
            <a:spLocks noChangeArrowheads="1"/>
          </p:cNvSpPr>
          <p:nvPr/>
        </p:nvSpPr>
        <p:spPr bwMode="auto">
          <a:xfrm>
            <a:off x="4800600" y="5486400"/>
            <a:ext cx="4038600" cy="920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en-US" sz="3200">
                <a:latin typeface="Comic Sans MS" pitchFamily="66" charset="0"/>
              </a:rPr>
              <a:t>How can we ensure consistency?</a:t>
            </a:r>
          </a:p>
        </p:txBody>
      </p:sp>
      <p:sp>
        <p:nvSpPr>
          <p:cNvPr id="34823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  <p:grpSp>
        <p:nvGrpSpPr>
          <p:cNvPr id="499750" name="Group 1174"/>
          <p:cNvGrpSpPr>
            <a:grpSpLocks/>
          </p:cNvGrpSpPr>
          <p:nvPr/>
        </p:nvGrpSpPr>
        <p:grpSpPr bwMode="auto">
          <a:xfrm>
            <a:off x="0" y="1646238"/>
            <a:ext cx="3630613" cy="1096962"/>
            <a:chOff x="0" y="1008"/>
            <a:chExt cx="2287" cy="691"/>
          </a:xfrm>
        </p:grpSpPr>
        <p:grpSp>
          <p:nvGrpSpPr>
            <p:cNvPr id="499753" name="Group 1175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99754" name="Group 1176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49986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499866" name="Picture 1178" descr="Jack of Club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499757" name="Group 1179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499868" name="AutoShape 1180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40" name="Picture 1181" descr="Ten of Clubs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59" name="Group 1182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499871" name="AutoShape 1183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8" name="Picture 1184" descr="Jack of Diamond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0" name="Group 1185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499874" name="AutoShape 1186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6" name="Picture 1187" descr="Nine of Heart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499762" name="Group 1188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49987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34834" name="Picture 1190" descr="Three of Diamond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34827" name="Text Box 1191"/>
            <p:cNvSpPr txBox="1">
              <a:spLocks noChangeArrowheads="1"/>
            </p:cNvSpPr>
            <p:nvPr/>
          </p:nvSpPr>
          <p:spPr bwMode="auto">
            <a:xfrm>
              <a:off x="0" y="1008"/>
              <a:ext cx="1392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>
                  <a:solidFill>
                    <a:srgbClr val="0000FF"/>
                  </a:solidFill>
                  <a:latin typeface="Comic Sans MS" pitchFamily="66" charset="0"/>
                </a:rPr>
                <a:t>5</a:t>
              </a:r>
              <a:r>
                <a:rPr lang="en-US" sz="2400" i="1">
                  <a:solidFill>
                    <a:srgbClr val="0000FF"/>
                  </a:solidFill>
                  <a:latin typeface="Comic Sans MS" pitchFamily="66" charset="0"/>
                </a:rPr>
                <a:t>-card hands </a:t>
              </a:r>
              <a:r>
                <a:rPr lang="en-US" sz="2400">
                  <a:latin typeface="Comic Sans MS" pitchFamily="66" charset="0"/>
                </a:rPr>
                <a:t>(</a:t>
              </a:r>
              <a:r>
                <a:rPr lang="en-US" sz="2400" i="1">
                  <a:latin typeface="Comic Sans MS" pitchFamily="66" charset="0"/>
                </a:rPr>
                <a:t>no</a:t>
              </a:r>
              <a:r>
                <a:rPr lang="en-US" sz="2400">
                  <a:latin typeface="Comic Sans MS" pitchFamily="66" charset="0"/>
                </a:rPr>
                <a:t> </a:t>
              </a:r>
              <a:r>
                <a:rPr lang="en-US" sz="2400" i="1">
                  <a:latin typeface="Comic Sans MS" pitchFamily="66" charset="0"/>
                </a:rPr>
                <a:t>order</a:t>
              </a:r>
              <a:r>
                <a:rPr lang="en-US" sz="2400">
                  <a:latin typeface="Comic Sans MS" pitchFamily="66" charset="0"/>
                </a:rPr>
                <a:t>)</a:t>
              </a:r>
              <a:endParaRPr lang="en-US" sz="2400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sp>
        <p:nvSpPr>
          <p:cNvPr id="34825" name="Slide Number Placeholder 116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2095F3C2-642C-4FC4-8AB0-615EB7B31C2B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 dirty="0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no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i="1" dirty="0">
                <a:latin typeface="Comic Sans MS" pitchFamily="66" charset="0"/>
              </a:rPr>
              <a:t>order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400" i="1" dirty="0">
              <a:solidFill>
                <a:srgbClr val="0000FF"/>
              </a:solidFill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860675" y="1706563"/>
            <a:ext cx="3302000" cy="3246437"/>
            <a:chOff x="2860675" y="1447800"/>
            <a:chExt cx="3302000" cy="3246438"/>
          </a:xfrm>
        </p:grpSpPr>
        <p:cxnSp>
          <p:nvCxnSpPr>
            <p:cNvPr id="35847" name="AutoShape 4"/>
            <p:cNvCxnSpPr>
              <a:cxnSpLocks noChangeShapeType="1"/>
              <a:stCxn id="495633" idx="6"/>
              <a:endCxn id="495641" idx="2"/>
            </p:cNvCxnSpPr>
            <p:nvPr/>
          </p:nvCxnSpPr>
          <p:spPr bwMode="auto">
            <a:xfrm>
              <a:off x="3038475" y="2012950"/>
              <a:ext cx="2946400" cy="4032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8" name="AutoShape 5"/>
            <p:cNvCxnSpPr>
              <a:cxnSpLocks noChangeShapeType="1"/>
              <a:stCxn id="495633" idx="5"/>
              <a:endCxn id="495643" idx="1"/>
            </p:cNvCxnSpPr>
            <p:nvPr/>
          </p:nvCxnSpPr>
          <p:spPr bwMode="auto">
            <a:xfrm>
              <a:off x="3013075" y="2079625"/>
              <a:ext cx="2997200" cy="1143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49" name="AutoShape 6"/>
            <p:cNvCxnSpPr>
              <a:cxnSpLocks noChangeShapeType="1"/>
              <a:stCxn id="495633" idx="5"/>
              <a:endCxn id="495642" idx="1"/>
            </p:cNvCxnSpPr>
            <p:nvPr/>
          </p:nvCxnSpPr>
          <p:spPr bwMode="auto">
            <a:xfrm>
              <a:off x="3013075" y="2079625"/>
              <a:ext cx="2997200" cy="2016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0" name="AutoShape 7"/>
            <p:cNvCxnSpPr>
              <a:cxnSpLocks noChangeShapeType="1"/>
              <a:stCxn id="495634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895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1" name="AutoShape 8"/>
            <p:cNvCxnSpPr>
              <a:cxnSpLocks noChangeShapeType="1"/>
              <a:stCxn id="495636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8620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2" name="AutoShape 9"/>
            <p:cNvCxnSpPr>
              <a:cxnSpLocks noChangeShapeType="1"/>
              <a:stCxn id="495637" idx="7"/>
              <a:endCxn id="495640" idx="3"/>
            </p:cNvCxnSpPr>
            <p:nvPr/>
          </p:nvCxnSpPr>
          <p:spPr bwMode="auto">
            <a:xfrm flipV="1">
              <a:off x="3013075" y="2046288"/>
              <a:ext cx="2997200" cy="20272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3" name="AutoShape 10"/>
            <p:cNvCxnSpPr>
              <a:cxnSpLocks noChangeShapeType="1"/>
              <a:stCxn id="495638" idx="6"/>
              <a:endCxn id="495644" idx="2"/>
            </p:cNvCxnSpPr>
            <p:nvPr/>
          </p:nvCxnSpPr>
          <p:spPr bwMode="auto">
            <a:xfrm>
              <a:off x="3038475" y="3289300"/>
              <a:ext cx="2946400" cy="4365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4" name="AutoShape 11"/>
            <p:cNvCxnSpPr>
              <a:cxnSpLocks noChangeShapeType="1"/>
              <a:stCxn id="495635" idx="6"/>
              <a:endCxn id="495643" idx="2"/>
            </p:cNvCxnSpPr>
            <p:nvPr/>
          </p:nvCxnSpPr>
          <p:spPr bwMode="auto">
            <a:xfrm>
              <a:off x="3038475" y="2863850"/>
              <a:ext cx="2946400" cy="4254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5" name="AutoShape 12"/>
            <p:cNvCxnSpPr>
              <a:cxnSpLocks noChangeShapeType="1"/>
              <a:stCxn id="495634" idx="6"/>
              <a:endCxn id="495645" idx="2"/>
            </p:cNvCxnSpPr>
            <p:nvPr/>
          </p:nvCxnSpPr>
          <p:spPr bwMode="auto">
            <a:xfrm>
              <a:off x="3038475" y="2438400"/>
              <a:ext cx="2946400" cy="4143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6" name="AutoShape 13"/>
            <p:cNvCxnSpPr>
              <a:cxnSpLocks noChangeShapeType="1"/>
              <a:stCxn id="495635" idx="6"/>
              <a:endCxn id="495639" idx="2"/>
            </p:cNvCxnSpPr>
            <p:nvPr/>
          </p:nvCxnSpPr>
          <p:spPr bwMode="auto">
            <a:xfrm flipV="1">
              <a:off x="3038475" y="1543050"/>
              <a:ext cx="2946400" cy="1320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7" name="AutoShape 14"/>
            <p:cNvCxnSpPr>
              <a:cxnSpLocks noChangeShapeType="1"/>
              <a:stCxn id="495637" idx="6"/>
              <a:endCxn id="495645" idx="2"/>
            </p:cNvCxnSpPr>
            <p:nvPr/>
          </p:nvCxnSpPr>
          <p:spPr bwMode="auto">
            <a:xfrm flipV="1">
              <a:off x="3038475" y="2852738"/>
              <a:ext cx="2946400" cy="12874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8" name="AutoShape 15"/>
            <p:cNvCxnSpPr>
              <a:cxnSpLocks noChangeShapeType="1"/>
              <a:stCxn id="495637" idx="6"/>
              <a:endCxn id="495646" idx="2"/>
            </p:cNvCxnSpPr>
            <p:nvPr/>
          </p:nvCxnSpPr>
          <p:spPr bwMode="auto">
            <a:xfrm>
              <a:off x="3038475" y="4140200"/>
              <a:ext cx="2946400" cy="4587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5859" name="AutoShape 16"/>
            <p:cNvCxnSpPr>
              <a:cxnSpLocks noChangeShapeType="1"/>
              <a:stCxn id="495638" idx="6"/>
              <a:endCxn id="495640" idx="2"/>
            </p:cNvCxnSpPr>
            <p:nvPr/>
          </p:nvCxnSpPr>
          <p:spPr bwMode="auto">
            <a:xfrm flipV="1">
              <a:off x="3038475" y="1979613"/>
              <a:ext cx="2946400" cy="13096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95633" name="Oval 17"/>
            <p:cNvSpPr>
              <a:spLocks noChangeArrowheads="1"/>
            </p:cNvSpPr>
            <p:nvPr/>
          </p:nvSpPr>
          <p:spPr bwMode="auto">
            <a:xfrm>
              <a:off x="2860675" y="19177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4" name="Oval 18"/>
            <p:cNvSpPr>
              <a:spLocks noChangeArrowheads="1"/>
            </p:cNvSpPr>
            <p:nvPr/>
          </p:nvSpPr>
          <p:spPr bwMode="auto">
            <a:xfrm>
              <a:off x="2860675" y="234315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5" name="Oval 19"/>
            <p:cNvSpPr>
              <a:spLocks noChangeArrowheads="1"/>
            </p:cNvSpPr>
            <p:nvPr/>
          </p:nvSpPr>
          <p:spPr bwMode="auto">
            <a:xfrm>
              <a:off x="2860675" y="27686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6" name="Oval 20"/>
            <p:cNvSpPr>
              <a:spLocks noChangeArrowheads="1"/>
            </p:cNvSpPr>
            <p:nvPr/>
          </p:nvSpPr>
          <p:spPr bwMode="auto">
            <a:xfrm>
              <a:off x="2860675" y="361950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7" name="Oval 21"/>
            <p:cNvSpPr>
              <a:spLocks noChangeArrowheads="1"/>
            </p:cNvSpPr>
            <p:nvPr/>
          </p:nvSpPr>
          <p:spPr bwMode="auto">
            <a:xfrm>
              <a:off x="2860675" y="40449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8" name="Oval 22"/>
            <p:cNvSpPr>
              <a:spLocks noChangeArrowheads="1"/>
            </p:cNvSpPr>
            <p:nvPr/>
          </p:nvSpPr>
          <p:spPr bwMode="auto">
            <a:xfrm>
              <a:off x="28606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39" name="Oval 23"/>
            <p:cNvSpPr>
              <a:spLocks noChangeArrowheads="1"/>
            </p:cNvSpPr>
            <p:nvPr/>
          </p:nvSpPr>
          <p:spPr bwMode="auto">
            <a:xfrm>
              <a:off x="5984875" y="1447800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0" name="Oval 24"/>
            <p:cNvSpPr>
              <a:spLocks noChangeArrowheads="1"/>
            </p:cNvSpPr>
            <p:nvPr/>
          </p:nvSpPr>
          <p:spPr bwMode="auto">
            <a:xfrm>
              <a:off x="5984875" y="1884362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1" name="Oval 25"/>
            <p:cNvSpPr>
              <a:spLocks noChangeArrowheads="1"/>
            </p:cNvSpPr>
            <p:nvPr/>
          </p:nvSpPr>
          <p:spPr bwMode="auto">
            <a:xfrm>
              <a:off x="5984875" y="2320925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2" name="Oval 26"/>
            <p:cNvSpPr>
              <a:spLocks noChangeArrowheads="1"/>
            </p:cNvSpPr>
            <p:nvPr/>
          </p:nvSpPr>
          <p:spPr bwMode="auto">
            <a:xfrm>
              <a:off x="5984875" y="4067176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3" name="Oval 27"/>
            <p:cNvSpPr>
              <a:spLocks noChangeArrowheads="1"/>
            </p:cNvSpPr>
            <p:nvPr/>
          </p:nvSpPr>
          <p:spPr bwMode="auto">
            <a:xfrm>
              <a:off x="5984875" y="3194051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4" name="Oval 28"/>
            <p:cNvSpPr>
              <a:spLocks noChangeArrowheads="1"/>
            </p:cNvSpPr>
            <p:nvPr/>
          </p:nvSpPr>
          <p:spPr bwMode="auto">
            <a:xfrm>
              <a:off x="5984875" y="3630613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5" name="Oval 29"/>
            <p:cNvSpPr>
              <a:spLocks noChangeArrowheads="1"/>
            </p:cNvSpPr>
            <p:nvPr/>
          </p:nvSpPr>
          <p:spPr bwMode="auto">
            <a:xfrm>
              <a:off x="5984875" y="2757487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5646" name="Oval 30"/>
            <p:cNvSpPr>
              <a:spLocks noChangeArrowheads="1"/>
            </p:cNvSpPr>
            <p:nvPr/>
          </p:nvSpPr>
          <p:spPr bwMode="auto">
            <a:xfrm>
              <a:off x="5984875" y="4503738"/>
              <a:ext cx="177800" cy="1905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845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 dirty="0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</a:rPr>
              <a:t>(</a:t>
            </a:r>
            <a:r>
              <a:rPr lang="en-US" sz="3200" i="1" dirty="0">
                <a:latin typeface="Comic Sans MS" pitchFamily="66" charset="0"/>
              </a:rPr>
              <a:t>ordered</a:t>
            </a:r>
            <a:r>
              <a:rPr lang="en-US" sz="3200" dirty="0">
                <a:latin typeface="Comic Sans MS" pitchFamily="66" charset="0"/>
              </a:rPr>
              <a:t>)</a:t>
            </a:r>
            <a:endParaRPr lang="en-US" sz="4000" i="1" dirty="0">
              <a:solidFill>
                <a:srgbClr val="0000FF"/>
              </a:solidFill>
            </a:endParaRPr>
          </a:p>
        </p:txBody>
      </p:sp>
      <p:sp>
        <p:nvSpPr>
          <p:cNvPr id="35846" name="Slide Number Placeholder 3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F73B5DA3-1AC0-438F-B9CB-5F198C9AF33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6" name="Rectangle 1173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dirty="0" smtClean="0">
                <a:latin typeface="Comic Sans MS" pitchFamily="66" charset="0"/>
              </a:rPr>
              <a:t>Map hands </a:t>
            </a:r>
            <a:r>
              <a:rPr lang="en-US" sz="3600" dirty="0" smtClean="0"/>
              <a:t>to</a:t>
            </a:r>
            <a:r>
              <a:rPr lang="en-US" sz="3600" dirty="0" smtClean="0">
                <a:latin typeface="Comic Sans MS" pitchFamily="66" charset="0"/>
              </a:rPr>
              <a:t> 4-Card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0668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perfect </a:t>
            </a:r>
            <a:r>
              <a:rPr lang="en-US" sz="3600" dirty="0" smtClean="0">
                <a:solidFill>
                  <a:srgbClr val="C00000"/>
                </a:solidFill>
                <a:latin typeface="Comic Sans MS" pitchFamily="66" charset="0"/>
              </a:rPr>
              <a:t>matching</a:t>
            </a:r>
            <a:r>
              <a:rPr lang="en-US" sz="3600" dirty="0" smtClean="0">
                <a:latin typeface="Comic Sans MS" pitchFamily="66" charset="0"/>
              </a:rPr>
              <a:t> of the hands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6200" y="2819400"/>
            <a:ext cx="2814638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5</a:t>
            </a:r>
            <a:r>
              <a:rPr lang="en-US" sz="3200" i="1">
                <a:solidFill>
                  <a:srgbClr val="0000FF"/>
                </a:solidFill>
                <a:latin typeface="Comic Sans MS" pitchFamily="66" charset="0"/>
              </a:rPr>
              <a:t>-card hands </a:t>
            </a:r>
          </a:p>
          <a:p>
            <a:pPr algn="ctr"/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no</a:t>
            </a:r>
            <a:r>
              <a:rPr lang="en-US" sz="3200">
                <a:latin typeface="Comic Sans MS" pitchFamily="66" charset="0"/>
              </a:rPr>
              <a:t> </a:t>
            </a:r>
            <a:r>
              <a:rPr lang="en-US" sz="3200" i="1">
                <a:latin typeface="Comic Sans MS" pitchFamily="66" charset="0"/>
              </a:rPr>
              <a:t>order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400" i="1">
              <a:solidFill>
                <a:srgbClr val="0000FF"/>
              </a:solidFill>
            </a:endParaRPr>
          </a:p>
        </p:txBody>
      </p:sp>
      <p:cxnSp>
        <p:nvCxnSpPr>
          <p:cNvPr id="36869" name="AutoShape 4"/>
          <p:cNvCxnSpPr>
            <a:cxnSpLocks noChangeShapeType="1"/>
            <a:stCxn id="49" idx="6"/>
            <a:endCxn id="57" idx="2"/>
          </p:cNvCxnSpPr>
          <p:nvPr/>
        </p:nvCxnSpPr>
        <p:spPr bwMode="auto">
          <a:xfrm>
            <a:off x="3038475" y="2271713"/>
            <a:ext cx="2946400" cy="4032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0" name="AutoShape 5"/>
          <p:cNvCxnSpPr>
            <a:cxnSpLocks noChangeShapeType="1"/>
            <a:stCxn id="49" idx="5"/>
            <a:endCxn id="59" idx="1"/>
          </p:cNvCxnSpPr>
          <p:nvPr/>
        </p:nvCxnSpPr>
        <p:spPr bwMode="auto">
          <a:xfrm>
            <a:off x="3013075" y="2338388"/>
            <a:ext cx="2997200" cy="1143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1" name="AutoShape 6"/>
          <p:cNvCxnSpPr>
            <a:cxnSpLocks noChangeShapeType="1"/>
            <a:stCxn id="49" idx="5"/>
            <a:endCxn id="58" idx="1"/>
          </p:cNvCxnSpPr>
          <p:nvPr/>
        </p:nvCxnSpPr>
        <p:spPr bwMode="auto">
          <a:xfrm>
            <a:off x="3013075" y="2338388"/>
            <a:ext cx="2997200" cy="20161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2" name="AutoShape 7"/>
          <p:cNvCxnSpPr>
            <a:cxnSpLocks noChangeShapeType="1"/>
            <a:stCxn id="50" idx="6"/>
            <a:endCxn id="55" idx="2"/>
          </p:cNvCxnSpPr>
          <p:nvPr/>
        </p:nvCxnSpPr>
        <p:spPr bwMode="auto">
          <a:xfrm flipV="1">
            <a:off x="3038475" y="1801813"/>
            <a:ext cx="2946400" cy="8953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3" name="AutoShape 8"/>
          <p:cNvCxnSpPr>
            <a:cxnSpLocks noChangeShapeType="1"/>
            <a:stCxn id="52" idx="6"/>
            <a:endCxn id="61" idx="2"/>
          </p:cNvCxnSpPr>
          <p:nvPr/>
        </p:nvCxnSpPr>
        <p:spPr bwMode="auto">
          <a:xfrm flipV="1">
            <a:off x="3038475" y="3111500"/>
            <a:ext cx="2946400" cy="862013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4" name="AutoShape 9"/>
          <p:cNvCxnSpPr>
            <a:cxnSpLocks noChangeShapeType="1"/>
            <a:stCxn id="53" idx="7"/>
            <a:endCxn id="56" idx="3"/>
          </p:cNvCxnSpPr>
          <p:nvPr/>
        </p:nvCxnSpPr>
        <p:spPr bwMode="auto">
          <a:xfrm flipV="1">
            <a:off x="3013075" y="2305050"/>
            <a:ext cx="2997200" cy="20272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5" name="AutoShape 10"/>
          <p:cNvCxnSpPr>
            <a:cxnSpLocks noChangeShapeType="1"/>
            <a:stCxn id="54" idx="6"/>
            <a:endCxn id="60" idx="2"/>
          </p:cNvCxnSpPr>
          <p:nvPr/>
        </p:nvCxnSpPr>
        <p:spPr bwMode="auto">
          <a:xfrm>
            <a:off x="3038475" y="3548063"/>
            <a:ext cx="2946400" cy="436562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6" name="AutoShape 11"/>
          <p:cNvCxnSpPr>
            <a:cxnSpLocks noChangeShapeType="1"/>
            <a:stCxn id="51" idx="6"/>
            <a:endCxn id="59" idx="2"/>
          </p:cNvCxnSpPr>
          <p:nvPr/>
        </p:nvCxnSpPr>
        <p:spPr bwMode="auto">
          <a:xfrm>
            <a:off x="3038475" y="3122613"/>
            <a:ext cx="2946400" cy="42545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77" name="AutoShape 12"/>
          <p:cNvCxnSpPr>
            <a:cxnSpLocks noChangeShapeType="1"/>
            <a:stCxn id="50" idx="6"/>
            <a:endCxn id="61" idx="2"/>
          </p:cNvCxnSpPr>
          <p:nvPr/>
        </p:nvCxnSpPr>
        <p:spPr bwMode="auto">
          <a:xfrm>
            <a:off x="3038475" y="2697163"/>
            <a:ext cx="2946400" cy="414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8" name="AutoShape 13"/>
          <p:cNvCxnSpPr>
            <a:cxnSpLocks noChangeShapeType="1"/>
            <a:stCxn id="51" idx="6"/>
            <a:endCxn id="55" idx="2"/>
          </p:cNvCxnSpPr>
          <p:nvPr/>
        </p:nvCxnSpPr>
        <p:spPr bwMode="auto">
          <a:xfrm flipV="1">
            <a:off x="3038475" y="1801813"/>
            <a:ext cx="2946400" cy="1320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79" name="AutoShape 14"/>
          <p:cNvCxnSpPr>
            <a:cxnSpLocks noChangeShapeType="1"/>
            <a:stCxn id="53" idx="6"/>
            <a:endCxn id="61" idx="2"/>
          </p:cNvCxnSpPr>
          <p:nvPr/>
        </p:nvCxnSpPr>
        <p:spPr bwMode="auto">
          <a:xfrm flipV="1">
            <a:off x="3038475" y="3111500"/>
            <a:ext cx="2946400" cy="1287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0" name="AutoShape 15"/>
          <p:cNvCxnSpPr>
            <a:cxnSpLocks noChangeShapeType="1"/>
            <a:stCxn id="53" idx="6"/>
            <a:endCxn id="62" idx="2"/>
          </p:cNvCxnSpPr>
          <p:nvPr/>
        </p:nvCxnSpPr>
        <p:spPr bwMode="auto">
          <a:xfrm>
            <a:off x="3038475" y="4398963"/>
            <a:ext cx="2946400" cy="458787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6881" name="AutoShape 16"/>
          <p:cNvCxnSpPr>
            <a:cxnSpLocks noChangeShapeType="1"/>
            <a:stCxn id="54" idx="6"/>
            <a:endCxn id="56" idx="2"/>
          </p:cNvCxnSpPr>
          <p:nvPr/>
        </p:nvCxnSpPr>
        <p:spPr bwMode="auto">
          <a:xfrm flipV="1">
            <a:off x="3038475" y="2238375"/>
            <a:ext cx="2946400" cy="1309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2860675" y="21764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2860675" y="26019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2860675" y="30273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2860675" y="38782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860675" y="43037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28606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5984875" y="170656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5984875" y="214312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5984875" y="257968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5984875" y="4325938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5984875" y="3452813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5984875" y="3889375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5984875" y="301625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5984875" y="4762500"/>
            <a:ext cx="177800" cy="1905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6427788" y="2895600"/>
            <a:ext cx="2411412" cy="9794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3200" i="1">
                <a:solidFill>
                  <a:srgbClr val="008000"/>
                </a:solidFill>
                <a:latin typeface="Comic Sans MS" pitchFamily="66" charset="0"/>
              </a:rPr>
              <a:t>-card lists</a:t>
            </a:r>
          </a:p>
          <a:p>
            <a:pPr algn="ctr">
              <a:lnSpc>
                <a:spcPct val="90000"/>
              </a:lnSpc>
            </a:pPr>
            <a:r>
              <a:rPr lang="en-US" sz="3200">
                <a:latin typeface="Comic Sans MS" pitchFamily="66" charset="0"/>
              </a:rPr>
              <a:t>(</a:t>
            </a:r>
            <a:r>
              <a:rPr lang="en-US" sz="3200" i="1">
                <a:latin typeface="Comic Sans MS" pitchFamily="66" charset="0"/>
              </a:rPr>
              <a:t>ordered</a:t>
            </a:r>
            <a:r>
              <a:rPr lang="en-US" sz="3200">
                <a:latin typeface="Comic Sans MS" pitchFamily="66" charset="0"/>
              </a:rPr>
              <a:t>)</a:t>
            </a:r>
            <a:endParaRPr lang="en-US" sz="4000" i="1">
              <a:solidFill>
                <a:srgbClr val="0000FF"/>
              </a:solidFill>
            </a:endParaRPr>
          </a:p>
        </p:txBody>
      </p:sp>
      <p:sp>
        <p:nvSpPr>
          <p:cNvPr id="36897" name="Slide Number Placeholder 6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A774967B-D519-47FD-BF5E-4563B7BD084C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676400" y="4976813"/>
            <a:ext cx="5899372" cy="144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Every hand </a:t>
            </a:r>
            <a:r>
              <a:rPr lang="en-US" sz="4400" dirty="0" smtClean="0">
                <a:latin typeface="Comic Sans MS" pitchFamily="66" charset="0"/>
              </a:rPr>
              <a:t>must have</a:t>
            </a:r>
          </a:p>
          <a:p>
            <a:r>
              <a:rPr lang="en-US" sz="4400" dirty="0" smtClean="0">
                <a:latin typeface="Comic Sans MS" pitchFamily="66" charset="0"/>
              </a:rPr>
              <a:t>an </a:t>
            </a:r>
            <a:r>
              <a:rPr lang="en-US" sz="4400" dirty="0">
                <a:latin typeface="Comic Sans MS" pitchFamily="66" charset="0"/>
              </a:rPr>
              <a:t>identifying list!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14600" y="990600"/>
            <a:ext cx="411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/>
                <a:cs typeface="Comic Sans MS"/>
              </a:rPr>
              <a:t>…is what we need</a:t>
            </a:r>
            <a:endParaRPr lang="en-US" b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6"/>
          <p:cNvGrpSpPr>
            <a:grpSpLocks/>
          </p:cNvGrpSpPr>
          <p:nvPr/>
        </p:nvGrpSpPr>
        <p:grpSpPr bwMode="auto">
          <a:xfrm>
            <a:off x="609600" y="1600200"/>
            <a:ext cx="3076575" cy="1096963"/>
            <a:chOff x="1382" y="1008"/>
            <a:chExt cx="1938" cy="691"/>
          </a:xfrm>
        </p:grpSpPr>
        <p:grpSp>
          <p:nvGrpSpPr>
            <p:cNvPr id="3" name="Group 117"/>
            <p:cNvGrpSpPr>
              <a:grpSpLocks/>
            </p:cNvGrpSpPr>
            <p:nvPr/>
          </p:nvGrpSpPr>
          <p:grpSpPr bwMode="auto">
            <a:xfrm>
              <a:off x="1382" y="1008"/>
              <a:ext cx="905" cy="691"/>
              <a:chOff x="1382" y="1018"/>
              <a:chExt cx="905" cy="691"/>
            </a:xfrm>
          </p:grpSpPr>
          <p:grpSp>
            <p:nvGrpSpPr>
              <p:cNvPr id="4" name="Group 118"/>
              <p:cNvGrpSpPr>
                <a:grpSpLocks/>
              </p:cNvGrpSpPr>
              <p:nvPr/>
            </p:nvGrpSpPr>
            <p:grpSpPr bwMode="auto">
              <a:xfrm>
                <a:off x="1382" y="1018"/>
                <a:ext cx="511" cy="691"/>
                <a:chOff x="1338" y="912"/>
                <a:chExt cx="511" cy="691"/>
              </a:xfrm>
            </p:grpSpPr>
            <p:sp>
              <p:nvSpPr>
                <p:cNvPr id="501879" name="AutoShape 119"/>
                <p:cNvSpPr>
                  <a:spLocks noChangeArrowheads="1"/>
                </p:cNvSpPr>
                <p:nvPr/>
              </p:nvSpPr>
              <p:spPr bwMode="auto">
                <a:xfrm>
                  <a:off x="133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501880" name="Picture 120" descr="Jack of Clubs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33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808080"/>
                  </a:outerShdw>
                </a:effectLst>
              </p:spPr>
            </p:pic>
          </p:grpSp>
          <p:grpSp>
            <p:nvGrpSpPr>
              <p:cNvPr id="5" name="Group 121"/>
              <p:cNvGrpSpPr>
                <a:grpSpLocks/>
              </p:cNvGrpSpPr>
              <p:nvPr/>
            </p:nvGrpSpPr>
            <p:grpSpPr bwMode="auto">
              <a:xfrm>
                <a:off x="1481" y="1018"/>
                <a:ext cx="511" cy="691"/>
                <a:chOff x="1985" y="912"/>
                <a:chExt cx="511" cy="691"/>
              </a:xfrm>
            </p:grpSpPr>
            <p:sp>
              <p:nvSpPr>
                <p:cNvPr id="501882" name="AutoShape 122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3" name="Picture 123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1579" y="1018"/>
                <a:ext cx="511" cy="691"/>
                <a:chOff x="1421" y="1469"/>
                <a:chExt cx="511" cy="691"/>
              </a:xfrm>
            </p:grpSpPr>
            <p:sp>
              <p:nvSpPr>
                <p:cNvPr id="501885" name="AutoShape 125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81" name="Picture 126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7" name="Group 127"/>
              <p:cNvGrpSpPr>
                <a:grpSpLocks/>
              </p:cNvGrpSpPr>
              <p:nvPr/>
            </p:nvGrpSpPr>
            <p:grpSpPr bwMode="auto">
              <a:xfrm>
                <a:off x="1678" y="1018"/>
                <a:ext cx="511" cy="691"/>
                <a:chOff x="2064" y="1469"/>
                <a:chExt cx="511" cy="691"/>
              </a:xfrm>
            </p:grpSpPr>
            <p:sp>
              <p:nvSpPr>
                <p:cNvPr id="501888" name="AutoShape 128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9" name="Picture 129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8" name="Group 130"/>
              <p:cNvGrpSpPr>
                <a:grpSpLocks/>
              </p:cNvGrpSpPr>
              <p:nvPr/>
            </p:nvGrpSpPr>
            <p:grpSpPr bwMode="auto">
              <a:xfrm>
                <a:off x="1776" y="1018"/>
                <a:ext cx="511" cy="691"/>
                <a:chOff x="2708" y="1469"/>
                <a:chExt cx="511" cy="691"/>
              </a:xfrm>
            </p:grpSpPr>
            <p:sp>
              <p:nvSpPr>
                <p:cNvPr id="501891" name="AutoShape 131"/>
                <p:cNvSpPr>
                  <a:spLocks noChangeArrowheads="1"/>
                </p:cNvSpPr>
                <p:nvPr/>
              </p:nvSpPr>
              <p:spPr bwMode="auto">
                <a:xfrm>
                  <a:off x="2708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77" name="Picture 132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2708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68" name="AutoShape 134"/>
            <p:cNvCxnSpPr>
              <a:cxnSpLocks noChangeShapeType="1"/>
            </p:cNvCxnSpPr>
            <p:nvPr/>
          </p:nvCxnSpPr>
          <p:spPr bwMode="auto">
            <a:xfrm flipV="1">
              <a:off x="2287" y="1142"/>
              <a:ext cx="1033" cy="21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69" name="AutoShape 135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1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70" name="AutoShape 136"/>
            <p:cNvCxnSpPr>
              <a:cxnSpLocks noChangeShapeType="1"/>
            </p:cNvCxnSpPr>
            <p:nvPr/>
          </p:nvCxnSpPr>
          <p:spPr bwMode="auto">
            <a:xfrm>
              <a:off x="2287" y="1354"/>
              <a:ext cx="977" cy="27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6146" name="Object 138"/>
          <p:cNvGraphicFramePr>
            <a:graphicFrameLocks noChangeAspect="1"/>
          </p:cNvGraphicFramePr>
          <p:nvPr/>
        </p:nvGraphicFramePr>
        <p:xfrm>
          <a:off x="3886200" y="1771650"/>
          <a:ext cx="4886325" cy="800100"/>
        </p:xfrm>
        <a:graphic>
          <a:graphicData uri="http://schemas.openxmlformats.org/presentationml/2006/ole">
            <p:oleObj spid="_x0000_s133122" name="Equation" r:id="rId9" imgW="1397000" imgH="228600" progId="Equation.DSMT4">
              <p:embed/>
            </p:oleObj>
          </a:graphicData>
        </a:graphic>
      </p:graphicFrame>
      <p:grpSp>
        <p:nvGrpSpPr>
          <p:cNvPr id="9" name="Group 225"/>
          <p:cNvGrpSpPr>
            <a:grpSpLocks/>
          </p:cNvGrpSpPr>
          <p:nvPr/>
        </p:nvGrpSpPr>
        <p:grpSpPr bwMode="auto">
          <a:xfrm>
            <a:off x="5056188" y="3962400"/>
            <a:ext cx="2868612" cy="1447800"/>
            <a:chOff x="2256" y="2544"/>
            <a:chExt cx="1807" cy="912"/>
          </a:xfrm>
        </p:grpSpPr>
        <p:grpSp>
          <p:nvGrpSpPr>
            <p:cNvPr id="10" name="Group 220"/>
            <p:cNvGrpSpPr>
              <a:grpSpLocks/>
            </p:cNvGrpSpPr>
            <p:nvPr/>
          </p:nvGrpSpPr>
          <p:grpSpPr bwMode="auto">
            <a:xfrm>
              <a:off x="3264" y="2544"/>
              <a:ext cx="799" cy="691"/>
              <a:chOff x="3264" y="2576"/>
              <a:chExt cx="799" cy="691"/>
            </a:xfrm>
          </p:grpSpPr>
          <p:grpSp>
            <p:nvGrpSpPr>
              <p:cNvPr id="11" name="Group 209"/>
              <p:cNvGrpSpPr>
                <a:grpSpLocks/>
              </p:cNvGrpSpPr>
              <p:nvPr/>
            </p:nvGrpSpPr>
            <p:grpSpPr bwMode="auto">
              <a:xfrm>
                <a:off x="3264" y="2576"/>
                <a:ext cx="511" cy="691"/>
                <a:chOff x="1421" y="1469"/>
                <a:chExt cx="511" cy="691"/>
              </a:xfrm>
            </p:grpSpPr>
            <p:sp>
              <p:nvSpPr>
                <p:cNvPr id="501970" name="AutoShape 210"/>
                <p:cNvSpPr>
                  <a:spLocks noChangeArrowheads="1"/>
                </p:cNvSpPr>
                <p:nvPr/>
              </p:nvSpPr>
              <p:spPr bwMode="auto">
                <a:xfrm>
                  <a:off x="1421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6" name="Picture 211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421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2" name="Group 212"/>
              <p:cNvGrpSpPr>
                <a:grpSpLocks/>
              </p:cNvGrpSpPr>
              <p:nvPr/>
            </p:nvGrpSpPr>
            <p:grpSpPr bwMode="auto">
              <a:xfrm>
                <a:off x="3360" y="2576"/>
                <a:ext cx="511" cy="691"/>
                <a:chOff x="2064" y="1469"/>
                <a:chExt cx="511" cy="691"/>
              </a:xfrm>
            </p:grpSpPr>
            <p:sp>
              <p:nvSpPr>
                <p:cNvPr id="501973" name="AutoShape 213"/>
                <p:cNvSpPr>
                  <a:spLocks noChangeArrowheads="1"/>
                </p:cNvSpPr>
                <p:nvPr/>
              </p:nvSpPr>
              <p:spPr bwMode="auto">
                <a:xfrm>
                  <a:off x="2064" y="1469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4" name="Picture 214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2064" y="1469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01975" name="AutoShape 215"/>
              <p:cNvSpPr>
                <a:spLocks noChangeArrowheads="1"/>
              </p:cNvSpPr>
              <p:nvPr/>
            </p:nvSpPr>
            <p:spPr bwMode="auto">
              <a:xfrm>
                <a:off x="3456" y="2576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6159" name="Picture 216" descr="Three of Diamonds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456" y="2576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17"/>
              <p:cNvGrpSpPr>
                <a:grpSpLocks/>
              </p:cNvGrpSpPr>
              <p:nvPr/>
            </p:nvGrpSpPr>
            <p:grpSpPr bwMode="auto">
              <a:xfrm>
                <a:off x="3552" y="2576"/>
                <a:ext cx="511" cy="691"/>
                <a:chOff x="1985" y="912"/>
                <a:chExt cx="511" cy="691"/>
              </a:xfrm>
            </p:grpSpPr>
            <p:sp>
              <p:nvSpPr>
                <p:cNvPr id="501978" name="AutoShape 218"/>
                <p:cNvSpPr>
                  <a:spLocks noChangeArrowheads="1"/>
                </p:cNvSpPr>
                <p:nvPr/>
              </p:nvSpPr>
              <p:spPr bwMode="auto">
                <a:xfrm>
                  <a:off x="1985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6162" name="Picture 219" descr="Ten of Clubs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85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cxnSp>
          <p:nvCxnSpPr>
            <p:cNvPr id="6153" name="AutoShape 221"/>
            <p:cNvCxnSpPr>
              <a:cxnSpLocks noChangeShapeType="1"/>
            </p:cNvCxnSpPr>
            <p:nvPr/>
          </p:nvCxnSpPr>
          <p:spPr bwMode="auto">
            <a:xfrm>
              <a:off x="2448" y="2659"/>
              <a:ext cx="816" cy="23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4" name="AutoShape 222"/>
            <p:cNvCxnSpPr>
              <a:cxnSpLocks noChangeShapeType="1"/>
            </p:cNvCxnSpPr>
            <p:nvPr/>
          </p:nvCxnSpPr>
          <p:spPr bwMode="auto">
            <a:xfrm flipV="1">
              <a:off x="2256" y="2890"/>
              <a:ext cx="1008" cy="10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55" name="AutoShape 223"/>
            <p:cNvCxnSpPr>
              <a:cxnSpLocks noChangeShapeType="1"/>
            </p:cNvCxnSpPr>
            <p:nvPr/>
          </p:nvCxnSpPr>
          <p:spPr bwMode="auto">
            <a:xfrm flipV="1">
              <a:off x="2352" y="2890"/>
              <a:ext cx="912" cy="56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149" name="Rectangle 230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1066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3600" smtClean="0">
                <a:latin typeface="Comic Sans MS" pitchFamily="66" charset="0"/>
              </a:rPr>
              <a:t>Match hands with 4-Card lists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5325" y="4267200"/>
            <a:ext cx="43338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deg = 52-4 =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48</a:t>
            </a:r>
          </a:p>
        </p:txBody>
      </p:sp>
      <p:sp>
        <p:nvSpPr>
          <p:cNvPr id="6151" name="Slide Number Placeholder 45"/>
          <p:cNvSpPr>
            <a:spLocks noGrp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10F.</a:t>
            </a:r>
            <a:fld id="{8ECF142E-936D-483D-BFC6-A4BC4E02572F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9713</TotalTime>
  <Words>1835</Words>
  <Application>Microsoft Macintosh PowerPoint</Application>
  <PresentationFormat>On-screen Show (4:3)</PresentationFormat>
  <Paragraphs>303</Paragraphs>
  <Slides>41</Slides>
  <Notes>41</Notes>
  <HiddenSlides>15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Comic Sans MS</vt:lpstr>
      <vt:lpstr>Euclid Symbol</vt:lpstr>
      <vt:lpstr>Euclid Extra</vt:lpstr>
      <vt:lpstr>6.042 Lecture Template</vt:lpstr>
      <vt:lpstr>Equation</vt:lpstr>
      <vt:lpstr>MathType 6.0 Equation</vt:lpstr>
      <vt:lpstr>Slide 1</vt:lpstr>
      <vt:lpstr>A Magic Trick</vt:lpstr>
      <vt:lpstr>A Magic Trick</vt:lpstr>
      <vt:lpstr>Assistant’s Choices</vt:lpstr>
      <vt:lpstr>Map hands to 4-Card lists</vt:lpstr>
      <vt:lpstr>Map hands to 4-Card lists</vt:lpstr>
      <vt:lpstr>Map hands to 4-Card lists</vt:lpstr>
      <vt:lpstr>perfect matching of the hands</vt:lpstr>
      <vt:lpstr>Match hands with 4-Card lists</vt:lpstr>
      <vt:lpstr>Match hands with 4-Card lists</vt:lpstr>
      <vt:lpstr>A Memorable Matching?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  <vt:lpstr>Sum Rule</vt:lpstr>
      <vt:lpstr>Sum Rule</vt:lpstr>
      <vt:lpstr>Inclusion-Exclusion</vt:lpstr>
      <vt:lpstr>Inclusion-Exclusion (2 Sets)</vt:lpstr>
      <vt:lpstr>Inclusion-Exclusion (2 Sets)</vt:lpstr>
      <vt:lpstr>Inclusion-Exclusion (2 Sets)</vt:lpstr>
      <vt:lpstr>Inclusion-Exclusion (3 Sets)</vt:lpstr>
      <vt:lpstr>Incl-Excl:“Obvious”?</vt:lpstr>
      <vt:lpstr>Inclusion-Exclusion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Incl-Excl Formula: Proof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1699</cp:revision>
  <dcterms:created xsi:type="dcterms:W3CDTF">2011-04-15T20:23:54Z</dcterms:created>
  <dcterms:modified xsi:type="dcterms:W3CDTF">2011-04-15T20:31:53Z</dcterms:modified>
</cp:coreProperties>
</file>