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oleObject16.bin" ContentType="application/vnd.openxmlformats-officedocument.oleObject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embeddings/oleObject14.bin" ContentType="application/vnd.openxmlformats-officedocument.oleObject"/>
  <Default Extension="pict" ContentType="image/pict"/>
  <Override PartName="/ppt/slides/slide26.xml" ContentType="application/vnd.openxmlformats-officedocument.presentationml.slide+xml"/>
  <Override PartName="/ppt/embeddings/oleObject12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21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ppt/notesSlides/notesSlide20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Default Extension="wmf" ContentType="image/x-wmf"/>
  <Override PartName="/ppt/embeddings/oleObject19.bin" ContentType="application/vnd.openxmlformats-officedocument.oleObject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18.bin" ContentType="application/vnd.openxmlformats-officedocument.oleObject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Default Extension="rels" ContentType="application/vnd.openxmlformats-package.relationships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22" r:id="rId2"/>
    <p:sldId id="364" r:id="rId3"/>
    <p:sldId id="365" r:id="rId4"/>
    <p:sldId id="366" r:id="rId5"/>
    <p:sldId id="368" r:id="rId6"/>
    <p:sldId id="369" r:id="rId7"/>
    <p:sldId id="370" r:id="rId8"/>
    <p:sldId id="371" r:id="rId9"/>
    <p:sldId id="372" r:id="rId10"/>
    <p:sldId id="373" r:id="rId11"/>
    <p:sldId id="350" r:id="rId12"/>
    <p:sldId id="351" r:id="rId13"/>
    <p:sldId id="352" r:id="rId14"/>
    <p:sldId id="361" r:id="rId15"/>
    <p:sldId id="353" r:id="rId16"/>
    <p:sldId id="354" r:id="rId17"/>
    <p:sldId id="355" r:id="rId18"/>
    <p:sldId id="356" r:id="rId19"/>
    <p:sldId id="357" r:id="rId20"/>
    <p:sldId id="374" r:id="rId21"/>
    <p:sldId id="375" r:id="rId22"/>
    <p:sldId id="381" r:id="rId23"/>
    <p:sldId id="376" r:id="rId24"/>
    <p:sldId id="387" r:id="rId25"/>
    <p:sldId id="379" r:id="rId26"/>
    <p:sldId id="380" r:id="rId27"/>
    <p:sldId id="382" r:id="rId28"/>
    <p:sldId id="388" r:id="rId29"/>
    <p:sldId id="383" r:id="rId30"/>
    <p:sldId id="389" r:id="rId31"/>
    <p:sldId id="384" r:id="rId32"/>
    <p:sldId id="386" r:id="rId33"/>
    <p:sldId id="385" r:id="rId34"/>
    <p:sldId id="360" r:id="rId35"/>
  </p:sldIdLst>
  <p:sldSz cx="9144000" cy="6858000" type="screen4x3"/>
  <p:notesSz cx="7315200" cy="9601200"/>
  <p:embeddedFontLst>
    <p:embeddedFont>
      <p:font typeface="Comic Sans MS"/>
      <p:regular r:id="rId38"/>
      <p:bold r:id="rId39"/>
    </p:embeddedFont>
    <p:embeddedFont>
      <p:font typeface="Euclid Symbol" charset="2"/>
      <p:regular r:id="rId40"/>
      <p:bold r:id="rId41"/>
      <p:italic r:id="rId42"/>
      <p:boldItalic r:id="rId43"/>
    </p:embeddedFont>
    <p:embeddedFont>
      <p:font typeface="Euclid Extra" charset="2"/>
      <p:regular r:id="rId44"/>
      <p:bold r:id="rId45"/>
    </p:embeddedFont>
  </p:embeddedFontLst>
  <p:custDataLst>
    <p:tags r:id="rId4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3333CC"/>
    <a:srgbClr val="FF00FF"/>
    <a:srgbClr val="008000"/>
    <a:srgbClr val="FFFF00"/>
    <a:srgbClr val="80C0FF"/>
    <a:srgbClr val="99FF66"/>
    <a:srgbClr val="FFF901"/>
    <a:srgbClr val="D1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35" d="100"/>
          <a:sy n="135" d="100"/>
        </p:scale>
        <p:origin x="-12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24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font" Target="fonts/font1.fntdata"/><Relationship Id="rId39" Type="http://schemas.openxmlformats.org/officeDocument/2006/relationships/font" Target="fonts/font2.fntdata"/><Relationship Id="rId40" Type="http://schemas.openxmlformats.org/officeDocument/2006/relationships/font" Target="fonts/font3.fntdata"/><Relationship Id="rId41" Type="http://schemas.openxmlformats.org/officeDocument/2006/relationships/font" Target="fonts/font4.fntdata"/><Relationship Id="rId42" Type="http://schemas.openxmlformats.org/officeDocument/2006/relationships/font" Target="fonts/font5.fntdata"/><Relationship Id="rId43" Type="http://schemas.openxmlformats.org/officeDocument/2006/relationships/font" Target="fonts/font6.fntdata"/><Relationship Id="rId44" Type="http://schemas.openxmlformats.org/officeDocument/2006/relationships/font" Target="fonts/font7.fntdata"/><Relationship Id="rId45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Relationship Id="rId2" Type="http://schemas.openxmlformats.org/officeDocument/2006/relationships/image" Target="../media/image1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10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9AE3D-6A17-408F-81EA-CBDE8E5E5D8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4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7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8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9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10M.</a:t>
            </a:r>
            <a:fld id="{2B867FAB-804E-439A-A46B-145929132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10M.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199"/>
            <a:ext cx="3048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9" r:id="rId5"/>
  </p:sldLayoutIdLst>
  <p:transition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72CAA7DA-673E-4241-A128-5982251510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p:oleObj spid="_x0000_s36866" name="Equation" r:id="rId4" imgW="291960" imgH="431640" progId="Equation.DSMT4">
              <p:embed/>
            </p:oleObj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158273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in 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6.042?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389903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            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6.042 students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974FC6D-C4A8-4219-8682-935ED06787CE}" type="slidenum">
              <a:rPr lang="en-US" smtClean="0"/>
              <a:pPr/>
              <a:t>11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lineups have no repeats: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08" grpId="0" animBg="1"/>
      <p:bldP spid="4109" grpId="0" animBg="1"/>
      <p:bldP spid="41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E746706B-B307-4AB9-9205-3D59B99C270A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p:oleObj spid="_x0000_s1026" name="Equation" r:id="rId4" imgW="406400" imgH="419100" progId="Equation.DSMT4">
              <p:embed/>
            </p:oleObj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Generalized Product Rule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61D5826-3EEB-440E-9B72-0DF2B968BC58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DB459C02-6ADE-4DF6-9A8B-7731DB5838D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205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p:oleObj spid="_x0000_s2051" name="Equation" r:id="rId5" imgW="1854000" imgH="40608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DE80B9EA-B780-4E1B-88F1-EE1288B41AE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3333CC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k|B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</a:t>
            </a:r>
            <a:r>
              <a:rPr lang="en-US" sz="4800" dirty="0" err="1" smtClean="0"/>
              <a:t>Bijection</a:t>
            </a:r>
            <a:r>
              <a:rPr lang="en-US" sz="4800" dirty="0" smtClean="0"/>
              <a:t>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3074" name="Equation" r:id="rId4" imgW="914400" imgH="198720" progId="Equation.DSMT4">
              <p:embed/>
            </p:oleObj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AD88ADF0-37C4-41AE-AD9B-22BECBAAC7D3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Equation.DSMT4">
              <p:embed/>
            </p:oleObj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81200" y="3683000"/>
            <a:ext cx="2590800" cy="584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535B0B3B-67E6-46AF-BCEC-1DA2665CBE45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5122" name="Equation" r:id="rId4" imgW="914400" imgH="198720" progId="Equation.DSMT4">
              <p:embed/>
            </p:oleObj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>
                <a:latin typeface="Comic Sans MS" pitchFamily="66" charset="0"/>
              </a:rPr>
              <a:t>-to-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4A1AD96B-EC31-402A-B25B-394A5026C6B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7170" name="Equation" r:id="rId4" imgW="914400" imgH="198720" progId="Equation.DSMT4">
              <p:embed/>
            </p:oleObj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4773613" y="3505200"/>
          <a:ext cx="1422400" cy="1752600"/>
        </p:xfrm>
        <a:graphic>
          <a:graphicData uri="http://schemas.openxmlformats.org/presentationml/2006/ole">
            <p:oleObj spid="_x0000_s7171" name="Equation" r:id="rId5" imgW="330120" imgH="406080" progId="Equation.DSMT4">
              <p:embed/>
            </p:oleObj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p:oleObj spid="_x0000_s7172" name="Equation" r:id="rId6" imgW="571320" imgH="457200" progId="Equation.DSMT4">
              <p:embed/>
            </p:oleObj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13!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!)|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AF8014A-8375-4BDA-82D2-FF4B1BDCA6AE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8194" name="Equation" r:id="rId4" imgW="914400" imgH="198720" progId="Equation.DSMT4">
              <p:embed/>
            </p:oleObj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3716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>
                <a:latin typeface="Comic Sans MS" pitchFamily="66" charset="0"/>
              </a:rPr>
              <a:t>#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>
                <a:latin typeface="Comic Sans MS" pitchFamily="66" charset="0"/>
              </a:rPr>
              <a:t>of an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981200" y="3167063"/>
          <a:ext cx="5089525" cy="2190750"/>
        </p:xfrm>
        <a:graphic>
          <a:graphicData uri="http://schemas.openxmlformats.org/presentationml/2006/ole">
            <p:oleObj spid="_x0000_s8195" name="Equation" r:id="rId5" imgW="1180800" imgH="507960" progId="Equation.DSMT4">
              <p:embed/>
            </p:oleObj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3716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617C8E69-851E-4C8D-9C42-AE5C16D8F8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chemeClr val="accent2"/>
                </a:solidFill>
              </a:rPr>
              <a:t>total injection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6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then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p:oleObj spid="_x0000_s63490" name="Equation" r:id="rId3" imgW="241300" imgH="533400" progId="Equation.DSMT4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p:oleObj spid="_x0000_s63491" name="Equation" r:id="rId4" imgW="2413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6479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successively choosing: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p:oleObj spid="_x0000_s66562" name="Equation" r:id="rId3" imgW="1397000" imgH="533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suits]   	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p:oleObj spid="_x0000_s67587" name="Equation" r:id="rId3" imgW="139700" imgH="228600" progId="Equation.DSMT4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p:oleObj spid="_x0000_s69634" name="Equation" r:id="rId3" imgW="13970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344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413421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413420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flipV="1">
            <a:off x="4419600" y="3893640"/>
            <a:ext cx="1524000" cy="1280521"/>
          </a:xfrm>
          <a:prstGeom prst="curvedConnector3">
            <a:avLst>
              <a:gd name="adj1" fmla="val 54386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0800000">
            <a:off x="4419600" y="3810000"/>
            <a:ext cx="1524000" cy="1447800"/>
          </a:xfrm>
          <a:prstGeom prst="curvedConnector3">
            <a:avLst>
              <a:gd name="adj1" fmla="val 60235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914400" y="5105400"/>
            <a:ext cx="6510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8" grpId="0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slow" advClick="0" advTm="500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p:transition spd="slow" advClick="0" advTm="5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45CA0E0-B8FA-42CB-A503-BCBE39D9C5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/>
              <a:t>If </a:t>
            </a:r>
            <a:r>
              <a:rPr lang="en-US" sz="5400">
                <a:solidFill>
                  <a:srgbClr val="3333CC"/>
                </a:solidFill>
              </a:rPr>
              <a:t>more</a:t>
            </a:r>
            <a:r>
              <a:rPr lang="en-US" sz="5400" i="1"/>
              <a:t> </a:t>
            </a:r>
            <a:r>
              <a:rPr lang="en-US" sz="5400"/>
              <a:t>pigeons</a:t>
            </a:r>
          </a:p>
          <a:p>
            <a:pPr>
              <a:buFontTx/>
              <a:buNone/>
            </a:pPr>
            <a:endParaRPr lang="en-US" sz="4800"/>
          </a:p>
          <a:p>
            <a:pPr>
              <a:buFontTx/>
              <a:buNone/>
            </a:pPr>
            <a:r>
              <a:rPr lang="en-US" sz="5400"/>
              <a:t>than pigeonholes,</a:t>
            </a:r>
          </a:p>
          <a:p>
            <a:pPr>
              <a:buFontTx/>
              <a:buNone/>
            </a:pPr>
            <a:endParaRPr lang="en-US" sz="5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321698" y="2985493"/>
            <a:ext cx="417789" cy="1169689"/>
          </a:xfrm>
          <a:custGeom>
            <a:avLst/>
            <a:gdLst>
              <a:gd name="connsiteX0" fmla="*/ 37137 w 417789"/>
              <a:gd name="connsiteY0" fmla="*/ 0 h 1169689"/>
              <a:gd name="connsiteX1" fmla="*/ 382509 w 417789"/>
              <a:gd name="connsiteY1" fmla="*/ 334197 h 1169689"/>
              <a:gd name="connsiteX2" fmla="*/ 248817 w 417789"/>
              <a:gd name="connsiteY2" fmla="*/ 534715 h 1169689"/>
              <a:gd name="connsiteX3" fmla="*/ 3714 w 417789"/>
              <a:gd name="connsiteY3" fmla="*/ 746373 h 1169689"/>
              <a:gd name="connsiteX4" fmla="*/ 271099 w 417789"/>
              <a:gd name="connsiteY4" fmla="*/ 1169689 h 11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89" h="1169689">
                <a:moveTo>
                  <a:pt x="37137" y="0"/>
                </a:moveTo>
                <a:cubicBezTo>
                  <a:pt x="192183" y="122539"/>
                  <a:pt x="347229" y="245078"/>
                  <a:pt x="382509" y="334197"/>
                </a:cubicBezTo>
                <a:cubicBezTo>
                  <a:pt x="417789" y="423316"/>
                  <a:pt x="311949" y="466019"/>
                  <a:pt x="248817" y="534715"/>
                </a:cubicBezTo>
                <a:cubicBezTo>
                  <a:pt x="185685" y="603411"/>
                  <a:pt x="0" y="640544"/>
                  <a:pt x="3714" y="746373"/>
                </a:cubicBezTo>
                <a:cubicBezTo>
                  <a:pt x="7428" y="852202"/>
                  <a:pt x="271099" y="1169689"/>
                  <a:pt x="271099" y="1169689"/>
                </a:cubicBezTo>
              </a:path>
            </a:pathLst>
          </a:custGeom>
          <a:noFill/>
          <a:ln w="44450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p:oleObj spid="_x0000_s73730" name="Equation" r:id="rId3" imgW="1397000" imgH="533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p:oleObj spid="_x0000_s72706" name="Equation" r:id="rId3" imgW="1397000" imgH="533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p:oleObj spid="_x0000_s72707" name="Equation" r:id="rId4" imgW="2032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1AE0D404-3822-4C5A-9A72-4C4379810D29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49425"/>
            <a:ext cx="7772400" cy="3355975"/>
          </a:xfrm>
        </p:spPr>
        <p:txBody>
          <a:bodyPr/>
          <a:lstStyle/>
          <a:p>
            <a:pPr algn="ctr" eaLnBrk="1" hangingPunct="1"/>
            <a:r>
              <a:rPr lang="en-US" sz="10600" b="0" dirty="0" smtClean="0"/>
              <a:t>Problems </a:t>
            </a:r>
            <a:br>
              <a:rPr lang="en-US" sz="10600" b="0" dirty="0" smtClean="0"/>
            </a:br>
            <a:r>
              <a:rPr lang="en-US" sz="10600" b="0" dirty="0" smtClean="0"/>
              <a:t>1</a:t>
            </a:r>
            <a:r>
              <a:rPr lang="en-US" sz="10600" b="0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b="0" dirty="0" smtClean="0"/>
              <a:t>4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057400" y="563563"/>
            <a:ext cx="5121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000" b="1">
                <a:solidFill>
                  <a:schemeClr val="tx2"/>
                </a:solidFill>
                <a:latin typeface="Comic Sans MS" pitchFamily="66" charset="0"/>
              </a:rPr>
              <a:t>Team Problems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64FB21FE-007D-46D2-81F9-0E7997E4EF8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FFB56D1A-619E-4CBF-8825-888C645FEF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26C4B2EC-EBDF-4F84-A6B8-96296CC9F7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2047D62D-029E-4D15-8766-64706C39481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5CD33F37-20A9-45F8-AF45-45B40495E3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uiExpand="1" build="allAtOnce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D3E316F6-DF61-4693-B623-52B97221252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p:oleObj spid="_x0000_s35842" name="Equation" r:id="rId4" imgW="711200" imgH="482600" progId="Equation.DSMT4">
              <p:embed/>
            </p:oleObj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9122</TotalTime>
  <Words>1202</Words>
  <Application>Microsoft Macintosh PowerPoint</Application>
  <PresentationFormat>On-screen Show (4:3)</PresentationFormat>
  <Paragraphs>219</Paragraphs>
  <Slides>34</Slides>
  <Notes>20</Notes>
  <HiddenSlides>10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Comic Sans MS</vt:lpstr>
      <vt:lpstr>Euclid Symbol</vt:lpstr>
      <vt:lpstr>Euclid Extra</vt:lpstr>
      <vt:lpstr>6.042 Lecture Template</vt:lpstr>
      <vt:lpstr>Equation</vt:lpstr>
      <vt:lpstr>Slide 1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Problems  1−4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1159</cp:revision>
  <cp:lastPrinted>2009-11-13T19:07:19Z</cp:lastPrinted>
  <dcterms:created xsi:type="dcterms:W3CDTF">2011-04-05T13:58:44Z</dcterms:created>
  <dcterms:modified xsi:type="dcterms:W3CDTF">2011-04-05T18:54:09Z</dcterms:modified>
</cp:coreProperties>
</file>