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embeddings/oleObject10.bin" ContentType="application/vnd.openxmlformats-officedocument.oleObject"/>
  <Override PartName="/ppt/tags/tag1.xml" ContentType="application/vnd.openxmlformats-officedocument.presentationml.tags+xml"/>
  <Default Extension="bin" ContentType="application/vnd.openxmlformats-officedocument.presentationml.printerSettings"/>
  <Override PartName="/ppt/notesSlides/notesSlide30.xml" ContentType="application/vnd.openxmlformats-officedocument.presentationml.notesSlide+xml"/>
  <Override PartName="/ppt/embeddings/oleObject5.bin" ContentType="application/vnd.openxmlformats-officedocument.oleObject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tags/tag5.xml" ContentType="application/vnd.openxmlformats-officedocument.presentationml.tags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embeddings/oleObject9.bin" ContentType="application/vnd.openxmlformats-officedocument.oleObject"/>
  <Default Extension="fntdata" ContentType="application/x-fontdata"/>
  <Override PartName="/ppt/slideLayouts/slideLayout24.xml" ContentType="application/vnd.openxmlformats-officedocument.presentationml.slideLayout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slideLayouts/slideLayout14.xml" ContentType="application/vnd.openxmlformats-officedocument.presentationml.slideLayout+xml"/>
  <Override PartName="/ppt/notesSlides/notesSlide26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5.xml" ContentType="application/vnd.openxmlformats-officedocument.presentationml.slide+xml"/>
  <Override PartName="/ppt/embeddings/oleObject11.bin" ContentType="application/vnd.openxmlformats-officedocument.oleObject"/>
  <Override PartName="/ppt/tags/tag2.xml" ContentType="application/vnd.openxmlformats-officedocument.presentationml.tags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embeddings/oleObject6.bin" ContentType="application/vnd.openxmlformats-officedocument.oleObject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tags/tag6.xml" ContentType="application/vnd.openxmlformats-officedocument.presentationml.tags+xml"/>
  <Override PartName="/ppt/slides/slide24.xml" ContentType="application/vnd.openxmlformats-officedocument.presentationml.slide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slideLayouts/slideLayout15.xml" ContentType="application/vnd.openxmlformats-officedocument.presentationml.slideLayout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tags/tag3.xml" ContentType="application/vnd.openxmlformats-officedocument.presentationml.tags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embeddings/oleObject7.bin" ContentType="application/vnd.openxmlformats-officedocument.oleObject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slideLayouts/slideLayout12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Layouts/slideLayout7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embeddings/oleObject4.bin" ContentType="application/vnd.openxmlformats-officedocument.oleObject"/>
  <Override PartName="/ppt/viewProps.xml" ContentType="application/vnd.openxmlformats-officedocument.presentationml.viewProps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embeddings/oleObject8.bin" ContentType="application/vnd.openxmlformats-officedocument.oleObject"/>
  <Override PartName="/ppt/slideLayouts/slideLayout2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Default Extension="pict" ContentType="image/pict"/>
  <Override PartName="/ppt/notesSlides/notesSlide2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tags/tag8.xml" ContentType="application/vnd.openxmlformats-officedocument.presentationml.tags+xml"/>
  <Override PartName="/ppt/embeddings/oleObject1.bin" ContentType="application/vnd.openxmlformats-officedocument.oleObject"/>
  <Override PartName="/ppt/slideLayouts/slideLayout13.xml" ContentType="application/vnd.openxmlformats-officedocument.presentationml.slideLayout+xml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5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89" r:id="rId21"/>
    <p:sldId id="277" r:id="rId22"/>
    <p:sldId id="291" r:id="rId23"/>
    <p:sldId id="290" r:id="rId24"/>
    <p:sldId id="278" r:id="rId25"/>
    <p:sldId id="279" r:id="rId26"/>
    <p:sldId id="280" r:id="rId27"/>
    <p:sldId id="282" r:id="rId28"/>
    <p:sldId id="288" r:id="rId29"/>
    <p:sldId id="284" r:id="rId30"/>
    <p:sldId id="285" r:id="rId31"/>
    <p:sldId id="286" r:id="rId32"/>
    <p:sldId id="287" r:id="rId33"/>
  </p:sldIdLst>
  <p:sldSz cx="9144000" cy="6858000" type="screen4x3"/>
  <p:notesSz cx="7315200" cy="9601200"/>
  <p:embeddedFontLst>
    <p:embeddedFont>
      <p:font typeface="Comic Sans MS"/>
      <p:regular r:id="rId36"/>
      <p:bold r:id="rId37"/>
    </p:embeddedFont>
    <p:embeddedFont>
      <p:font typeface="Euclid Symbol" charset="2"/>
      <p:regular r:id="rId38"/>
      <p:bold r:id="rId39"/>
      <p:italic r:id="rId40"/>
      <p:boldItalic r:id="rId41"/>
    </p:embeddedFont>
    <p:embeddedFont>
      <p:font typeface="Euclid Math One" charset="2"/>
      <p:regular r:id="rId42"/>
      <p:bold r:id="rId43"/>
    </p:embeddedFont>
    <p:embeddedFont>
      <p:font typeface="Mathematica5"/>
      <p:regular r:id="rId44"/>
      <p:bold r:id="rId45"/>
    </p:embeddedFont>
    <p:embeddedFont>
      <p:font typeface="Euclid Extra" charset="2"/>
      <p:regular r:id="rId46"/>
      <p:bold r:id="rId47"/>
    </p:embeddedFont>
  </p:embeddedFontLst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hiddenSlides="1" scaleToFitPaper="1" frameSlides="1"/>
  <p:showPr showNarration="1" useTimings="0">
    <p:present/>
    <p:sldAll/>
    <p:penClr>
      <a:schemeClr val="tx1"/>
    </p:penClr>
  </p:showPr>
  <p:clrMru>
    <a:srgbClr val="0000FF"/>
    <a:srgbClr val="008000"/>
    <a:srgbClr val="FF00FF"/>
    <a:srgbClr val="000000"/>
    <a:srgbClr val="FF0000"/>
    <a:srgbClr val="FFFF00"/>
    <a:srgbClr val="FFFFCC"/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1932" autoAdjust="0"/>
    <p:restoredTop sz="86437" autoAdjust="0"/>
  </p:normalViewPr>
  <p:slideViewPr>
    <p:cSldViewPr>
      <p:cViewPr varScale="1">
        <p:scale>
          <a:sx n="118" d="100"/>
          <a:sy n="118" d="100"/>
        </p:scale>
        <p:origin x="-7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font" Target="fonts/font5.fntdata"/><Relationship Id="rId41" Type="http://schemas.openxmlformats.org/officeDocument/2006/relationships/font" Target="fonts/font6.fntdata"/><Relationship Id="rId42" Type="http://schemas.openxmlformats.org/officeDocument/2006/relationships/font" Target="fonts/font7.fntdata"/><Relationship Id="rId43" Type="http://schemas.openxmlformats.org/officeDocument/2006/relationships/font" Target="fonts/font8.fntdata"/><Relationship Id="rId44" Type="http://schemas.openxmlformats.org/officeDocument/2006/relationships/font" Target="fonts/font9.fntdata"/><Relationship Id="rId45" Type="http://schemas.openxmlformats.org/officeDocument/2006/relationships/font" Target="fonts/font10.fntdata"/><Relationship Id="rId46" Type="http://schemas.openxmlformats.org/officeDocument/2006/relationships/font" Target="fonts/font11.fntdata"/><Relationship Id="rId47" Type="http://schemas.openxmlformats.org/officeDocument/2006/relationships/font" Target="fonts/font12.fntdata"/><Relationship Id="rId48" Type="http://schemas.openxmlformats.org/officeDocument/2006/relationships/printerSettings" Target="printerSettings/printerSettings1.bin"/><Relationship Id="rId4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font" Target="fonts/font1.fntdata"/><Relationship Id="rId37" Type="http://schemas.openxmlformats.org/officeDocument/2006/relationships/font" Target="fonts/font2.fntdata"/><Relationship Id="rId38" Type="http://schemas.openxmlformats.org/officeDocument/2006/relationships/font" Target="fonts/font3.fntdata"/><Relationship Id="rId39" Type="http://schemas.openxmlformats.org/officeDocument/2006/relationships/font" Target="fonts/font4.fntdata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90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E0E8B-D709-4B51-816B-8B4B5B02533F}" type="slidenum">
              <a:rPr lang="en-US" smtClean="0">
                <a:latin typeface="Times New Roman" pitchFamily="-128" charset="0"/>
              </a:rPr>
              <a:pPr/>
              <a:t>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54108-FC32-4667-92AA-75628068EB34}" type="slidenum">
              <a:rPr lang="en-US" smtClean="0">
                <a:latin typeface="Times New Roman" pitchFamily="-128" charset="0"/>
              </a:rPr>
              <a:pPr/>
              <a:t>10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DC5DC-25B7-420A-A18B-F65264A280CC}" type="slidenum">
              <a:rPr lang="en-US" smtClean="0">
                <a:latin typeface="Times New Roman" pitchFamily="-128" charset="0"/>
              </a:rPr>
              <a:pPr/>
              <a:t>11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38FFF-199C-4661-BEB7-955A6F45641F}" type="slidenum">
              <a:rPr lang="en-US" smtClean="0">
                <a:latin typeface="Times New Roman" pitchFamily="-128" charset="0"/>
              </a:rPr>
              <a:pPr/>
              <a:t>12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FE53C2-4E76-4621-8537-099C43ED8C9E}" type="slidenum">
              <a:rPr lang="en-US" smtClean="0">
                <a:latin typeface="Times New Roman" pitchFamily="-128" charset="0"/>
              </a:rPr>
              <a:pPr/>
              <a:t>13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9DC76-CD7D-440B-955C-A2A1E7218C17}" type="slidenum">
              <a:rPr lang="en-US" smtClean="0">
                <a:latin typeface="Times New Roman" pitchFamily="-128" charset="0"/>
              </a:rPr>
              <a:pPr/>
              <a:t>14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56E70-FF74-4212-861A-3EE8ECF594CA}" type="slidenum">
              <a:rPr lang="en-US" smtClean="0">
                <a:latin typeface="Times New Roman" pitchFamily="-128" charset="0"/>
              </a:rPr>
              <a:pPr/>
              <a:t>15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4D63C9-4720-4BDF-B30C-B01EE7E00D53}" type="slidenum">
              <a:rPr lang="en-US" smtClean="0">
                <a:latin typeface="Times New Roman" pitchFamily="-128" charset="0"/>
              </a:rPr>
              <a:pPr/>
              <a:t>16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40FCE9-397A-4D02-8BF6-DBE4FAF0BD6F}" type="slidenum">
              <a:rPr lang="en-US" smtClean="0">
                <a:latin typeface="Times New Roman" pitchFamily="-128" charset="0"/>
              </a:rPr>
              <a:pPr/>
              <a:t>18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AAF35-D2C8-4850-8ECA-A621D78DABE9}" type="slidenum">
              <a:rPr lang="en-US" smtClean="0">
                <a:latin typeface="Times New Roman" pitchFamily="-128" charset="0"/>
              </a:rPr>
              <a:pPr/>
              <a:t>19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A4425-1A05-4837-9AAE-3A46F6C9D247}" type="slidenum">
              <a:rPr lang="en-US" smtClean="0">
                <a:latin typeface="Times New Roman" pitchFamily="-128" charset="0"/>
              </a:rPr>
              <a:pPr/>
              <a:t>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4881A-023E-4A32-AC3B-63CDE95BB983}" type="slidenum">
              <a:rPr lang="en-US" smtClean="0">
                <a:latin typeface="Times New Roman" pitchFamily="-128" charset="0"/>
              </a:rPr>
              <a:pPr/>
              <a:t>20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21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22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23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B7C6F7-10CC-4D10-8C47-2CEF21C89803}" type="slidenum">
              <a:rPr lang="en-US" smtClean="0">
                <a:latin typeface="Times New Roman" pitchFamily="-128" charset="0"/>
              </a:rPr>
              <a:pPr/>
              <a:t>24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C3EA4-0352-4A20-8F0A-D70E14F257F1}" type="slidenum">
              <a:rPr lang="en-US" smtClean="0">
                <a:latin typeface="Times New Roman" pitchFamily="-128" charset="0"/>
              </a:rPr>
              <a:pPr/>
              <a:t>25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F6341F-3A17-49EE-BBB9-E4A3C8A3E3C4}" type="slidenum">
              <a:rPr lang="en-US" smtClean="0">
                <a:latin typeface="Times New Roman" pitchFamily="-128" charset="0"/>
              </a:rPr>
              <a:pPr/>
              <a:t>26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2088A-8A84-4153-A2E1-84BB242732F0}" type="slidenum">
              <a:rPr lang="en-US" smtClean="0">
                <a:latin typeface="Times New Roman" pitchFamily="-128" charset="0"/>
              </a:rPr>
              <a:pPr/>
              <a:t>27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2088A-8A84-4153-A2E1-84BB242732F0}" type="slidenum">
              <a:rPr lang="en-US" smtClean="0">
                <a:latin typeface="Times New Roman" pitchFamily="-128" charset="0"/>
              </a:rPr>
              <a:pPr/>
              <a:t>28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216D9-2207-484D-A668-F9515BC956C3}" type="slidenum">
              <a:rPr lang="en-US" smtClean="0">
                <a:latin typeface="Times New Roman" pitchFamily="-128" charset="0"/>
              </a:rPr>
              <a:pPr/>
              <a:t>29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9DA24-264C-452E-A180-BFB3D95C1B8B}" type="slidenum">
              <a:rPr lang="en-US" smtClean="0">
                <a:latin typeface="Times New Roman" pitchFamily="-128" charset="0"/>
              </a:rPr>
              <a:pPr/>
              <a:t>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36EA3-11A4-4365-A7A4-32FAD20FE25C}" type="slidenum">
              <a:rPr lang="en-US" smtClean="0">
                <a:latin typeface="Times New Roman" pitchFamily="-128" charset="0"/>
              </a:rPr>
              <a:pPr/>
              <a:t>30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93A63-816A-43C0-80E9-05F91268D6C6}" type="slidenum">
              <a:rPr lang="en-US" smtClean="0">
                <a:latin typeface="Times New Roman" pitchFamily="-128" charset="0"/>
              </a:rPr>
              <a:pPr/>
              <a:t>31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C897-2858-4BAA-87E3-124660A724DB}" type="slidenum">
              <a:rPr lang="en-US" smtClean="0">
                <a:latin typeface="Times New Roman" pitchFamily="-128" charset="0"/>
              </a:rPr>
              <a:pPr/>
              <a:t>32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6EA79B-30CC-4407-870A-4C5CFDD125E8}" type="slidenum">
              <a:rPr lang="en-US" smtClean="0">
                <a:latin typeface="Times New Roman" pitchFamily="-128" charset="0"/>
              </a:rPr>
              <a:pPr/>
              <a:t>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32328-1796-410A-B608-AFD7074E3CAB}" type="slidenum">
              <a:rPr lang="en-US" smtClean="0">
                <a:latin typeface="Times New Roman" pitchFamily="-128" charset="0"/>
              </a:rPr>
              <a:pPr/>
              <a:t>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DDE16-6F95-4CDC-AE6F-097D885A7FDE}" type="slidenum">
              <a:rPr lang="en-US" smtClean="0">
                <a:latin typeface="Times New Roman" pitchFamily="-128" charset="0"/>
              </a:rPr>
              <a:pPr/>
              <a:t>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3A810F-D16C-4779-B7DA-4D2F72993F97}" type="slidenum">
              <a:rPr lang="en-US" smtClean="0">
                <a:latin typeface="Times New Roman" pitchFamily="-128" charset="0"/>
              </a:rPr>
              <a:pPr/>
              <a:t>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B0BEEF-C2DE-4F29-8476-BF0810BF419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015DAD-C7EA-479C-B265-688690F4ABDD}" type="slidenum">
              <a:rPr lang="en-US" smtClean="0">
                <a:latin typeface="Times New Roman" pitchFamily="-128" charset="0"/>
              </a:rPr>
              <a:pPr/>
              <a:t>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27" Type="http://schemas.openxmlformats.org/officeDocument/2006/relationships/image" Target="../media/image1.png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2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 April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22, 2011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6" Type="http://schemas.openxmlformats.org/officeDocument/2006/relationships/oleObject" Target="../embeddings/oleObject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notesSlide" Target="../notesSlides/notesSlide27.xml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21.xml"/><Relationship Id="rId5" Type="http://schemas.openxmlformats.org/officeDocument/2006/relationships/notesSlide" Target="../notesSlides/notesSlide28.xml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oleObject" Target="../embeddings/oleObject9.bin"/><Relationship Id="rId1" Type="http://schemas.openxmlformats.org/officeDocument/2006/relationships/vmlDrawing" Target="../drawings/vmlDrawing7.vml"/><Relationship Id="rId2" Type="http://schemas.openxmlformats.org/officeDocument/2006/relationships/tags" Target="../tags/tag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5.wmf"/><Relationship Id="rId5" Type="http://schemas.openxmlformats.org/officeDocument/2006/relationships/image" Target="../media/image3.jpeg"/><Relationship Id="rId6" Type="http://schemas.openxmlformats.org/officeDocument/2006/relationships/image" Target="../media/image6.wmf"/><Relationship Id="rId7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oleObject" Target="../embeddings/oleObject11.bin"/><Relationship Id="rId1" Type="http://schemas.openxmlformats.org/officeDocument/2006/relationships/vmlDrawing" Target="../drawings/vmlDrawing9.v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slideLayout" Target="../slideLayouts/slideLayout24.xml"/><Relationship Id="rId7" Type="http://schemas.openxmlformats.org/officeDocument/2006/relationships/notesSlide" Target="../notesSlides/notesSlide31.xml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981200"/>
            <a:ext cx="8534400" cy="2590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600" smtClean="0">
                <a:latin typeface="Comic Sans MS" pitchFamily="-128" charset="0"/>
              </a:rPr>
              <a:t>Introduction to</a:t>
            </a:r>
          </a:p>
          <a:p>
            <a:pPr algn="ctr" eaLnBrk="1" hangingPunct="1">
              <a:buFontTx/>
              <a:buNone/>
            </a:pPr>
            <a:r>
              <a:rPr lang="en-US" sz="6600" smtClean="0">
                <a:latin typeface="Comic Sans MS" pitchFamily="-128" charset="0"/>
              </a:rPr>
              <a:t>Probability Theory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535113" y="30480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-128" charset="0"/>
              </a:rPr>
              <a:t>Mathematics for Computer Science</a:t>
            </a:r>
          </a:p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-12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6.042J/18.062J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mtClean="0">
                <a:latin typeface="Comic Sans MS" pitchFamily="-128" charset="0"/>
              </a:rPr>
              <a:t> Monty H</a:t>
            </a:r>
            <a:r>
              <a:rPr lang="en-US" sz="3200" smtClean="0">
                <a:latin typeface="Comic Sans MS" pitchFamily="-128" charset="0"/>
              </a:rPr>
              <a:t>all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524000"/>
            <a:ext cx="8839200" cy="388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Marilyn </a:t>
            </a:r>
            <a:r>
              <a:rPr lang="en-US" sz="3600" dirty="0" err="1" smtClean="0">
                <a:latin typeface="Comic Sans MS" pitchFamily="-128" charset="0"/>
              </a:rPr>
              <a:t>Vos</a:t>
            </a:r>
            <a:r>
              <a:rPr lang="en-US" sz="3600" dirty="0" smtClean="0">
                <a:latin typeface="Comic Sans MS" pitchFamily="-128" charset="0"/>
              </a:rPr>
              <a:t> Savant explained Game</a:t>
            </a:r>
          </a:p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 magazine -- bombarded by letters</a:t>
            </a:r>
          </a:p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(even from PhD’s) debating: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sticking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000" dirty="0" smtClean="0">
                <a:latin typeface="Comic Sans MS" pitchFamily="-128" charset="0"/>
              </a:rPr>
              <a:t>&amp;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switching</a:t>
            </a: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equally good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switching</a:t>
            </a: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CC00CC"/>
                </a:solidFill>
                <a:latin typeface="Comic Sans MS" pitchFamily="-128" charset="0"/>
              </a:rPr>
              <a:t>better</a:t>
            </a:r>
            <a:r>
              <a:rPr lang="en-US" sz="4000" dirty="0" smtClean="0">
                <a:latin typeface="Comic Sans MS" pitchFamily="-128" charset="0"/>
              </a:rPr>
              <a:t> 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828800"/>
            <a:ext cx="8534400" cy="3124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Determine 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outcomes</a:t>
            </a:r>
            <a:r>
              <a:rPr lang="en-US" sz="5400" dirty="0" smtClean="0">
                <a:latin typeface="Comic Sans MS" pitchFamily="-128" charset="0"/>
              </a:rPr>
              <a:t>.</a:t>
            </a:r>
          </a:p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-- using a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tree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latin typeface="Comic Sans MS" pitchFamily="-128" charset="0"/>
              </a:rPr>
              <a:t>of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latin typeface="Comic Sans MS" pitchFamily="-128" charset="0"/>
              </a:rPr>
              <a:t>possible   </a:t>
            </a:r>
          </a:p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    steps can help</a:t>
            </a:r>
          </a:p>
        </p:txBody>
      </p:sp>
      <p:sp>
        <p:nvSpPr>
          <p:cNvPr id="11267" name="Rectangle 8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Rectangle 158"/>
          <p:cNvSpPr>
            <a:spLocks noChangeArrowheads="1"/>
          </p:cNvSpPr>
          <p:nvPr/>
        </p:nvSpPr>
        <p:spPr bwMode="auto">
          <a:xfrm>
            <a:off x="6019800" y="1600200"/>
            <a:ext cx="2819400" cy="3200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2050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51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53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6" name="Oval 18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7" name="Oval 19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9" name="Oval 21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0" name="Oval 22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1" name="Oval 23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7" name="Oval 29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8" name="Oval 30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9" name="Oval 31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0" name="Oval 32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3" name="Oval 35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4" name="Oval 36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5" name="Oval 37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6" name="Oval 38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8" name="Oval 40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9" name="Oval 41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90" name="Oval 42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91" name="Oval 43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92" name="Text Box 44"/>
          <p:cNvSpPr txBox="1">
            <a:spLocks noChangeArrowheads="1"/>
          </p:cNvSpPr>
          <p:nvPr/>
        </p:nvSpPr>
        <p:spPr bwMode="auto">
          <a:xfrm>
            <a:off x="1219200" y="3902075"/>
            <a:ext cx="1289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Prize</a:t>
            </a:r>
          </a:p>
          <a:p>
            <a:r>
              <a:rPr lang="en-US" sz="2400">
                <a:latin typeface="Comic Sans MS" pitchFamily="-128" charset="0"/>
              </a:rPr>
              <a:t>location</a:t>
            </a:r>
          </a:p>
        </p:txBody>
      </p:sp>
      <p:sp>
        <p:nvSpPr>
          <p:cNvPr id="2093" name="Text Box 45"/>
          <p:cNvSpPr txBox="1">
            <a:spLocks noChangeArrowheads="1"/>
          </p:cNvSpPr>
          <p:nvPr/>
        </p:nvSpPr>
        <p:spPr bwMode="auto">
          <a:xfrm>
            <a:off x="2644775" y="5197475"/>
            <a:ext cx="1095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Door</a:t>
            </a:r>
          </a:p>
          <a:p>
            <a:r>
              <a:rPr lang="en-US" sz="2400">
                <a:latin typeface="Comic Sans MS" pitchFamily="-128" charset="0"/>
              </a:rPr>
              <a:t>Picked</a:t>
            </a:r>
          </a:p>
        </p:txBody>
      </p:sp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3897313" y="5807075"/>
            <a:ext cx="1263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Door</a:t>
            </a:r>
          </a:p>
          <a:p>
            <a:r>
              <a:rPr lang="en-US" sz="2400">
                <a:latin typeface="Comic Sans MS" pitchFamily="-128" charset="0"/>
              </a:rPr>
              <a:t>Opened</a:t>
            </a:r>
          </a:p>
        </p:txBody>
      </p:sp>
      <p:sp>
        <p:nvSpPr>
          <p:cNvPr id="2098" name="Text Box 50"/>
          <p:cNvSpPr txBox="1">
            <a:spLocks noChangeArrowheads="1"/>
          </p:cNvSpPr>
          <p:nvPr/>
        </p:nvSpPr>
        <p:spPr bwMode="auto">
          <a:xfrm>
            <a:off x="2025650" y="21336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099" name="Text Box 51"/>
          <p:cNvSpPr txBox="1">
            <a:spLocks noChangeArrowheads="1"/>
          </p:cNvSpPr>
          <p:nvPr/>
        </p:nvSpPr>
        <p:spPr bwMode="auto">
          <a:xfrm>
            <a:off x="3429000" y="10668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00" name="Text Box 52"/>
          <p:cNvSpPr txBox="1">
            <a:spLocks noChangeArrowheads="1"/>
          </p:cNvSpPr>
          <p:nvPr/>
        </p:nvSpPr>
        <p:spPr bwMode="auto">
          <a:xfrm>
            <a:off x="2057400" y="2971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01" name="Text Box 53"/>
          <p:cNvSpPr txBox="1">
            <a:spLocks noChangeArrowheads="1"/>
          </p:cNvSpPr>
          <p:nvPr/>
        </p:nvSpPr>
        <p:spPr bwMode="auto">
          <a:xfrm>
            <a:off x="2057400" y="3657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cxnSp>
        <p:nvCxnSpPr>
          <p:cNvPr id="2102" name="AutoShape 54"/>
          <p:cNvCxnSpPr>
            <a:cxnSpLocks noChangeShapeType="1"/>
            <a:stCxn id="2050" idx="6"/>
            <a:endCxn id="2051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3" name="AutoShape 55"/>
          <p:cNvCxnSpPr>
            <a:cxnSpLocks noChangeShapeType="1"/>
            <a:stCxn id="2050" idx="6"/>
            <a:endCxn id="2052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4" name="AutoShape 56"/>
          <p:cNvCxnSpPr>
            <a:cxnSpLocks noChangeShapeType="1"/>
            <a:stCxn id="2050" idx="6"/>
            <a:endCxn id="2053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5" name="AutoShape 57"/>
          <p:cNvCxnSpPr>
            <a:cxnSpLocks noChangeShapeType="1"/>
            <a:stCxn id="2051" idx="6"/>
            <a:endCxn id="206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6" name="AutoShape 58"/>
          <p:cNvCxnSpPr>
            <a:cxnSpLocks noChangeShapeType="1"/>
            <a:stCxn id="2051" idx="6"/>
            <a:endCxn id="206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7" name="AutoShape 59"/>
          <p:cNvCxnSpPr>
            <a:cxnSpLocks noChangeShapeType="1"/>
            <a:stCxn id="2051" idx="6"/>
            <a:endCxn id="206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8" name="AutoShape 60"/>
          <p:cNvCxnSpPr>
            <a:cxnSpLocks noChangeShapeType="1"/>
            <a:stCxn id="2052" idx="6"/>
            <a:endCxn id="2069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9" name="AutoShape 61"/>
          <p:cNvCxnSpPr>
            <a:cxnSpLocks noChangeShapeType="1"/>
            <a:stCxn id="2052" idx="6"/>
            <a:endCxn id="2070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0" name="AutoShape 62"/>
          <p:cNvCxnSpPr>
            <a:cxnSpLocks noChangeShapeType="1"/>
            <a:stCxn id="2052" idx="6"/>
            <a:endCxn id="2071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1" name="AutoShape 63"/>
          <p:cNvCxnSpPr>
            <a:cxnSpLocks noChangeShapeType="1"/>
            <a:stCxn id="2053" idx="6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2" name="AutoShape 64"/>
          <p:cNvCxnSpPr>
            <a:cxnSpLocks noChangeShapeType="1"/>
            <a:stCxn id="2053" idx="6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3" name="AutoShape 65"/>
          <p:cNvCxnSpPr>
            <a:cxnSpLocks noChangeShapeType="1"/>
            <a:stCxn id="2053" idx="6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4" name="AutoShape 66"/>
          <p:cNvCxnSpPr>
            <a:cxnSpLocks noChangeShapeType="1"/>
            <a:stCxn id="2065" idx="6"/>
            <a:endCxn id="2077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5" name="AutoShape 67"/>
          <p:cNvCxnSpPr>
            <a:cxnSpLocks noChangeShapeType="1"/>
            <a:stCxn id="2065" idx="6"/>
            <a:endCxn id="2078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6" name="AutoShape 68"/>
          <p:cNvCxnSpPr>
            <a:cxnSpLocks noChangeShapeType="1"/>
            <a:stCxn id="2066" idx="6"/>
            <a:endCxn id="2079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7" name="AutoShape 69"/>
          <p:cNvCxnSpPr>
            <a:cxnSpLocks noChangeShapeType="1"/>
            <a:stCxn id="2067" idx="6"/>
            <a:endCxn id="2080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1" name="AutoShape 73"/>
          <p:cNvCxnSpPr>
            <a:cxnSpLocks noChangeShapeType="1"/>
            <a:stCxn id="2069" idx="6"/>
            <a:endCxn id="2083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2" name="AutoShape 74"/>
          <p:cNvCxnSpPr>
            <a:cxnSpLocks noChangeShapeType="1"/>
            <a:stCxn id="2070" idx="6"/>
            <a:endCxn id="2084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3" name="AutoShape 75"/>
          <p:cNvCxnSpPr>
            <a:cxnSpLocks noChangeShapeType="1"/>
            <a:stCxn id="2070" idx="6"/>
            <a:endCxn id="2085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4" name="AutoShape 76"/>
          <p:cNvCxnSpPr>
            <a:cxnSpLocks noChangeShapeType="1"/>
            <a:stCxn id="2071" idx="6"/>
            <a:endCxn id="2086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5" name="AutoShape 77"/>
          <p:cNvCxnSpPr>
            <a:cxnSpLocks noChangeShapeType="1"/>
            <a:endCxn id="2091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6" name="AutoShape 78"/>
          <p:cNvCxnSpPr>
            <a:cxnSpLocks noChangeShapeType="1"/>
            <a:endCxn id="2090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7" name="AutoShape 79"/>
          <p:cNvCxnSpPr>
            <a:cxnSpLocks noChangeShapeType="1"/>
            <a:endCxn id="2089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8" name="AutoShape 80"/>
          <p:cNvCxnSpPr>
            <a:cxnSpLocks noChangeShapeType="1"/>
            <a:endCxn id="2088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31" name="Text Box 83"/>
          <p:cNvSpPr txBox="1">
            <a:spLocks noChangeArrowheads="1"/>
          </p:cNvSpPr>
          <p:nvPr/>
        </p:nvSpPr>
        <p:spPr bwMode="auto">
          <a:xfrm>
            <a:off x="3429000" y="3048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32" name="Text Box 84"/>
          <p:cNvSpPr txBox="1">
            <a:spLocks noChangeArrowheads="1"/>
          </p:cNvSpPr>
          <p:nvPr/>
        </p:nvSpPr>
        <p:spPr bwMode="auto">
          <a:xfrm>
            <a:off x="3429000" y="4572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33" name="Text Box 85"/>
          <p:cNvSpPr txBox="1">
            <a:spLocks noChangeArrowheads="1"/>
          </p:cNvSpPr>
          <p:nvPr/>
        </p:nvSpPr>
        <p:spPr bwMode="auto">
          <a:xfrm>
            <a:off x="3429000" y="25908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34" name="Text Box 86"/>
          <p:cNvSpPr txBox="1">
            <a:spLocks noChangeArrowheads="1"/>
          </p:cNvSpPr>
          <p:nvPr/>
        </p:nvSpPr>
        <p:spPr bwMode="auto">
          <a:xfrm>
            <a:off x="3429000" y="41148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35" name="Text Box 87"/>
          <p:cNvSpPr txBox="1">
            <a:spLocks noChangeArrowheads="1"/>
          </p:cNvSpPr>
          <p:nvPr/>
        </p:nvSpPr>
        <p:spPr bwMode="auto">
          <a:xfrm>
            <a:off x="3429000" y="1828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36" name="Text Box 88"/>
          <p:cNvSpPr txBox="1">
            <a:spLocks noChangeArrowheads="1"/>
          </p:cNvSpPr>
          <p:nvPr/>
        </p:nvSpPr>
        <p:spPr bwMode="auto">
          <a:xfrm>
            <a:off x="3429000" y="3429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37" name="Text Box 89"/>
          <p:cNvSpPr txBox="1">
            <a:spLocks noChangeArrowheads="1"/>
          </p:cNvSpPr>
          <p:nvPr/>
        </p:nvSpPr>
        <p:spPr bwMode="auto">
          <a:xfrm>
            <a:off x="3429000" y="50292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38" name="Text Box 90"/>
          <p:cNvSpPr txBox="1">
            <a:spLocks noChangeArrowheads="1"/>
          </p:cNvSpPr>
          <p:nvPr/>
        </p:nvSpPr>
        <p:spPr bwMode="auto">
          <a:xfrm>
            <a:off x="3429000" y="1447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39" name="Text Box 91"/>
          <p:cNvSpPr txBox="1">
            <a:spLocks noChangeArrowheads="1"/>
          </p:cNvSpPr>
          <p:nvPr/>
        </p:nvSpPr>
        <p:spPr bwMode="auto">
          <a:xfrm>
            <a:off x="4806950" y="5334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40" name="Text Box 92"/>
          <p:cNvSpPr txBox="1">
            <a:spLocks noChangeArrowheads="1"/>
          </p:cNvSpPr>
          <p:nvPr/>
        </p:nvSpPr>
        <p:spPr bwMode="auto">
          <a:xfrm>
            <a:off x="4806950" y="4191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41" name="Text Box 93"/>
          <p:cNvSpPr txBox="1">
            <a:spLocks noChangeArrowheads="1"/>
          </p:cNvSpPr>
          <p:nvPr/>
        </p:nvSpPr>
        <p:spPr bwMode="auto">
          <a:xfrm>
            <a:off x="4806950" y="990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2" name="Text Box 94"/>
          <p:cNvSpPr txBox="1">
            <a:spLocks noChangeArrowheads="1"/>
          </p:cNvSpPr>
          <p:nvPr/>
        </p:nvSpPr>
        <p:spPr bwMode="auto">
          <a:xfrm>
            <a:off x="4806950" y="1447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3" name="Text Box 95"/>
          <p:cNvSpPr txBox="1">
            <a:spLocks noChangeArrowheads="1"/>
          </p:cNvSpPr>
          <p:nvPr/>
        </p:nvSpPr>
        <p:spPr bwMode="auto">
          <a:xfrm>
            <a:off x="4806950" y="1828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44" name="Text Box 96"/>
          <p:cNvSpPr txBox="1">
            <a:spLocks noChangeArrowheads="1"/>
          </p:cNvSpPr>
          <p:nvPr/>
        </p:nvSpPr>
        <p:spPr bwMode="auto">
          <a:xfrm>
            <a:off x="4806950" y="24384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5" name="Text Box 97"/>
          <p:cNvSpPr txBox="1">
            <a:spLocks noChangeArrowheads="1"/>
          </p:cNvSpPr>
          <p:nvPr/>
        </p:nvSpPr>
        <p:spPr bwMode="auto">
          <a:xfrm>
            <a:off x="4806950" y="3276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7" name="Text Box 99"/>
          <p:cNvSpPr txBox="1">
            <a:spLocks noChangeArrowheads="1"/>
          </p:cNvSpPr>
          <p:nvPr/>
        </p:nvSpPr>
        <p:spPr bwMode="auto">
          <a:xfrm>
            <a:off x="4806950" y="28194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48" name="Text Box 100"/>
          <p:cNvSpPr txBox="1">
            <a:spLocks noChangeArrowheads="1"/>
          </p:cNvSpPr>
          <p:nvPr/>
        </p:nvSpPr>
        <p:spPr bwMode="auto">
          <a:xfrm>
            <a:off x="4806950" y="36576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49" name="Text Box 101"/>
          <p:cNvSpPr txBox="1">
            <a:spLocks noChangeArrowheads="1"/>
          </p:cNvSpPr>
          <p:nvPr/>
        </p:nvSpPr>
        <p:spPr bwMode="auto">
          <a:xfrm>
            <a:off x="4806950" y="4953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50" name="Text Box 102"/>
          <p:cNvSpPr txBox="1">
            <a:spLocks noChangeArrowheads="1"/>
          </p:cNvSpPr>
          <p:nvPr/>
        </p:nvSpPr>
        <p:spPr bwMode="auto">
          <a:xfrm>
            <a:off x="4806950" y="45720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51" name="Text Box 103"/>
          <p:cNvSpPr txBox="1">
            <a:spLocks noChangeArrowheads="1"/>
          </p:cNvSpPr>
          <p:nvPr/>
        </p:nvSpPr>
        <p:spPr bwMode="auto">
          <a:xfrm>
            <a:off x="4806950" y="53340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53" name="Text Box 105"/>
          <p:cNvSpPr txBox="1">
            <a:spLocks noChangeArrowheads="1"/>
          </p:cNvSpPr>
          <p:nvPr/>
        </p:nvSpPr>
        <p:spPr bwMode="auto">
          <a:xfrm>
            <a:off x="5334000" y="762000"/>
            <a:ext cx="3063875" cy="566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endParaRPr lang="en-US" sz="1800" b="1">
              <a:latin typeface="Comic Sans MS" pitchFamily="-128" charset="0"/>
            </a:endParaRP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endParaRPr lang="en-US" sz="1800" b="1">
              <a:solidFill>
                <a:srgbClr val="008000"/>
              </a:solidFill>
              <a:latin typeface="Comic Sans MS" pitchFamily="-128" charset="0"/>
            </a:endParaRP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endParaRPr lang="en-US" sz="2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2199" name="Text Box 151"/>
          <p:cNvSpPr txBox="1">
            <a:spLocks noChangeArrowheads="1"/>
          </p:cNvSpPr>
          <p:nvPr/>
        </p:nvSpPr>
        <p:spPr bwMode="auto">
          <a:xfrm>
            <a:off x="6172200" y="1600200"/>
            <a:ext cx="2743200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</a:p>
          <a:p>
            <a:r>
              <a:rPr lang="en-US" sz="4800" dirty="0">
                <a:solidFill>
                  <a:srgbClr val="009900"/>
                </a:solidFill>
                <a:latin typeface="Comic Sans MS" pitchFamily="-128" charset="0"/>
              </a:rPr>
              <a:t>Wins: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009900"/>
                </a:solidFill>
                <a:latin typeface="Comic Sans MS" pitchFamily="-128" charset="0"/>
              </a:rPr>
              <a:t>6</a:t>
            </a:r>
          </a:p>
          <a:p>
            <a:endParaRPr lang="en-US" sz="4800" dirty="0">
              <a:latin typeface="Comic Sans MS" pitchFamily="-128" charset="0"/>
            </a:endParaRPr>
          </a:p>
          <a:p>
            <a:r>
              <a:rPr lang="en-US" sz="4800" dirty="0">
                <a:solidFill>
                  <a:srgbClr val="33CC33"/>
                </a:solidFill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Lose: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6</a:t>
            </a:r>
          </a:p>
        </p:txBody>
      </p:sp>
      <p:sp>
        <p:nvSpPr>
          <p:cNvPr id="12366" name="Text Box 152"/>
          <p:cNvSpPr txBox="1">
            <a:spLocks noChangeArrowheads="1"/>
          </p:cNvSpPr>
          <p:nvPr/>
        </p:nvSpPr>
        <p:spPr bwMode="auto">
          <a:xfrm>
            <a:off x="1752600" y="182563"/>
            <a:ext cx="61798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Hall </a:t>
            </a:r>
            <a:r>
              <a:rPr lang="en-US" sz="32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32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3200" b="1" dirty="0" smtClean="0">
                <a:latin typeface="Comic Sans MS" pitchFamily="-128" charset="0"/>
              </a:rPr>
              <a:t>strategy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2" name="Group 157"/>
          <p:cNvGrpSpPr>
            <a:grpSpLocks/>
          </p:cNvGrpSpPr>
          <p:nvPr/>
        </p:nvGrpSpPr>
        <p:grpSpPr bwMode="auto">
          <a:xfrm>
            <a:off x="3657600" y="4495800"/>
            <a:ext cx="152400" cy="1143000"/>
            <a:chOff x="2304" y="2832"/>
            <a:chExt cx="96" cy="720"/>
          </a:xfrm>
        </p:grpSpPr>
        <p:sp>
          <p:nvSpPr>
            <p:cNvPr id="12368" name="Oval 154"/>
            <p:cNvSpPr>
              <a:spLocks noChangeArrowheads="1"/>
            </p:cNvSpPr>
            <p:nvPr/>
          </p:nvSpPr>
          <p:spPr bwMode="auto">
            <a:xfrm>
              <a:off x="2304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12369" name="Oval 155"/>
            <p:cNvSpPr>
              <a:spLocks noChangeArrowheads="1"/>
            </p:cNvSpPr>
            <p:nvPr/>
          </p:nvSpPr>
          <p:spPr bwMode="auto">
            <a:xfrm>
              <a:off x="2304" y="3072"/>
              <a:ext cx="96" cy="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12370" name="Oval 156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</p:grpSp>
      <p:sp>
        <p:nvSpPr>
          <p:cNvPr id="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6" grpId="0" animBg="1"/>
      <p:bldP spid="2050" grpId="0" animBg="1"/>
      <p:bldP spid="2051" grpId="0" animBg="1"/>
      <p:bldP spid="2052" grpId="0" animBg="1"/>
      <p:bldP spid="2053" grpId="0" animBg="1"/>
      <p:bldP spid="2065" grpId="0" animBg="1"/>
      <p:bldP spid="2066" grpId="0" animBg="1"/>
      <p:bldP spid="2066" grpId="1" animBg="1"/>
      <p:bldP spid="2067" grpId="0" animBg="1"/>
      <p:bldP spid="2067" grpId="1" animBg="1"/>
      <p:bldP spid="2069" grpId="0" animBg="1"/>
      <p:bldP spid="2070" grpId="0" animBg="1"/>
      <p:bldP spid="2071" grpId="0" animBg="1"/>
      <p:bldP spid="2077" grpId="0" animBg="1"/>
      <p:bldP spid="2078" grpId="0" animBg="1"/>
      <p:bldP spid="2079" grpId="0" animBg="1"/>
      <p:bldP spid="2080" grpId="0" animBg="1"/>
      <p:bldP spid="2083" grpId="0" animBg="1"/>
      <p:bldP spid="2084" grpId="0" animBg="1"/>
      <p:bldP spid="2085" grpId="0" animBg="1"/>
      <p:bldP spid="2086" grpId="0" animBg="1"/>
      <p:bldP spid="2088" grpId="0" animBg="1"/>
      <p:bldP spid="2089" grpId="0" animBg="1"/>
      <p:bldP spid="2090" grpId="0" animBg="1"/>
      <p:bldP spid="2091" grpId="0" animBg="1"/>
      <p:bldP spid="2092" grpId="0"/>
      <p:bldP spid="2093" grpId="0"/>
      <p:bldP spid="2094" grpId="0"/>
      <p:bldP spid="2098" grpId="0"/>
      <p:bldP spid="2099" grpId="0"/>
      <p:bldP spid="2100" grpId="0"/>
      <p:bldP spid="2101" grpId="0"/>
      <p:bldP spid="2131" grpId="0"/>
      <p:bldP spid="2132" grpId="0"/>
      <p:bldP spid="2133" grpId="0"/>
      <p:bldP spid="2134" grpId="0"/>
      <p:bldP spid="2135" grpId="0"/>
      <p:bldP spid="2136" grpId="0"/>
      <p:bldP spid="2137" grpId="0"/>
      <p:bldP spid="2138" grpId="0"/>
      <p:bldP spid="2139" grpId="0"/>
      <p:bldP spid="2140" grpId="0"/>
      <p:bldP spid="2141" grpId="0"/>
      <p:bldP spid="2142" grpId="0"/>
      <p:bldP spid="2143" grpId="0"/>
      <p:bldP spid="2144" grpId="0"/>
      <p:bldP spid="2145" grpId="0"/>
      <p:bldP spid="2147" grpId="0"/>
      <p:bldP spid="2148" grpId="0"/>
      <p:bldP spid="2149" grpId="0"/>
      <p:bldP spid="2150" grpId="0"/>
      <p:bldP spid="2151" grpId="0"/>
      <p:bldP spid="21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2" name="Rectangle 84"/>
          <p:cNvSpPr>
            <a:spLocks noChangeArrowheads="1"/>
          </p:cNvSpPr>
          <p:nvPr/>
        </p:nvSpPr>
        <p:spPr bwMode="auto">
          <a:xfrm>
            <a:off x="6019800" y="1600200"/>
            <a:ext cx="2819400" cy="3200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13315" name="Text Box 77"/>
          <p:cNvSpPr txBox="1">
            <a:spLocks noChangeArrowheads="1"/>
          </p:cNvSpPr>
          <p:nvPr/>
        </p:nvSpPr>
        <p:spPr bwMode="auto">
          <a:xfrm>
            <a:off x="1676400" y="425450"/>
            <a:ext cx="63706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-128" charset="0"/>
              </a:rPr>
              <a:t>Monty Hall</a:t>
            </a:r>
            <a:r>
              <a:rPr lang="en-US" sz="36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3600" b="1" dirty="0">
                <a:solidFill>
                  <a:srgbClr val="7030A0"/>
                </a:solidFill>
                <a:latin typeface="Comic Sans MS" pitchFamily="-128" charset="0"/>
              </a:rPr>
              <a:t>STICK</a:t>
            </a:r>
            <a:r>
              <a:rPr lang="en-US" sz="3600" b="1" dirty="0">
                <a:solidFill>
                  <a:srgbClr val="CC00CC"/>
                </a:solidFill>
                <a:latin typeface="Comic Sans MS" pitchFamily="-128" charset="0"/>
              </a:rPr>
              <a:t> </a:t>
            </a:r>
            <a:r>
              <a:rPr lang="en-US" sz="3600" b="1" dirty="0" smtClean="0">
                <a:latin typeface="Comic Sans MS" pitchFamily="-128" charset="0"/>
              </a:rPr>
              <a:t>strategy</a:t>
            </a:r>
            <a:endParaRPr lang="en-US" sz="3600" b="1" dirty="0">
              <a:latin typeface="Comic Sans MS" pitchFamily="-128" charset="0"/>
            </a:endParaRPr>
          </a:p>
        </p:txBody>
      </p:sp>
      <p:sp>
        <p:nvSpPr>
          <p:cNvPr id="13316" name="Text Box 82"/>
          <p:cNvSpPr txBox="1">
            <a:spLocks noChangeArrowheads="1"/>
          </p:cNvSpPr>
          <p:nvPr/>
        </p:nvSpPr>
        <p:spPr bwMode="auto">
          <a:xfrm>
            <a:off x="304800" y="2263775"/>
            <a:ext cx="537198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336600"/>
                </a:solidFill>
                <a:latin typeface="Comic Sans MS" pitchFamily="-128" charset="0"/>
              </a:rPr>
              <a:t>Win</a:t>
            </a:r>
            <a:r>
              <a:rPr lang="en-US" sz="4800" dirty="0">
                <a:latin typeface="Comic Sans MS" pitchFamily="-128" charset="0"/>
              </a:rPr>
              <a:t> by </a:t>
            </a:r>
            <a:r>
              <a:rPr lang="en-US" sz="4800" dirty="0">
                <a:solidFill>
                  <a:srgbClr val="7030A0"/>
                </a:solidFill>
                <a:latin typeface="Comic Sans MS" pitchFamily="-128" charset="0"/>
              </a:rPr>
              <a:t>sticking</a:t>
            </a:r>
          </a:p>
          <a:p>
            <a:r>
              <a:rPr lang="en-US" sz="4800" dirty="0" err="1">
                <a:latin typeface="Comic Sans MS" pitchFamily="-128" charset="0"/>
              </a:rPr>
              <a:t>iff</a:t>
            </a:r>
            <a:endParaRPr lang="en-US" sz="4800" dirty="0">
              <a:latin typeface="Comic Sans MS" pitchFamily="-128" charset="0"/>
            </a:endParaRPr>
          </a:p>
          <a:p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Lose</a:t>
            </a:r>
            <a:r>
              <a:rPr lang="en-US" sz="4800" dirty="0">
                <a:latin typeface="Comic Sans MS" pitchFamily="-128" charset="0"/>
              </a:rPr>
              <a:t> by </a:t>
            </a:r>
            <a:r>
              <a:rPr lang="en-US" sz="4800" dirty="0">
                <a:solidFill>
                  <a:srgbClr val="7030A0"/>
                </a:solidFill>
                <a:latin typeface="Comic Sans MS" pitchFamily="-128" charset="0"/>
              </a:rPr>
              <a:t>switching</a:t>
            </a:r>
            <a:r>
              <a:rPr lang="en-US" sz="4800" dirty="0">
                <a:latin typeface="Comic Sans MS" pitchFamily="-128" charset="0"/>
              </a:rPr>
              <a:t>.</a:t>
            </a:r>
          </a:p>
        </p:txBody>
      </p:sp>
      <p:sp>
        <p:nvSpPr>
          <p:cNvPr id="32851" name="Text Box 83"/>
          <p:cNvSpPr txBox="1">
            <a:spLocks noChangeArrowheads="1"/>
          </p:cNvSpPr>
          <p:nvPr/>
        </p:nvSpPr>
        <p:spPr bwMode="auto">
          <a:xfrm>
            <a:off x="6172200" y="1600200"/>
            <a:ext cx="2743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mic Sans MS" pitchFamily="-128" charset="0"/>
              </a:rPr>
              <a:t>STICK</a:t>
            </a:r>
          </a:p>
          <a:p>
            <a:r>
              <a:rPr lang="en-US" dirty="0">
                <a:solidFill>
                  <a:srgbClr val="CC0000"/>
                </a:solidFill>
                <a:latin typeface="Comic Sans MS" pitchFamily="-128" charset="0"/>
              </a:rPr>
              <a:t>Lose: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>
                <a:solidFill>
                  <a:srgbClr val="CC0000"/>
                </a:solidFill>
                <a:latin typeface="Comic Sans MS" pitchFamily="-128" charset="0"/>
              </a:rPr>
              <a:t>6</a:t>
            </a:r>
            <a:endParaRPr lang="en-US" sz="4800" dirty="0">
              <a:solidFill>
                <a:srgbClr val="009900"/>
              </a:solidFill>
              <a:latin typeface="Comic Sans MS" pitchFamily="-128" charset="0"/>
            </a:endParaRPr>
          </a:p>
          <a:p>
            <a:endParaRPr lang="en-US" sz="4800" dirty="0">
              <a:latin typeface="Comic Sans MS" pitchFamily="-128" charset="0"/>
            </a:endParaRPr>
          </a:p>
          <a:p>
            <a:r>
              <a:rPr lang="en-US" dirty="0">
                <a:solidFill>
                  <a:srgbClr val="009900"/>
                </a:solidFill>
                <a:latin typeface="Comic Sans MS" pitchFamily="-128" charset="0"/>
              </a:rPr>
              <a:t>Wins: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>
                <a:solidFill>
                  <a:srgbClr val="009900"/>
                </a:solidFill>
                <a:latin typeface="Comic Sans MS" pitchFamily="-128" charset="0"/>
              </a:rPr>
              <a:t>6</a:t>
            </a:r>
            <a:endParaRPr lang="en-US" sz="4800" dirty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52" grpId="0" animBg="1"/>
      <p:bldP spid="328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533400" y="1600200"/>
            <a:ext cx="8077200" cy="3657600"/>
          </a:xfrm>
          <a:prstGeom prst="rect">
            <a:avLst/>
          </a:prstGeom>
          <a:noFill/>
          <a:ln w="0"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4400" dirty="0" smtClean="0">
                <a:solidFill>
                  <a:srgbClr val="CC0000"/>
                </a:solidFill>
                <a:latin typeface="Comic Sans MS" pitchFamily="-128" charset="0"/>
              </a:rPr>
              <a:t>A false conclusion:</a:t>
            </a:r>
            <a:endParaRPr lang="en-US" sz="4400" dirty="0" smtClean="0"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sticking</a:t>
            </a:r>
            <a:r>
              <a:rPr lang="en-US" sz="4400" dirty="0" smtClean="0">
                <a:latin typeface="Comic Sans MS" pitchFamily="-128" charset="0"/>
              </a:rPr>
              <a:t> and 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switching</a:t>
            </a:r>
            <a:r>
              <a:rPr lang="en-US" sz="4400" dirty="0" smtClean="0">
                <a:latin typeface="Comic Sans MS" pitchFamily="-128" charset="0"/>
              </a:rPr>
              <a:t> have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same # winning outcomes,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probability of winning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is the same for both: </a:t>
            </a:r>
            <a:r>
              <a:rPr lang="en-US" sz="48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800" dirty="0" smtClean="0">
                <a:latin typeface="Comic Sans MS" pitchFamily="-128" charset="0"/>
              </a:rPr>
              <a:t>.</a:t>
            </a:r>
            <a:endParaRPr lang="en-US" sz="4800" dirty="0" smtClean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14339" name="Rectangle 13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457200" y="1371600"/>
            <a:ext cx="8077200" cy="472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solidFill>
                  <a:srgbClr val="C00000"/>
                </a:solidFill>
                <a:latin typeface="Comic Sans MS" pitchFamily="-128" charset="0"/>
              </a:rPr>
              <a:t>Another false argument:</a:t>
            </a:r>
            <a:endParaRPr lang="en-US" sz="4500" dirty="0" smtClean="0">
              <a:solidFill>
                <a:srgbClr val="FF0000"/>
              </a:solidFill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after door opening, 1 goat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and 1 prize are left.  Each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door is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500" dirty="0" smtClean="0">
                <a:solidFill>
                  <a:srgbClr val="FF0000"/>
                </a:solidFill>
                <a:latin typeface="Comic Sans MS" pitchFamily="-128" charset="0"/>
              </a:rPr>
              <a:t>equally likely</a:t>
            </a:r>
            <a:r>
              <a:rPr lang="en-US" sz="4500" dirty="0" smtClean="0">
                <a:latin typeface="Comic Sans MS" pitchFamily="-128" charset="0"/>
              </a:rPr>
              <a:t> to have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the prize (by symmetry), so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both strategies win with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probability: 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500" dirty="0" smtClean="0">
                <a:latin typeface="Comic Sans MS" pitchFamily="-128" charset="0"/>
              </a:rPr>
              <a:t>.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04800" y="2133600"/>
            <a:ext cx="8382000" cy="2590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What’s wrong?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Let’s look at the outcome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tree more carefully.</a:t>
            </a:r>
          </a:p>
        </p:txBody>
      </p:sp>
      <p:sp>
        <p:nvSpPr>
          <p:cNvPr id="16387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715000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715000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791200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791200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715000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715000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715000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791200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791200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791200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715000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715000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4" name="Text Box 110"/>
          <p:cNvSpPr txBox="1">
            <a:spLocks noChangeArrowheads="1"/>
          </p:cNvSpPr>
          <p:nvPr/>
        </p:nvSpPr>
        <p:spPr bwMode="auto">
          <a:xfrm>
            <a:off x="6413500" y="2298700"/>
            <a:ext cx="2530475" cy="1404938"/>
          </a:xfrm>
          <a:prstGeom prst="rect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omic Sans MS" pitchFamily="-128" charset="0"/>
              </a:rPr>
              <a:t>W</a:t>
            </a:r>
            <a:r>
              <a:rPr lang="en-US" sz="2800">
                <a:latin typeface="Comic Sans MS" pitchFamily="-128" charset="0"/>
              </a:rPr>
              <a:t>: 6/9  = </a:t>
            </a:r>
            <a:r>
              <a:rPr lang="en-US" sz="2800" b="1">
                <a:solidFill>
                  <a:srgbClr val="008000"/>
                </a:solidFill>
                <a:latin typeface="Comic Sans MS" pitchFamily="-128" charset="0"/>
              </a:rPr>
              <a:t>2/3</a:t>
            </a:r>
          </a:p>
          <a:p>
            <a:endParaRPr lang="en-US" sz="2800">
              <a:latin typeface="Comic Sans MS" pitchFamily="-128" charset="0"/>
            </a:endParaRPr>
          </a:p>
          <a:p>
            <a:r>
              <a:rPr lang="en-US" sz="2800">
                <a:solidFill>
                  <a:srgbClr val="33CC33"/>
                </a:solidFill>
                <a:latin typeface="Comic Sans MS" pitchFamily="-128" charset="0"/>
              </a:rPr>
              <a:t> </a:t>
            </a:r>
            <a:r>
              <a:rPr lang="en-US" sz="2800">
                <a:solidFill>
                  <a:srgbClr val="CC0000"/>
                </a:solidFill>
                <a:latin typeface="Comic Sans MS" pitchFamily="-128" charset="0"/>
              </a:rPr>
              <a:t>L</a:t>
            </a:r>
            <a:r>
              <a:rPr lang="en-US" sz="2800">
                <a:latin typeface="Comic Sans MS" pitchFamily="-128" charset="0"/>
              </a:rPr>
              <a:t>: 6/18 = </a:t>
            </a:r>
            <a:r>
              <a:rPr lang="en-US" sz="2800" b="1">
                <a:solidFill>
                  <a:srgbClr val="CC0000"/>
                </a:solidFill>
                <a:latin typeface="Comic Sans MS" pitchFamily="-128" charset="0"/>
              </a:rPr>
              <a:t>1/3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grpSp>
        <p:nvGrpSpPr>
          <p:cNvPr id="2" name="Group 130"/>
          <p:cNvGrpSpPr>
            <a:grpSpLocks/>
          </p:cNvGrpSpPr>
          <p:nvPr/>
        </p:nvGrpSpPr>
        <p:grpSpPr bwMode="auto">
          <a:xfrm>
            <a:off x="5257800" y="655638"/>
            <a:ext cx="633413" cy="5516562"/>
            <a:chOff x="3312" y="413"/>
            <a:chExt cx="399" cy="3475"/>
          </a:xfrm>
        </p:grpSpPr>
        <p:sp>
          <p:nvSpPr>
            <p:cNvPr id="17525" name="Text Box 118"/>
            <p:cNvSpPr txBox="1">
              <a:spLocks noChangeArrowheads="1"/>
            </p:cNvSpPr>
            <p:nvPr/>
          </p:nvSpPr>
          <p:spPr bwMode="auto">
            <a:xfrm>
              <a:off x="3350" y="413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6" name="Text Box 119"/>
            <p:cNvSpPr txBox="1">
              <a:spLocks noChangeArrowheads="1"/>
            </p:cNvSpPr>
            <p:nvPr/>
          </p:nvSpPr>
          <p:spPr bwMode="auto">
            <a:xfrm>
              <a:off x="3312" y="1872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7" name="Text Box 120"/>
            <p:cNvSpPr txBox="1">
              <a:spLocks noChangeArrowheads="1"/>
            </p:cNvSpPr>
            <p:nvPr/>
          </p:nvSpPr>
          <p:spPr bwMode="auto">
            <a:xfrm>
              <a:off x="3360" y="72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8" name="Text Box 121"/>
            <p:cNvSpPr txBox="1">
              <a:spLocks noChangeArrowheads="1"/>
            </p:cNvSpPr>
            <p:nvPr/>
          </p:nvSpPr>
          <p:spPr bwMode="auto">
            <a:xfrm>
              <a:off x="3312" y="360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9" name="Text Box 122"/>
            <p:cNvSpPr txBox="1">
              <a:spLocks noChangeArrowheads="1"/>
            </p:cNvSpPr>
            <p:nvPr/>
          </p:nvSpPr>
          <p:spPr bwMode="auto">
            <a:xfrm>
              <a:off x="3312" y="216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30" name="Text Box 123"/>
            <p:cNvSpPr txBox="1">
              <a:spLocks noChangeArrowheads="1"/>
            </p:cNvSpPr>
            <p:nvPr/>
          </p:nvSpPr>
          <p:spPr bwMode="auto">
            <a:xfrm>
              <a:off x="3312" y="3264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31" name="Text Box 124"/>
            <p:cNvSpPr txBox="1">
              <a:spLocks noChangeArrowheads="1"/>
            </p:cNvSpPr>
            <p:nvPr/>
          </p:nvSpPr>
          <p:spPr bwMode="auto">
            <a:xfrm>
              <a:off x="3312" y="1008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2" name="Text Box 125"/>
            <p:cNvSpPr txBox="1">
              <a:spLocks noChangeArrowheads="1"/>
            </p:cNvSpPr>
            <p:nvPr/>
          </p:nvSpPr>
          <p:spPr bwMode="auto">
            <a:xfrm>
              <a:off x="3312" y="1296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3" name="Text Box 126"/>
            <p:cNvSpPr txBox="1">
              <a:spLocks noChangeArrowheads="1"/>
            </p:cNvSpPr>
            <p:nvPr/>
          </p:nvSpPr>
          <p:spPr bwMode="auto">
            <a:xfrm>
              <a:off x="3312" y="1584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4" name="Text Box 127"/>
            <p:cNvSpPr txBox="1">
              <a:spLocks noChangeArrowheads="1"/>
            </p:cNvSpPr>
            <p:nvPr/>
          </p:nvSpPr>
          <p:spPr bwMode="auto">
            <a:xfrm>
              <a:off x="3312" y="2448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5" name="Text Box 128"/>
            <p:cNvSpPr txBox="1">
              <a:spLocks noChangeArrowheads="1"/>
            </p:cNvSpPr>
            <p:nvPr/>
          </p:nvSpPr>
          <p:spPr bwMode="auto">
            <a:xfrm>
              <a:off x="3312" y="2736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6" name="Text Box 129"/>
            <p:cNvSpPr txBox="1">
              <a:spLocks noChangeArrowheads="1"/>
            </p:cNvSpPr>
            <p:nvPr/>
          </p:nvSpPr>
          <p:spPr bwMode="auto">
            <a:xfrm>
              <a:off x="3312" y="3024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</p:grp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3" grpId="0"/>
      <p:bldP spid="31823" grpId="0"/>
      <p:bldP spid="31824" grpId="0"/>
      <p:bldP spid="31825" grpId="0"/>
      <p:bldP spid="31826" grpId="0"/>
      <p:bldP spid="31827" grpId="0"/>
      <p:bldP spid="31828" grpId="0"/>
      <p:bldP spid="31829" grpId="0"/>
      <p:bldP spid="31830" grpId="0"/>
      <p:bldP spid="31831" grpId="0"/>
      <p:bldP spid="31832" grpId="0"/>
      <p:bldP spid="31834" grpId="0"/>
      <p:bldP spid="31835" grpId="0"/>
      <p:bldP spid="31836" grpId="0"/>
      <p:bldP spid="31837" grpId="0"/>
      <p:bldP spid="31838" grpId="0"/>
      <p:bldP spid="31839" grpId="0"/>
      <p:bldP spid="31840" grpId="0"/>
      <p:bldP spid="31841" grpId="0"/>
      <p:bldP spid="31842" grpId="0"/>
      <p:bldP spid="31843" grpId="0"/>
      <p:bldP spid="31844" grpId="0"/>
      <p:bldP spid="31845" grpId="0"/>
      <p:bldP spid="31846" grpId="0"/>
      <p:bldP spid="31847" grpId="0"/>
      <p:bldP spid="31848" grpId="0"/>
      <p:bldP spid="31849" grpId="0"/>
      <p:bldP spid="31850" grpId="0"/>
      <p:bldP spid="31851" grpId="0"/>
      <p:bldP spid="31852" grpId="0"/>
      <p:bldP spid="31853" grpId="0"/>
      <p:bldP spid="31854" grpId="0" animBg="1"/>
      <p:bldP spid="31856" grpId="0"/>
      <p:bldP spid="31857" grpId="0"/>
      <p:bldP spid="31858" grpId="0"/>
      <p:bldP spid="31859" grpId="0"/>
      <p:bldP spid="318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1447800" y="3810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Comic Sans MS" pitchFamily="-128" charset="0"/>
              </a:rPr>
              <a:t>Probability: </a:t>
            </a:r>
            <a:r>
              <a:rPr lang="en-US" sz="4800" b="1" dirty="0">
                <a:solidFill>
                  <a:srgbClr val="008000"/>
                </a:solidFill>
                <a:latin typeface="Comic Sans MS" pitchFamily="-128" charset="0"/>
              </a:rPr>
              <a:t>2nd Idea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2057400"/>
            <a:ext cx="8382000" cy="3124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smtClean="0">
                <a:latin typeface="Comic Sans MS" pitchFamily="-128" charset="0"/>
              </a:rPr>
              <a:t>Outcomes may have</a:t>
            </a:r>
          </a:p>
          <a:p>
            <a:pPr algn="ctr" eaLnBrk="1" hangingPunct="1">
              <a:buFontTx/>
              <a:buNone/>
            </a:pPr>
            <a:r>
              <a:rPr lang="en-US" sz="6000" smtClean="0">
                <a:solidFill>
                  <a:srgbClr val="008000"/>
                </a:solidFill>
                <a:latin typeface="Comic Sans MS" pitchFamily="-128" charset="0"/>
              </a:rPr>
              <a:t>differing probabilities!</a:t>
            </a:r>
          </a:p>
          <a:p>
            <a:pPr eaLnBrk="1" hangingPunct="1">
              <a:buFontTx/>
              <a:buNone/>
            </a:pPr>
            <a:r>
              <a:rPr lang="en-US" sz="6000" smtClean="0">
                <a:latin typeface="Comic Sans MS" pitchFamily="-128" charset="0"/>
              </a:rPr>
              <a:t>Not always uniform</a:t>
            </a:r>
            <a:r>
              <a:rPr lang="en-US" sz="6000" i="1" smtClean="0">
                <a:latin typeface="Comic Sans MS" pitchFamily="-128" charset="0"/>
              </a:rPr>
              <a:t>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-128" charset="0"/>
              </a:rPr>
              <a:t>Finding Probability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28600" y="1371600"/>
            <a:ext cx="8458200" cy="5105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Intuition is important but dangerous.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Stick with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-128" charset="0"/>
              </a:rPr>
              <a:t>4-part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method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outcomes </a:t>
            </a:r>
            <a:r>
              <a:rPr lang="en-US" sz="3600" dirty="0" smtClean="0">
                <a:latin typeface="Comic Sans MS" pitchFamily="-128" charset="0"/>
              </a:rPr>
              <a:t>(</a:t>
            </a:r>
            <a:r>
              <a:rPr lang="en-US" sz="3600" i="1" dirty="0" smtClean="0">
                <a:latin typeface="Comic Sans MS" pitchFamily="-128" charset="0"/>
              </a:rPr>
              <a:t>tree helps</a:t>
            </a:r>
            <a:r>
              <a:rPr lang="en-US" sz="3600" dirty="0" smtClean="0">
                <a:latin typeface="Comic Sans MS" pitchFamily="-12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event </a:t>
            </a:r>
            <a:r>
              <a:rPr lang="en-US" sz="4000" dirty="0" smtClean="0">
                <a:latin typeface="Comic Sans MS" pitchFamily="-128" charset="0"/>
              </a:rPr>
              <a:t>(</a:t>
            </a:r>
            <a:r>
              <a:rPr lang="en-US" sz="4000" i="1" dirty="0" smtClean="0">
                <a:latin typeface="Comic Sans MS" pitchFamily="-128" charset="0"/>
              </a:rPr>
              <a:t>winning</a:t>
            </a:r>
            <a:r>
              <a:rPr lang="en-US" sz="4000" dirty="0" smtClean="0">
                <a:latin typeface="Comic Sans MS" pitchFamily="-12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Assign outcome probabilities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Compute event probabilities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6200" y="1676400"/>
            <a:ext cx="6248400" cy="3352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What is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dirty="0" smtClean="0">
                <a:latin typeface="Comic Sans MS" pitchFamily="-128" charset="0"/>
              </a:rPr>
              <a:t>the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i="1" dirty="0" smtClean="0">
                <a:latin typeface="Comic Sans MS" pitchFamily="-128" charset="0"/>
              </a:rPr>
              <a:t>probability</a:t>
            </a:r>
            <a:r>
              <a:rPr lang="en-US" sz="4400" dirty="0" smtClean="0">
                <a:latin typeface="Comic Sans MS" pitchFamily="-128" charset="0"/>
              </a:rPr>
              <a:t> of getting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exactly two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jacks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in a poker hand?</a:t>
            </a:r>
          </a:p>
        </p:txBody>
      </p:sp>
      <p:pic>
        <p:nvPicPr>
          <p:cNvPr id="4100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3375" y="1905000"/>
            <a:ext cx="20034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533400" y="1371600"/>
            <a:ext cx="8077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4800" dirty="0" smtClean="0">
                <a:latin typeface="Comic Sans MS" pitchFamily="-128" charset="0"/>
              </a:rPr>
              <a:t> </a:t>
            </a:r>
            <a:r>
              <a:rPr lang="en-US" sz="4800" dirty="0">
                <a:latin typeface="Comic Sans MS" pitchFamily="-128" charset="0"/>
              </a:rPr>
              <a:t>strategy wins </a:t>
            </a:r>
            <a:r>
              <a:rPr lang="en-US" sz="4800" u="sng" dirty="0" err="1">
                <a:latin typeface="Comic Sans MS" pitchFamily="-128" charset="0"/>
              </a:rPr>
              <a:t>iff</a:t>
            </a:r>
            <a:endParaRPr lang="en-US" sz="4800" dirty="0">
              <a:latin typeface="Comic Sans MS" pitchFamily="-128" charset="0"/>
            </a:endParaRPr>
          </a:p>
          <a:p>
            <a:r>
              <a:rPr lang="en-US" sz="4800" dirty="0" smtClean="0">
                <a:latin typeface="Comic Sans MS" pitchFamily="-128" charset="0"/>
              </a:rPr>
              <a:t>prize door </a:t>
            </a:r>
            <a:r>
              <a:rPr lang="en-US" sz="4800" dirty="0" smtClean="0">
                <a:solidFill>
                  <a:srgbClr val="CC00CC"/>
                </a:solidFill>
                <a:latin typeface="Comic Sans MS" pitchFamily="-128" charset="0"/>
              </a:rPr>
              <a:t>not</a:t>
            </a:r>
            <a:r>
              <a:rPr lang="en-US" sz="4800" dirty="0" smtClean="0">
                <a:latin typeface="Comic Sans MS" pitchFamily="-128" charset="0"/>
              </a:rPr>
              <a:t> picked:</a:t>
            </a:r>
            <a:endParaRPr lang="en-US" sz="4800" dirty="0">
              <a:latin typeface="Comic Sans MS" pitchFamily="-128" charset="0"/>
            </a:endParaRPr>
          </a:p>
        </p:txBody>
      </p:sp>
      <p:sp>
        <p:nvSpPr>
          <p:cNvPr id="20483" name="Text Box 34"/>
          <p:cNvSpPr txBox="1">
            <a:spLocks noChangeArrowheads="1"/>
          </p:cNvSpPr>
          <p:nvPr/>
        </p:nvSpPr>
        <p:spPr bwMode="auto">
          <a:xfrm>
            <a:off x="1447800" y="457200"/>
            <a:ext cx="5541902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100" b="1" dirty="0" smtClean="0">
                <a:latin typeface="Comic Sans MS" pitchFamily="-128" charset="0"/>
              </a:rPr>
              <a:t>really simple analysis</a:t>
            </a:r>
            <a:endParaRPr lang="en-US" sz="4100" b="1" dirty="0"/>
          </a:p>
        </p:txBody>
      </p:sp>
      <p:grpSp>
        <p:nvGrpSpPr>
          <p:cNvPr id="2" name="Group 23"/>
          <p:cNvGrpSpPr/>
          <p:nvPr/>
        </p:nvGrpSpPr>
        <p:grpSpPr>
          <a:xfrm>
            <a:off x="685800" y="3200400"/>
            <a:ext cx="4009431" cy="3146286"/>
            <a:chOff x="685800" y="3200400"/>
            <a:chExt cx="4009431" cy="3146286"/>
          </a:xfrm>
        </p:grpSpPr>
        <p:sp>
          <p:nvSpPr>
            <p:cNvPr id="4" name="Oval 3"/>
            <p:cNvSpPr/>
            <p:nvPr/>
          </p:nvSpPr>
          <p:spPr>
            <a:xfrm>
              <a:off x="1447800" y="4267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200400" y="5410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76600" y="3200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685800" y="3330482"/>
              <a:ext cx="4009431" cy="3016204"/>
              <a:chOff x="2184167" y="3330482"/>
              <a:chExt cx="4009431" cy="3016204"/>
            </a:xfrm>
          </p:grpSpPr>
          <p:cxnSp>
            <p:nvCxnSpPr>
              <p:cNvPr id="8" name="Straight Connector 7"/>
              <p:cNvCxnSpPr>
                <a:stCxn id="4" idx="6"/>
                <a:endCxn id="6" idx="3"/>
              </p:cNvCxnSpPr>
              <p:nvPr/>
            </p:nvCxnSpPr>
            <p:spPr>
              <a:xfrm flipV="1">
                <a:off x="3098567" y="3330482"/>
                <a:ext cx="1698718" cy="10129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4" idx="5"/>
                <a:endCxn id="5" idx="1"/>
              </p:cNvCxnSpPr>
              <p:nvPr/>
            </p:nvCxnSpPr>
            <p:spPr>
              <a:xfrm rot="16200000" flipH="1">
                <a:off x="3381049" y="4092482"/>
                <a:ext cx="1035236" cy="16448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184167" y="5638800"/>
                <a:ext cx="400943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latin typeface="Comic Sans MS" pitchFamily="66" charset="0"/>
                  </a:rPr>
                  <a:t>picks prize door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196291" y="3505200"/>
                <a:ext cx="1061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mic Sans MS" pitchFamily="66" charset="0"/>
                  </a:rPr>
                  <a:t>yes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183912" y="4495800"/>
                <a:ext cx="7761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C00CC"/>
                    </a:solidFill>
                    <a:latin typeface="Comic Sans MS" pitchFamily="66" charset="0"/>
                  </a:rPr>
                  <a:t>no</a:t>
                </a:r>
              </a:p>
            </p:txBody>
          </p:sp>
        </p:grpSp>
      </p:grp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854433" y="2971800"/>
          <a:ext cx="292100" cy="990600"/>
        </p:xfrm>
        <a:graphic>
          <a:graphicData uri="http://schemas.openxmlformats.org/presentationml/2006/ole">
            <p:oleObj spid="_x0000_s308226" name="Equation" r:id="rId4" imgW="291960" imgH="939600" progId="Equation.DSMT4">
              <p:embed/>
            </p:oleObj>
          </a:graphicData>
        </a:graphic>
      </p:graphicFrame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854433" y="4724400"/>
          <a:ext cx="292100" cy="990600"/>
        </p:xfrm>
        <a:graphic>
          <a:graphicData uri="http://schemas.openxmlformats.org/presentationml/2006/ole">
            <p:oleObj spid="_x0000_s308227" name="Equation" r:id="rId5" imgW="291960" imgH="939600" progId="Equation.DSMT4">
              <p:embed/>
            </p:oleObj>
          </a:graphicData>
        </a:graphic>
      </p:graphicFrame>
      <p:grpSp>
        <p:nvGrpSpPr>
          <p:cNvPr id="7" name="Group 20"/>
          <p:cNvGrpSpPr/>
          <p:nvPr/>
        </p:nvGrpSpPr>
        <p:grpSpPr>
          <a:xfrm>
            <a:off x="3378433" y="2895600"/>
            <a:ext cx="824265" cy="2964597"/>
            <a:chOff x="4876800" y="2895600"/>
            <a:chExt cx="824265" cy="2964597"/>
          </a:xfrm>
        </p:grpSpPr>
        <p:sp>
          <p:nvSpPr>
            <p:cNvPr id="19" name="TextBox 18"/>
            <p:cNvSpPr txBox="1"/>
            <p:nvPr/>
          </p:nvSpPr>
          <p:spPr>
            <a:xfrm>
              <a:off x="5029200" y="2895600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FF0000"/>
                  </a:solidFill>
                  <a:latin typeface="Comic Sans MS" pitchFamily="66" charset="0"/>
                </a:rPr>
                <a:t>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76800" y="5029200"/>
              <a:ext cx="8242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B050"/>
                  </a:solidFill>
                  <a:latin typeface="Comic Sans MS" pitchFamily="66" charset="0"/>
                </a:rPr>
                <a:t>W</a:t>
              </a:r>
            </a:p>
          </p:txBody>
        </p:sp>
      </p:grpSp>
      <p:grpSp>
        <p:nvGrpSpPr>
          <p:cNvPr id="10" name="Group 25"/>
          <p:cNvGrpSpPr/>
          <p:nvPr/>
        </p:nvGrpSpPr>
        <p:grpSpPr>
          <a:xfrm>
            <a:off x="4343400" y="3200400"/>
            <a:ext cx="4695516" cy="2362200"/>
            <a:chOff x="4343400" y="3200400"/>
            <a:chExt cx="4695516" cy="2362200"/>
          </a:xfrm>
        </p:grpSpPr>
        <p:sp>
          <p:nvSpPr>
            <p:cNvPr id="23" name="TextBox 22"/>
            <p:cNvSpPr txBox="1"/>
            <p:nvPr/>
          </p:nvSpPr>
          <p:spPr>
            <a:xfrm>
              <a:off x="4343400" y="3200400"/>
              <a:ext cx="46955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  <a:latin typeface="Comic Sans MS" pitchFamily="-128" charset="0"/>
                </a:rPr>
                <a:t>Pr{</a:t>
              </a:r>
              <a:r>
                <a:rPr lang="en-US" sz="4800" dirty="0" smtClean="0">
                  <a:solidFill>
                    <a:srgbClr val="7030A0"/>
                  </a:solidFill>
                  <a:latin typeface="Comic Sans MS" pitchFamily="-128" charset="0"/>
                </a:rPr>
                <a:t>switch</a:t>
              </a:r>
              <a:r>
                <a:rPr lang="en-US" sz="4800" dirty="0" smtClean="0">
                  <a:solidFill>
                    <a:schemeClr val="accent2"/>
                  </a:solidFill>
                  <a:latin typeface="Comic Sans MS" pitchFamily="-128" charset="0"/>
                </a:rPr>
                <a:t> </a:t>
              </a:r>
              <a:r>
                <a:rPr lang="en-US" sz="4800" dirty="0" smtClean="0">
                  <a:solidFill>
                    <a:srgbClr val="008000"/>
                  </a:solidFill>
                  <a:latin typeface="Comic Sans MS" pitchFamily="-128" charset="0"/>
                </a:rPr>
                <a:t>wins</a:t>
              </a:r>
              <a:r>
                <a:rPr lang="en-US" sz="4800" dirty="0" smtClean="0">
                  <a:solidFill>
                    <a:srgbClr val="0000FF"/>
                  </a:solidFill>
                  <a:latin typeface="Comic Sans MS" pitchFamily="-128" charset="0"/>
                </a:rPr>
                <a:t>}</a:t>
              </a:r>
              <a:r>
                <a:rPr lang="en-US" sz="4800" dirty="0" smtClean="0">
                  <a:solidFill>
                    <a:srgbClr val="008000"/>
                  </a:solidFill>
                  <a:latin typeface="Comic Sans MS" pitchFamily="-128" charset="0"/>
                </a:rPr>
                <a:t> </a:t>
              </a:r>
              <a:endParaRPr lang="en-US" sz="4800" dirty="0">
                <a:latin typeface="Comic Sans MS" pitchFamily="-128" charset="0"/>
              </a:endParaRPr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5486400" y="3784600"/>
            <a:ext cx="1524000" cy="1778000"/>
          </p:xfrm>
          <a:graphic>
            <a:graphicData uri="http://schemas.openxmlformats.org/presentationml/2006/ole">
              <p:oleObj spid="_x0000_s308228" name="Equation" r:id="rId6" imgW="609480" imgH="939600" progId="Equation.DSMT4">
                <p:embed/>
              </p:oleObj>
            </a:graphicData>
          </a:graphic>
        </p:graphicFrame>
      </p:grpSp>
      <p:sp>
        <p:nvSpPr>
          <p:cNvPr id="2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219200"/>
            <a:ext cx="8458200" cy="5257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Sample space</a:t>
            </a:r>
            <a:r>
              <a:rPr lang="en-US" sz="4400" dirty="0" smtClean="0">
                <a:latin typeface="Comic Sans MS" pitchFamily="-128" charset="0"/>
              </a:rPr>
              <a:t>: a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-128" charset="0"/>
              </a:rPr>
              <a:t>countable</a:t>
            </a:r>
            <a:r>
              <a:rPr lang="en-US" sz="4400" dirty="0" smtClean="0">
                <a:latin typeface="Comic Sans MS" pitchFamily="-128" charset="0"/>
              </a:rPr>
              <a:t> set,</a:t>
            </a:r>
            <a:r>
              <a:rPr lang="en-US" sz="4400" b="1" dirty="0" smtClean="0">
                <a:latin typeface="Comic Sans MS" pitchFamily="-128" charset="0"/>
              </a:rPr>
              <a:t> </a:t>
            </a:r>
            <a:r>
              <a:rPr lang="en-US" sz="4400" b="1" dirty="0" smtClean="0">
                <a:solidFill>
                  <a:srgbClr val="0000E5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 whose elements are called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outcomes</a:t>
            </a:r>
            <a:r>
              <a:rPr lang="en-US" sz="4400" i="1" dirty="0" smtClean="0">
                <a:latin typeface="Comic Sans MS" pitchFamily="-128" charset="0"/>
                <a:sym typeface="Euclid Math One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Probability function,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-128" charset="0"/>
                <a:sym typeface="Euclid Math One" pitchFamily="18" charset="2"/>
              </a:rPr>
              <a:t> 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     Pr:</a:t>
            </a:r>
            <a:r>
              <a:rPr lang="en-US" sz="48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[0, 1]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 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 such tha</a:t>
            </a: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t 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71688" y="4495800"/>
          <a:ext cx="4468812" cy="1985963"/>
        </p:xfrm>
        <a:graphic>
          <a:graphicData uri="http://schemas.openxmlformats.org/presentationml/2006/ole">
            <p:oleObj spid="_x0000_s283653" name="Equation" r:id="rId4" imgW="914400" imgH="4064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219200"/>
            <a:ext cx="8153400" cy="4876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4800" dirty="0" smtClean="0">
                <a:latin typeface="Comic Sans MS" pitchFamily="-128" charset="0"/>
                <a:sym typeface="Symbol" pitchFamily="18" charset="2"/>
              </a:rPr>
              <a:t>An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event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is a subset,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E 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 pitchFamily="18" charset="2"/>
              </a:rPr>
              <a:t>⊆ </a:t>
            </a:r>
            <a:r>
              <a:rPr lang="en-US" sz="4800" b="1" i="1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S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6000" dirty="0" err="1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Cor</a:t>
            </a:r>
            <a:r>
              <a:rPr lang="en-US" sz="60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:  The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-128" charset="0"/>
                <a:sym typeface="Symbol" pitchFamily="18" charset="2"/>
              </a:rPr>
              <a:t>Sum Rule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43000" y="2128837"/>
          <a:ext cx="6330950" cy="1985963"/>
        </p:xfrm>
        <a:graphic>
          <a:graphicData uri="http://schemas.openxmlformats.org/presentationml/2006/ole">
            <p:oleObj spid="_x0000_s332802" name="Equation" r:id="rId4" imgW="1295400" imgH="4064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371600"/>
            <a:ext cx="8763000" cy="457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Sample space</a:t>
            </a:r>
            <a:r>
              <a:rPr lang="en-US" sz="4400" dirty="0" smtClean="0">
                <a:latin typeface="Comic Sans MS" pitchFamily="-128" charset="0"/>
              </a:rPr>
              <a:t>,</a:t>
            </a:r>
            <a:r>
              <a:rPr lang="en-US" sz="4400" b="1" dirty="0" smtClean="0">
                <a:latin typeface="Comic Sans MS" pitchFamily="-128" charset="0"/>
              </a:rPr>
              <a:t> </a:t>
            </a:r>
            <a:r>
              <a:rPr lang="en-US" sz="4400" b="1" dirty="0" smtClean="0">
                <a:solidFill>
                  <a:srgbClr val="0000E5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 whose elements are called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outcomes</a:t>
            </a:r>
            <a:r>
              <a:rPr lang="en-US" sz="4400" i="1" dirty="0" smtClean="0">
                <a:latin typeface="Comic Sans MS" pitchFamily="-128" charset="0"/>
                <a:sym typeface="Euclid Math One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Probability function,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-128" charset="0"/>
                <a:sym typeface="Euclid Math One" pitchFamily="18" charset="2"/>
              </a:rPr>
              <a:t> </a:t>
            </a:r>
          </a:p>
          <a:p>
            <a:pPr marL="609600" indent="-609600" algn="ctr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Pr:</a:t>
            </a:r>
            <a:r>
              <a:rPr lang="en-US" sz="48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P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(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)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[0,1]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         (a)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Pr{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} = 1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         (b) the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-128" charset="0"/>
                <a:sym typeface="Symbol" pitchFamily="18" charset="2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Sum Rule</a:t>
            </a: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: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1143000"/>
          </a:xfrm>
          <a:noFill/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chemeClr val="tx1"/>
                </a:solidFill>
                <a:latin typeface="Comic Sans MS" pitchFamily="-128" charset="0"/>
              </a:rPr>
              <a:t>Sum Rule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914400" y="1371600"/>
            <a:ext cx="7239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7200" dirty="0" smtClean="0">
                <a:latin typeface="Comic Sans MS" pitchFamily="-128" charset="0"/>
              </a:rPr>
              <a:t>for </a:t>
            </a:r>
            <a:r>
              <a:rPr lang="en-US" sz="7200" i="1" dirty="0" smtClean="0">
                <a:latin typeface="Comic Sans MS" pitchFamily="-128" charset="0"/>
                <a:sym typeface="Symbol" pitchFamily="18" charset="2"/>
              </a:rPr>
              <a:t>disjoint 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-128" charset="0"/>
              </a:rPr>
              <a:t>A</a:t>
            </a:r>
            <a:r>
              <a:rPr lang="en-US" sz="7200" dirty="0" smtClean="0">
                <a:latin typeface="Comic Sans MS" pitchFamily="-128" charset="0"/>
              </a:rPr>
              <a:t>,</a:t>
            </a:r>
            <a:r>
              <a:rPr lang="en-US" sz="7200" dirty="0" smtClean="0">
                <a:latin typeface="Comic Sans MS" pitchFamily="-128" charset="0"/>
                <a:sym typeface="Symbol" pitchFamily="18" charset="2"/>
              </a:rPr>
              <a:t> 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-128" charset="0"/>
                <a:sym typeface="Symbol" pitchFamily="18" charset="2"/>
              </a:rPr>
              <a:t>B</a:t>
            </a:r>
            <a:r>
              <a:rPr lang="en-US" sz="6600" dirty="0" smtClean="0">
                <a:latin typeface="Comic Sans MS" pitchFamily="-128" charset="0"/>
                <a:sym typeface="Symbol" pitchFamily="18" charset="2"/>
              </a:rPr>
              <a:t> </a:t>
            </a:r>
            <a:endParaRPr lang="en-US" sz="6600" i="1" dirty="0">
              <a:latin typeface="Comic Sans MS" pitchFamily="-128" charset="0"/>
              <a:sym typeface="Symbol" pitchFamily="18" charset="2"/>
            </a:endParaRPr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533400" y="2590800"/>
            <a:ext cx="782778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Symbol" pitchFamily="18" charset="2"/>
              </a:rPr>
              <a:t>∪ 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B} =</a:t>
            </a:r>
          </a:p>
          <a:p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 + 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</a:t>
            </a:r>
            <a:endParaRPr lang="en-US" sz="9600" dirty="0">
              <a:solidFill>
                <a:srgbClr val="0000E5"/>
              </a:solidFill>
              <a:latin typeface="Comic Sans MS" pitchFamily="-128" charset="0"/>
            </a:endParaRP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3246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3581400" cy="10668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 pitchFamily="-128" charset="0"/>
              </a:rPr>
              <a:t>Sum Rule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28600" y="1447800"/>
            <a:ext cx="8534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-128" charset="0"/>
              </a:rPr>
              <a:t>For </a:t>
            </a:r>
            <a:r>
              <a:rPr lang="en-US" sz="4800" i="1" dirty="0" err="1">
                <a:latin typeface="Comic Sans MS" pitchFamily="-128" charset="0"/>
              </a:rPr>
              <a:t>pairwise</a:t>
            </a:r>
            <a:r>
              <a:rPr lang="en-US" sz="4800" i="1" dirty="0">
                <a:latin typeface="Comic Sans MS" pitchFamily="-128" charset="0"/>
              </a:rPr>
              <a:t> disjoint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A</a:t>
            </a:r>
            <a:r>
              <a:rPr lang="en-US" sz="4800" baseline="-25000" dirty="0">
                <a:solidFill>
                  <a:srgbClr val="0000FF"/>
                </a:solidFill>
                <a:latin typeface="Comic Sans MS" pitchFamily="-128" charset="0"/>
              </a:rPr>
              <a:t>0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,A</a:t>
            </a:r>
            <a:r>
              <a:rPr lang="en-US" sz="4800" baseline="-25000" dirty="0">
                <a:solidFill>
                  <a:srgbClr val="0000FF"/>
                </a:solidFill>
                <a:latin typeface="Comic Sans MS" pitchFamily="-128" charset="0"/>
              </a:rPr>
              <a:t>1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,…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28600" y="2514600"/>
            <a:ext cx="8610600" cy="2362200"/>
          </a:xfrm>
          <a:prstGeom prst="rect">
            <a:avLst/>
          </a:prstGeom>
          <a:noFill/>
          <a:ln w="3175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4800" y="2647950"/>
          <a:ext cx="8534400" cy="2105025"/>
        </p:xfrm>
        <a:graphic>
          <a:graphicData uri="http://schemas.openxmlformats.org/presentationml/2006/ole">
            <p:oleObj spid="_x0000_s247810" name="Equation" r:id="rId4" imgW="1955520" imgH="482400" progId="Equation.DSMT4">
              <p:embed/>
            </p:oleObj>
          </a:graphicData>
        </a:graphic>
      </p:graphicFrame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 pitchFamily="-128" charset="0"/>
              </a:rPr>
              <a:t>Difference Rule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279525" y="2246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485" y="1524000"/>
            <a:ext cx="80059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Pr{A-B} =</a:t>
            </a:r>
          </a:p>
          <a:p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   Pr{A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} - 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Pr{A</a:t>
            </a:r>
            <a:r>
              <a:rPr lang="en-US" sz="7200" b="1" dirty="0" err="1" smtClean="0">
                <a:solidFill>
                  <a:srgbClr val="0000E5"/>
                </a:solidFill>
                <a:sym typeface="Euclid Symbol"/>
              </a:rPr>
              <a:t>∩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}</a:t>
            </a:r>
            <a:endParaRPr lang="en-US" sz="7200" dirty="0" smtClean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114800"/>
            <a:ext cx="8259292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because by Sum Rule:</a:t>
            </a:r>
          </a:p>
          <a:p>
            <a:pPr>
              <a:spcBef>
                <a:spcPts val="1200"/>
              </a:spcBef>
            </a:pP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Pr{A} = 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</a:rPr>
              <a:t>Pr{A</a:t>
            </a:r>
            <a:r>
              <a:rPr lang="en-US" sz="5400" b="1" dirty="0" err="1" smtClean="0">
                <a:solidFill>
                  <a:srgbClr val="0000E5"/>
                </a:solidFill>
                <a:sym typeface="Euclid Symbol"/>
              </a:rPr>
              <a:t>∩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B}+Pr{A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-B}</a:t>
            </a:r>
            <a:endParaRPr lang="en-US" sz="5400" dirty="0" smtClean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371600"/>
            <a:ext cx="8077200" cy="2590800"/>
          </a:xfrm>
          <a:prstGeom prst="rect">
            <a:avLst/>
          </a:prstGeom>
          <a:noFill/>
          <a:ln w="34925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Inclusion-Exclusion</a:t>
            </a:r>
          </a:p>
        </p:txBody>
      </p:sp>
      <p:pic>
        <p:nvPicPr>
          <p:cNvPr id="27651" name="Picture 3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609600" y="1143000"/>
            <a:ext cx="782618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b="1" dirty="0" err="1" smtClean="0">
                <a:solidFill>
                  <a:srgbClr val="0000E5"/>
                </a:solidFill>
                <a:latin typeface="Comic Sans MS" pitchFamily="-128" charset="0"/>
                <a:sym typeface="Symbol"/>
              </a:rPr>
              <a:t>∪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 =</a:t>
            </a:r>
          </a:p>
          <a:p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Pr{A} + Pr{B}</a:t>
            </a:r>
          </a:p>
          <a:p>
            <a:r>
              <a:rPr lang="en-US" sz="9600" dirty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 -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  <a:sym typeface="Symbol" pitchFamily="18" charset="2"/>
              </a:rPr>
              <a:t>∩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</a:t>
            </a:r>
            <a:endParaRPr lang="en-US" sz="9600" dirty="0">
              <a:solidFill>
                <a:srgbClr val="0000E5"/>
              </a:solidFill>
              <a:latin typeface="Comic Sans MS" pitchFamily="-128" charset="0"/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Inclusion-Exclusion</a:t>
            </a:r>
          </a:p>
        </p:txBody>
      </p:sp>
      <p:pic>
        <p:nvPicPr>
          <p:cNvPr id="27651" name="Picture 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7169" y="1447800"/>
          <a:ext cx="8708231" cy="4038600"/>
        </p:xfrm>
        <a:graphic>
          <a:graphicData uri="http://schemas.openxmlformats.org/presentationml/2006/ole">
            <p:oleObj spid="_x0000_s297986" name="Equation" r:id="rId8" imgW="2628900" imgH="1219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The Union Bound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304800" y="1371600"/>
            <a:ext cx="8610600" cy="4419600"/>
          </a:xfrm>
          <a:prstGeom prst="rect">
            <a:avLst/>
          </a:prstGeom>
          <a:noFill/>
          <a:ln w="3175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58813" y="1766888"/>
          <a:ext cx="7826375" cy="3567112"/>
        </p:xfrm>
        <a:graphic>
          <a:graphicData uri="http://schemas.openxmlformats.org/presentationml/2006/ole">
            <p:oleObj spid="_x0000_s249858" name="Equation" r:id="rId4" imgW="1002960" imgH="457200" progId="Equation.DSMT4">
              <p:embed/>
            </p:oleObj>
          </a:graphicData>
        </a:graphic>
      </p:graphicFrame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28600" y="1447800"/>
            <a:ext cx="8740775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Comic Sans MS" pitchFamily="-128" charset="0"/>
              </a:rPr>
              <a:t>Outcomes:</a:t>
            </a:r>
            <a:r>
              <a:rPr lang="en-US" sz="4000" dirty="0"/>
              <a:t>         </a:t>
            </a:r>
            <a:r>
              <a:rPr lang="en-US" sz="4000" dirty="0">
                <a:latin typeface="Comic Sans MS" pitchFamily="-128" charset="0"/>
              </a:rPr>
              <a:t>5-card hands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mic Sans MS" pitchFamily="-128" charset="0"/>
              </a:rPr>
              <a:t>Event:</a:t>
            </a:r>
            <a:r>
              <a:rPr lang="en-US" dirty="0"/>
              <a:t>                </a:t>
            </a:r>
            <a:r>
              <a:rPr lang="en-US" dirty="0" smtClean="0">
                <a:latin typeface="Comic Sans MS" pitchFamily="-128" charset="0"/>
              </a:rPr>
              <a:t>hands w/2Jacks</a:t>
            </a:r>
            <a:endParaRPr lang="en-US" dirty="0">
              <a:latin typeface="Comic Sans MS" pitchFamily="-128" charset="0"/>
            </a:endParaRPr>
          </a:p>
          <a:p>
            <a:endParaRPr lang="en-US" dirty="0">
              <a:latin typeface="Comic Sans MS" pitchFamily="-128" charset="0"/>
            </a:endParaRPr>
          </a:p>
          <a:p>
            <a:r>
              <a:rPr lang="en-US" dirty="0"/>
              <a:t>    </a:t>
            </a:r>
            <a:r>
              <a:rPr lang="en-US" dirty="0">
                <a:latin typeface="Comic Sans MS" pitchFamily="66" charset="0"/>
              </a:rPr>
              <a:t>Pr{2 Jacks}</a:t>
            </a:r>
            <a:r>
              <a:rPr lang="en-US" dirty="0"/>
              <a:t> </a:t>
            </a:r>
            <a:r>
              <a:rPr lang="en-US" dirty="0" smtClean="0">
                <a:latin typeface="Comic Sans MS" pitchFamily="66" charset="0"/>
                <a:cs typeface="Times New Roman" pitchFamily="-128" charset="0"/>
                <a:sym typeface="Symbol" pitchFamily="18" charset="2"/>
              </a:rPr>
              <a:t>::</a:t>
            </a:r>
            <a:r>
              <a:rPr lang="en-US" dirty="0" smtClean="0">
                <a:latin typeface="Comic Sans MS" pitchFamily="66" charset="0"/>
                <a:cs typeface="Times New Roman" pitchFamily="-128" charset="0"/>
              </a:rPr>
              <a:t>=</a:t>
            </a:r>
            <a:r>
              <a:rPr lang="en-US" dirty="0" smtClean="0">
                <a:cs typeface="Times New Roman" pitchFamily="-128" charset="0"/>
              </a:rPr>
              <a:t> </a:t>
            </a:r>
            <a:endParaRPr lang="en-US" dirty="0">
              <a:cs typeface="Times New Roman" pitchFamily="-128" charset="0"/>
            </a:endParaRPr>
          </a:p>
          <a:p>
            <a:r>
              <a:rPr lang="en-US" dirty="0"/>
              <a:t> </a:t>
            </a:r>
          </a:p>
        </p:txBody>
      </p:sp>
      <p:pic>
        <p:nvPicPr>
          <p:cNvPr id="25613" name="Object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1038" y="3205163"/>
            <a:ext cx="2492375" cy="1246187"/>
          </a:xfrm>
          <a:prstGeom prst="rect">
            <a:avLst/>
          </a:prstGeom>
          <a:noFill/>
        </p:spPr>
      </p:pic>
      <p:pic>
        <p:nvPicPr>
          <p:cNvPr id="1030" name="Picture 4" descr="sl122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67600" y="914400"/>
            <a:ext cx="13811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5" name="Object 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97425" y="4157663"/>
            <a:ext cx="1801813" cy="2198687"/>
          </a:xfrm>
          <a:prstGeom prst="rect">
            <a:avLst/>
          </a:prstGeom>
          <a:noFill/>
        </p:spPr>
      </p:pic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6934200" y="4737100"/>
            <a:ext cx="196597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Euclid Symbol" charset="2"/>
                <a:cs typeface="Euclid Symbol" charset="2"/>
                <a:sym typeface="Symbol" pitchFamily="18" charset="2"/>
              </a:rPr>
              <a:t>≈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0.04</a:t>
            </a:r>
          </a:p>
        </p:txBody>
      </p:sp>
      <p:sp>
        <p:nvSpPr>
          <p:cNvPr id="1032" name="Rectangle 1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895600" y="838200"/>
          <a:ext cx="1219200" cy="2048256"/>
        </p:xfrm>
        <a:graphic>
          <a:graphicData uri="http://schemas.openxmlformats.org/presentationml/2006/ole">
            <p:oleObj spid="_x0000_s34818" name="Equation" r:id="rId7" imgW="317500" imgH="533400" progId="Equation.DSMT4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400" dirty="0" err="1" smtClean="0">
                <a:solidFill>
                  <a:schemeClr val="tx1"/>
                </a:solidFill>
              </a:rPr>
              <a:t>Monotonicity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826" y="2743200"/>
            <a:ext cx="83443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Pr{A} </a:t>
            </a:r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8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Pr{A</a:t>
            </a:r>
            <a:r>
              <a:rPr lang="en-US" sz="80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∪</a:t>
            </a:r>
            <a:r>
              <a:rPr lang="en-US" sz="8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8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}</a:t>
            </a:r>
            <a:endParaRPr lang="en-US" sz="80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Boole’s Inequality</a:t>
            </a:r>
          </a:p>
        </p:txBody>
      </p:sp>
      <p:pic>
        <p:nvPicPr>
          <p:cNvPr id="30723" name="Picture 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93725" y="1336675"/>
          <a:ext cx="7894638" cy="4048125"/>
        </p:xfrm>
        <a:graphic>
          <a:graphicData uri="http://schemas.openxmlformats.org/presentationml/2006/ole">
            <p:oleObj spid="_x0000_s250882" name="Equation" r:id="rId12" imgW="1485900" imgH="762000" progId="Equation.DSMT4">
              <p:embed/>
            </p:oleObj>
          </a:graphicData>
        </a:graphic>
      </p:graphicFrame>
      <p:sp>
        <p:nvSpPr>
          <p:cNvPr id="8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-128" charset="0"/>
              </a:rPr>
              <a:t/>
            </a:r>
            <a:br>
              <a:rPr lang="en-US" sz="3600" smtClean="0">
                <a:latin typeface="Comic Sans MS" pitchFamily="-128" charset="0"/>
              </a:rPr>
            </a:br>
            <a:endParaRPr lang="en-US" sz="3600" smtClean="0">
              <a:latin typeface="Comic Sans MS" pitchFamily="-12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066800"/>
            <a:ext cx="8305800" cy="472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3800" dirty="0" smtClean="0">
                <a:latin typeface="Comic Sans MS" pitchFamily="-128" charset="0"/>
              </a:rPr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3800" dirty="0" smtClean="0">
                <a:latin typeface="Comic Sans MS" pitchFamily="-128" charset="0"/>
              </a:rPr>
              <a:t>1</a:t>
            </a:r>
            <a:r>
              <a:rPr lang="en-US" sz="13800" dirty="0" smtClean="0">
                <a:latin typeface="Euclid Symbol" charset="2"/>
                <a:cs typeface="Euclid Symbol" charset="2"/>
                <a:sym typeface="Euclid Symbol"/>
              </a:rPr>
              <a:t>−</a:t>
            </a:r>
            <a:r>
              <a:rPr lang="en-US" sz="13800" dirty="0" smtClean="0">
                <a:latin typeface="Comic Sans MS" pitchFamily="-128" charset="0"/>
              </a:rPr>
              <a:t>4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057400" y="381000"/>
            <a:ext cx="41068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-128" charset="0"/>
              </a:rPr>
              <a:t>Team Problems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52400" y="1219200"/>
            <a:ext cx="8763000" cy="495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A set of basic experimental      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  <a:latin typeface="Comic Sans MS" pitchFamily="-128" charset="0"/>
              </a:rPr>
              <a:t>                     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outcomes</a:t>
            </a:r>
            <a:endParaRPr lang="en-US" sz="4000" dirty="0" smtClean="0">
              <a:solidFill>
                <a:srgbClr val="0000FF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A subset of outcomes is an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latin typeface="Comic Sans MS" pitchFamily="-128" charset="0"/>
              </a:rPr>
              <a:t>                      </a:t>
            </a: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event</a:t>
            </a:r>
            <a:endParaRPr lang="en-US" sz="4000" dirty="0" smtClean="0">
              <a:solidFill>
                <a:srgbClr val="0000FF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The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probability</a:t>
            </a:r>
            <a:r>
              <a:rPr lang="en-US" sz="4000" dirty="0" smtClean="0">
                <a:latin typeface="Comic Sans MS" pitchFamily="-128" charset="0"/>
              </a:rPr>
              <a:t> of an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event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533400" indent="-53340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4000" dirty="0" smtClean="0">
                <a:latin typeface="Comic Sans MS" pitchFamily="-128" charset="0"/>
              </a:rPr>
              <a:t> 		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Comic Sans MS" pitchFamily="-128" charset="0"/>
              </a:rPr>
              <a:t>Probability: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-128" charset="0"/>
              </a:rPr>
              <a:t>1st Idea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54038" y="4703763"/>
          <a:ext cx="8045450" cy="1565275"/>
        </p:xfrm>
        <a:graphic>
          <a:graphicData uri="http://schemas.openxmlformats.org/presentationml/2006/ole">
            <p:oleObj spid="_x0000_s245762" name="Equation" r:id="rId4" imgW="2412720" imgH="469800" progId="Equation.DSMT4">
              <p:embed/>
            </p:oleObj>
          </a:graphicData>
        </a:graphic>
      </p:graphicFrame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The Monty Hall Game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524000"/>
            <a:ext cx="8839200" cy="3810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Applied Probability:</a:t>
            </a:r>
          </a:p>
          <a:p>
            <a:pPr algn="ctr" eaLnBrk="1" hangingPunct="1">
              <a:buFontTx/>
              <a:buNone/>
            </a:pPr>
            <a:r>
              <a:rPr lang="en-US" sz="6000" i="1" dirty="0" smtClean="0">
                <a:solidFill>
                  <a:srgbClr val="7030A0"/>
                </a:solidFill>
                <a:latin typeface="Comic Sans MS" pitchFamily="-128" charset="0"/>
              </a:rPr>
              <a:t>Let’s Make A Deal</a:t>
            </a:r>
          </a:p>
          <a:p>
            <a:pPr algn="ctr" eaLnBrk="1" hangingPunct="1">
              <a:buFontTx/>
              <a:buNone/>
            </a:pPr>
            <a:r>
              <a:rPr lang="en-US" sz="6000" dirty="0" smtClean="0">
                <a:latin typeface="Comic Sans MS" pitchFamily="-128" charset="0"/>
              </a:rPr>
              <a:t>(1970’s TV Game Show)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Monty Hall Webpages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5181600"/>
            <a:ext cx="83058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http://www.letsmakeadeal.com</a:t>
            </a:r>
          </a:p>
        </p:txBody>
      </p:sp>
      <p:pic>
        <p:nvPicPr>
          <p:cNvPr id="7172" name="Picture 4" descr="70s-Doors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066800"/>
            <a:ext cx="6324600" cy="360997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Monty Hall Webpages</a:t>
            </a:r>
          </a:p>
        </p:txBody>
      </p:sp>
      <p:pic>
        <p:nvPicPr>
          <p:cNvPr id="8196" name="Picture 7" descr="LMAD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524000"/>
            <a:ext cx="7162800" cy="277812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2971800" y="4267201"/>
            <a:ext cx="5410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Monty   Carol </a:t>
            </a:r>
            <a:r>
              <a:rPr lang="en-US" sz="3600" dirty="0" err="1">
                <a:latin typeface="Comic Sans MS" pitchFamily="66" charset="0"/>
              </a:rPr>
              <a:t>Merill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5181600"/>
            <a:ext cx="83058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http://www.letsmakeadeal.com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5867400" cy="838200"/>
          </a:xfrm>
        </p:spPr>
        <p:txBody>
          <a:bodyPr/>
          <a:lstStyle/>
          <a:p>
            <a:r>
              <a:rPr lang="en-US" dirty="0" smtClean="0"/>
              <a:t>The Monty Hall Game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44974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goats behind two doors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prize behind third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contestant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picks</a:t>
            </a:r>
            <a:r>
              <a:rPr lang="en-US" sz="4800" dirty="0" smtClean="0">
                <a:latin typeface="Comic Sans MS" pitchFamily="66" charset="0"/>
              </a:rPr>
              <a:t> a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Monty reveals a goat</a:t>
            </a:r>
          </a:p>
          <a:p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 behind an </a:t>
            </a:r>
            <a:r>
              <a:rPr lang="en-US" sz="4800" dirty="0" smtClean="0">
                <a:solidFill>
                  <a:srgbClr val="CC00CC"/>
                </a:solidFill>
                <a:latin typeface="Comic Sans MS" pitchFamily="66" charset="0"/>
              </a:rPr>
              <a:t>unpicked</a:t>
            </a:r>
            <a:r>
              <a:rPr lang="en-US" sz="4800" dirty="0" smtClean="0">
                <a:latin typeface="Comic Sans MS" pitchFamily="66" charset="0"/>
              </a:rPr>
              <a:t>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Contest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sticks</a:t>
            </a:r>
            <a:r>
              <a:rPr lang="en-US" sz="4800" dirty="0" smtClean="0">
                <a:latin typeface="Comic Sans MS" pitchFamily="66" charset="0"/>
              </a:rPr>
              <a:t>, or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switches</a:t>
            </a:r>
          </a:p>
          <a:p>
            <a:r>
              <a:rPr lang="en-US" sz="4800" dirty="0" smtClean="0">
                <a:latin typeface="Comic Sans MS" pitchFamily="66" charset="0"/>
              </a:rPr>
              <a:t>  to the other unopened door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>
                <a:solidFill>
                  <a:schemeClr val="tx2"/>
                </a:solidFill>
                <a:latin typeface="Comic Sans MS" pitchFamily="-128" charset="0"/>
              </a:rPr>
              <a:t>Monty Hall Experiments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981200"/>
            <a:ext cx="7924800" cy="2895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We’ll collect data by giving</a:t>
            </a:r>
          </a:p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a few more contestants</a:t>
            </a:r>
          </a:p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a chance to play.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&#10;&#10;\begin{document}&#10;$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16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&#10;&#10;\begin{document}&#10;$ 33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36"/>
  <p:tag name="PICTUREFILESIZE" val="1237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&#10;&#10;\begin{document}&#10;$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16"/>
</p:tagLst>
</file>

<file path=ppt/tags/tag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&#10;&#10;\begin{document}&#10;$ 33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36"/>
  <p:tag name="PICTUREFILESIZE" val="1237"/>
</p:tagLst>
</file>

<file path=ppt/tags/tag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&#10;&#10;\begin{document}&#10;$ \alpha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3"/>
  <p:tag name="PICTUREFILESIZE" val="1101"/>
</p:tagLst>
</file>

<file path=ppt/tags/tag7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&#10;\begin{document}&#10;$tt 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6.125"/>
  <p:tag name="PICTUREFILESIZE" val="1092"/>
</p:tagLst>
</file>

<file path=ppt/tags/tag8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&#10;\begin{document}&#10;$ 99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24"/>
  <p:tag name="PICTUREFILESIZE" val="1244"/>
</p:tagLst>
</file>

<file path=ppt/tags/tag9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&#10;&#10;\begin{document}&#10;$ p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0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14257</TotalTime>
  <Words>1015</Words>
  <Application>Microsoft Macintosh PowerPoint</Application>
  <PresentationFormat>On-screen Show (4:3)</PresentationFormat>
  <Paragraphs>336</Paragraphs>
  <Slides>32</Slides>
  <Notes>32</Notes>
  <HiddenSlides>7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Comic Sans MS</vt:lpstr>
      <vt:lpstr>Euclid Symbol</vt:lpstr>
      <vt:lpstr>Euclid Math One</vt:lpstr>
      <vt:lpstr>Mathematica5</vt:lpstr>
      <vt:lpstr>Euclid Extra</vt:lpstr>
      <vt:lpstr>6.042 Lecture Template</vt:lpstr>
      <vt:lpstr>Equation</vt:lpstr>
      <vt:lpstr>Slide 1</vt:lpstr>
      <vt:lpstr>Counting in Probability</vt:lpstr>
      <vt:lpstr>Counting in Probability</vt:lpstr>
      <vt:lpstr>Probability: 1st Idea</vt:lpstr>
      <vt:lpstr>The Monty Hall Game</vt:lpstr>
      <vt:lpstr>Monty Hall Webpages</vt:lpstr>
      <vt:lpstr>Monty Hall Webpages</vt:lpstr>
      <vt:lpstr>The Monty Hall Game</vt:lpstr>
      <vt:lpstr>Slide 9</vt:lpstr>
      <vt:lpstr>Analyzing Monty Hall</vt:lpstr>
      <vt:lpstr>Analyzing Monty Hall</vt:lpstr>
      <vt:lpstr>Slide 12</vt:lpstr>
      <vt:lpstr>Slide 13</vt:lpstr>
      <vt:lpstr>Analyzing Monty Hall</vt:lpstr>
      <vt:lpstr>Analyzing Monty Hall</vt:lpstr>
      <vt:lpstr>Analyzing Monty Hall</vt:lpstr>
      <vt:lpstr>Slide 17</vt:lpstr>
      <vt:lpstr>Slide 18</vt:lpstr>
      <vt:lpstr>Finding Probability</vt:lpstr>
      <vt:lpstr>Slide 20</vt:lpstr>
      <vt:lpstr>Probability Spaces</vt:lpstr>
      <vt:lpstr>Probability Spaces</vt:lpstr>
      <vt:lpstr>Probability Spaces</vt:lpstr>
      <vt:lpstr>Sum Rule</vt:lpstr>
      <vt:lpstr>Sum Rule</vt:lpstr>
      <vt:lpstr>Difference Rule</vt:lpstr>
      <vt:lpstr>Inclusion-Exclusion</vt:lpstr>
      <vt:lpstr>Inclusion-Exclusion</vt:lpstr>
      <vt:lpstr>The Union Bound</vt:lpstr>
      <vt:lpstr>Monotonicity</vt:lpstr>
      <vt:lpstr>Boole’s Inequality</vt:lpstr>
      <vt:lpstr> 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1764</cp:revision>
  <cp:lastPrinted>2011-04-15T22:31:09Z</cp:lastPrinted>
  <dcterms:created xsi:type="dcterms:W3CDTF">2011-04-15T22:26:53Z</dcterms:created>
  <dcterms:modified xsi:type="dcterms:W3CDTF">2011-04-15T22:31:18Z</dcterms:modified>
</cp:coreProperties>
</file>