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embeddings/oleObject9.bin" ContentType="application/vnd.openxmlformats-officedocument.oleObject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Default Extension="vml" ContentType="application/vnd.openxmlformats-officedocument.vmlDrawing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10.bin" ContentType="application/vnd.openxmlformats-officedocument.oleObject"/>
  <Override PartName="/ppt/slides/slide20.xml" ContentType="application/vnd.openxmlformats-officedocument.presentationml.slide+xml"/>
  <Override PartName="/ppt/embeddings/oleObject7.bin" ContentType="application/vnd.openxmlformats-officedocument.oleObject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embeddings/oleObject11.bin" ContentType="application/vnd.openxmlformats-officedocument.oleObject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autoCompressPictures="0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469" r:id="rId2"/>
    <p:sldId id="472" r:id="rId3"/>
    <p:sldId id="448" r:id="rId4"/>
    <p:sldId id="473" r:id="rId5"/>
    <p:sldId id="443" r:id="rId6"/>
    <p:sldId id="474" r:id="rId7"/>
    <p:sldId id="471" r:id="rId8"/>
    <p:sldId id="449" r:id="rId9"/>
    <p:sldId id="451" r:id="rId10"/>
    <p:sldId id="452" r:id="rId11"/>
    <p:sldId id="459" r:id="rId12"/>
    <p:sldId id="481" r:id="rId13"/>
    <p:sldId id="460" r:id="rId14"/>
    <p:sldId id="453" r:id="rId15"/>
    <p:sldId id="478" r:id="rId16"/>
    <p:sldId id="462" r:id="rId17"/>
    <p:sldId id="476" r:id="rId18"/>
    <p:sldId id="477" r:id="rId19"/>
    <p:sldId id="479" r:id="rId20"/>
    <p:sldId id="461" r:id="rId21"/>
    <p:sldId id="457" r:id="rId22"/>
  </p:sldIdLst>
  <p:sldSz cx="9144000" cy="6858000" type="screen4x3"/>
  <p:notesSz cx="7315200" cy="9601200"/>
  <p:embeddedFontLst>
    <p:embeddedFont>
      <p:font typeface="cmsy10"/>
      <p:regular r:id="rId25"/>
    </p:embeddedFont>
    <p:embeddedFont>
      <p:font typeface="Euclid"/>
      <p:regular r:id="rId26"/>
      <p:bold r:id="rId27"/>
      <p:italic r:id="rId28"/>
      <p:boldItalic r:id="rId29"/>
    </p:embeddedFont>
    <p:embeddedFont>
      <p:font typeface="MT Extra" charset="2"/>
      <p:regular r:id="rId30"/>
    </p:embeddedFont>
  </p:embeddedFontLst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008000"/>
    <a:srgbClr val="FF00FF"/>
    <a:srgbClr val="FFFF00"/>
    <a:srgbClr val="80C0FF"/>
    <a:srgbClr val="EC4408"/>
    <a:srgbClr val="3C34DA"/>
    <a:srgbClr val="544DDF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 horzBarState="maximized">
    <p:restoredLeft sz="22495" autoAdjust="0"/>
    <p:restoredTop sz="88514" autoAdjust="0"/>
  </p:normalViewPr>
  <p:slideViewPr>
    <p:cSldViewPr snapToGrid="0" showGuides="1">
      <p:cViewPr>
        <p:scale>
          <a:sx n="100" d="100"/>
          <a:sy n="100" d="100"/>
        </p:scale>
        <p:origin x="-1632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font" Target="fonts/font1.fntdata"/><Relationship Id="rId26" Type="http://schemas.openxmlformats.org/officeDocument/2006/relationships/font" Target="fonts/font2.fntdata"/><Relationship Id="rId27" Type="http://schemas.openxmlformats.org/officeDocument/2006/relationships/font" Target="fonts/font3.fntdata"/><Relationship Id="rId28" Type="http://schemas.openxmlformats.org/officeDocument/2006/relationships/font" Target="fonts/font4.fntdata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6.fntdata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Relationship Id="rId3" Type="http://schemas.openxmlformats.org/officeDocument/2006/relationships/image" Target="../media/image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0011ED8-B5B3-FD46-8DB1-AE6E5DD321DA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mic Sans MS"/>
              </a:defRPr>
            </a:lvl1pPr>
          </a:lstStyle>
          <a:p>
            <a:fld id="{4D94C9FE-6B50-4A4C-B8D3-82A621DA56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FD7A05AA-DD56-6A48-BFA6-D1454C17C9AC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840A28A1-7B34-404A-B11A-F5273E5D91EF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6CA8C91E-7771-004A-9F53-356145A5A9A8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304800"/>
            <a:ext cx="585470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48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D451A381-D1A1-054A-A16F-B1ADD7F70F86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304800"/>
            <a:ext cx="585470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48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9C445588-1EBD-1342-B130-50F06E2A516E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DF02F0B3-4618-044D-BEC5-1E0E62565844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00C20156-AF6F-C04C-BAE6-CC930A456E14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3349A93F-19D4-A443-B136-D5AD9289D516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ADD1F41F-2D35-EE41-8A35-35F83B54E100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4EBDE97E-2C32-1E48-9EA8-78E90DDA291C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60FCDF3E-E5C2-9C49-9752-AB3B00F4692B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3A1F064E-3C73-F94F-A71A-58AAB9F3CC84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018845F1-9F39-9E42-B428-0091D5FB1261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74800" y="304800"/>
            <a:ext cx="58547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7500" y="6464300"/>
            <a:ext cx="1130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E765CCCC-4C7F-7E4B-ACAD-37B1F1B2B398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3355774" y="6581001"/>
            <a:ext cx="2427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Albert R Meyer,       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May 6, 2011</a:t>
            </a: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44B40180-C848-BB40-9E9B-41492465A42C}" type="slidenum">
              <a:rPr lang="en-US" sz="1400">
                <a:latin typeface="Comic Sans MS"/>
              </a:rPr>
              <a:pPr/>
              <a:t>1</a:t>
            </a:fld>
            <a:endParaRPr lang="en-US" sz="1400" dirty="0">
              <a:latin typeface="Comic Sans MS"/>
            </a:endParaRPr>
          </a:p>
        </p:txBody>
      </p:sp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1510644" y="381000"/>
            <a:ext cx="6457676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</a:rPr>
              <a:t>6.042J/18.062J</a:t>
            </a:r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482600" y="1739900"/>
            <a:ext cx="8178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/>
              </a:rPr>
              <a:t>Avoiding Large Deviations</a:t>
            </a:r>
            <a:br>
              <a:rPr lang="en-US" sz="7200" dirty="0">
                <a:solidFill>
                  <a:schemeClr val="tx2"/>
                </a:solidFill>
                <a:latin typeface="Comic Sans MS"/>
              </a:rPr>
            </a:br>
            <a:r>
              <a:rPr lang="en-US" sz="7200" dirty="0">
                <a:solidFill>
                  <a:schemeClr val="tx2"/>
                </a:solidFill>
                <a:latin typeface="Comic Sans MS"/>
              </a:rPr>
              <a:t>(</a:t>
            </a:r>
            <a:r>
              <a:rPr lang="en-US" sz="7200" dirty="0" err="1">
                <a:solidFill>
                  <a:schemeClr val="tx2"/>
                </a:solidFill>
                <a:latin typeface="Comic Sans MS"/>
              </a:rPr>
              <a:t>Chernoff</a:t>
            </a:r>
            <a:r>
              <a:rPr lang="en-US" sz="7200" dirty="0">
                <a:solidFill>
                  <a:schemeClr val="tx2"/>
                </a:solidFill>
                <a:latin typeface="Comic Sans MS"/>
              </a:rPr>
              <a:t> Bound)</a:t>
            </a:r>
            <a:endParaRPr lang="en-US" sz="1600" dirty="0">
              <a:solidFill>
                <a:schemeClr val="tx2"/>
              </a:solidFill>
              <a:latin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3C88A4B5-F80C-0F41-975D-86C3663D538F}" type="slidenum">
              <a:rPr lang="en-US" sz="1400">
                <a:latin typeface="Comic Sans MS"/>
              </a:rPr>
              <a:pPr/>
              <a:t>10</a:t>
            </a:fld>
            <a:endParaRPr lang="en-US" sz="1400" dirty="0">
              <a:latin typeface="Comic Sans MS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841500"/>
            <a:ext cx="7772400" cy="33401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5400"/>
              <a:t>Example:</a:t>
            </a:r>
            <a:r>
              <a:rPr lang="en-US" sz="5400">
                <a:solidFill>
                  <a:srgbClr val="008000"/>
                </a:solidFill>
              </a:rPr>
              <a:t> Pick 4</a:t>
            </a:r>
          </a:p>
          <a:p>
            <a:pPr>
              <a:buFontTx/>
              <a:buNone/>
            </a:pPr>
            <a:r>
              <a:rPr lang="en-US" sz="5400"/>
              <a:t> Pick a lottery number</a:t>
            </a:r>
          </a:p>
          <a:p>
            <a:pPr algn="ctr">
              <a:buFontTx/>
              <a:buNone/>
            </a:pPr>
            <a:r>
              <a:rPr lang="en-US" sz="5400"/>
              <a:t>0000, 0001, …., 9999</a:t>
            </a:r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title"/>
          </p:nvPr>
        </p:nvSpPr>
        <p:spPr>
          <a:xfrm>
            <a:off x="2686050" y="317500"/>
            <a:ext cx="3790950" cy="1054100"/>
          </a:xfrm>
          <a:noFill/>
          <a:ln/>
        </p:spPr>
        <p:txBody>
          <a:bodyPr/>
          <a:lstStyle/>
          <a:p>
            <a:r>
              <a:rPr lang="en-US" sz="4400" dirty="0"/>
              <a:t>The Lottery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7A7E2C51-C9DD-9C40-BE52-3B866A38FCB7}" type="slidenum">
              <a:rPr lang="en-US" sz="1400">
                <a:latin typeface="Comic Sans MS"/>
              </a:rPr>
              <a:pPr/>
              <a:t>11</a:t>
            </a:fld>
            <a:endParaRPr lang="en-US" sz="1400" dirty="0">
              <a:latin typeface="Comic Sans MS"/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089900" cy="4165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sell </a:t>
            </a:r>
            <a:r>
              <a:rPr lang="en-US" sz="4800" dirty="0" smtClean="0">
                <a:solidFill>
                  <a:srgbClr val="3C34DA"/>
                </a:solidFill>
              </a:rPr>
              <a:t>1,000,000 </a:t>
            </a:r>
            <a:r>
              <a:rPr lang="en-US" sz="4800" dirty="0">
                <a:solidFill>
                  <a:srgbClr val="3C34DA"/>
                </a:solidFill>
              </a:rPr>
              <a:t>$1</a:t>
            </a:r>
            <a:r>
              <a:rPr lang="en-US" sz="4800" dirty="0"/>
              <a:t> </a:t>
            </a:r>
            <a:r>
              <a:rPr lang="en-US" sz="4800" dirty="0" smtClean="0"/>
              <a:t>tickets</a:t>
            </a:r>
          </a:p>
          <a:p>
            <a:pPr>
              <a:buFontTx/>
              <a:buNone/>
            </a:pPr>
            <a:r>
              <a:rPr lang="en-US" sz="4800" dirty="0" smtClean="0"/>
              <a:t>pay winner $5000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  <a:ea typeface="Comic Sans MS"/>
                <a:cs typeface="Comic Sans MS"/>
              </a:rPr>
              <a:t>µ </a:t>
            </a:r>
            <a:r>
              <a:rPr lang="en-US" sz="4800" b="1" dirty="0" smtClean="0">
                <a:latin typeface="Euclid Symbol" charset="2"/>
              </a:rPr>
              <a:t>:</a:t>
            </a:r>
            <a:r>
              <a:rPr lang="en-US" sz="4800" b="1" dirty="0">
                <a:latin typeface="Euclid Symbol" charset="2"/>
              </a:rPr>
              <a:t>:=</a:t>
            </a:r>
            <a:r>
              <a:rPr lang="en-US" sz="4800" dirty="0"/>
              <a:t> Expected </a:t>
            </a:r>
            <a:r>
              <a:rPr lang="en-US" sz="4800" dirty="0" smtClean="0"/>
              <a:t>#winners </a:t>
            </a:r>
            <a:r>
              <a:rPr lang="en-US" sz="4800" dirty="0"/>
              <a:t>=</a:t>
            </a:r>
          </a:p>
          <a:p>
            <a:pPr algn="ctr">
              <a:buFontTx/>
              <a:buNone/>
            </a:pPr>
            <a:r>
              <a:rPr lang="en-US" sz="4800" dirty="0"/>
              <a:t>                        </a:t>
            </a:r>
            <a:r>
              <a:rPr lang="en-US" sz="4800" dirty="0" smtClean="0"/>
              <a:t> </a:t>
            </a:r>
            <a:endParaRPr lang="en-US" sz="4800" dirty="0">
              <a:solidFill>
                <a:srgbClr val="3C34DA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2686050" y="317500"/>
            <a:ext cx="3790950" cy="1054100"/>
          </a:xfrm>
          <a:noFill/>
          <a:ln/>
        </p:spPr>
        <p:txBody>
          <a:bodyPr/>
          <a:lstStyle/>
          <a:p>
            <a:r>
              <a:rPr lang="en-US" sz="4400" dirty="0"/>
              <a:t>The Lottery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25674" y="3854450"/>
          <a:ext cx="4692651" cy="1886736"/>
        </p:xfrm>
        <a:graphic>
          <a:graphicData uri="http://schemas.openxmlformats.org/presentationml/2006/ole">
            <p:oleObj spid="_x0000_s409602" name="Equation" r:id="rId3" imgW="1231900" imgH="495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7A7E2C51-C9DD-9C40-BE52-3B866A38FCB7}" type="slidenum">
              <a:rPr lang="en-US" sz="1400">
                <a:latin typeface="Comic Sans MS"/>
              </a:rPr>
              <a:pPr/>
              <a:t>12</a:t>
            </a:fld>
            <a:endParaRPr lang="en-US" sz="1400" dirty="0">
              <a:latin typeface="Comic Sans MS"/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447800"/>
            <a:ext cx="8140700" cy="492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sell </a:t>
            </a:r>
            <a:r>
              <a:rPr lang="en-US" sz="4800" dirty="0" smtClean="0">
                <a:solidFill>
                  <a:srgbClr val="3C34DA"/>
                </a:solidFill>
              </a:rPr>
              <a:t>1,000,000 </a:t>
            </a:r>
            <a:r>
              <a:rPr lang="en-US" sz="4800" dirty="0">
                <a:solidFill>
                  <a:srgbClr val="3C34DA"/>
                </a:solidFill>
              </a:rPr>
              <a:t>$1</a:t>
            </a:r>
            <a:r>
              <a:rPr lang="en-US" sz="4800" dirty="0"/>
              <a:t> </a:t>
            </a:r>
            <a:r>
              <a:rPr lang="en-US" sz="4800" dirty="0" smtClean="0"/>
              <a:t>tickets</a:t>
            </a:r>
          </a:p>
          <a:p>
            <a:pPr>
              <a:buFontTx/>
              <a:buNone/>
            </a:pPr>
            <a:r>
              <a:rPr lang="en-US" sz="4800" dirty="0" smtClean="0"/>
              <a:t>pay winner $5000</a:t>
            </a:r>
          </a:p>
          <a:p>
            <a:pPr>
              <a:buFontTx/>
              <a:buNone/>
            </a:pPr>
            <a:r>
              <a:rPr lang="en-US" sz="4800" dirty="0" smtClean="0"/>
              <a:t>Expected </a:t>
            </a:r>
            <a:r>
              <a:rPr lang="en-US" sz="4800" dirty="0" smtClean="0"/>
              <a:t>profit =</a:t>
            </a:r>
          </a:p>
          <a:p>
            <a:pPr>
              <a:buFontTx/>
              <a:buNone/>
            </a:pPr>
            <a:r>
              <a:rPr lang="en-US" sz="4800" dirty="0" smtClean="0"/>
              <a:t>$1,000,000 – 100⋅$</a:t>
            </a:r>
            <a:r>
              <a:rPr lang="en-US" sz="4800" dirty="0" smtClean="0"/>
              <a:t>5,000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00FF"/>
                </a:solidFill>
              </a:rPr>
              <a:t>$</a:t>
            </a:r>
            <a:r>
              <a:rPr lang="en-US" sz="4800" dirty="0" smtClean="0">
                <a:solidFill>
                  <a:srgbClr val="0000FF"/>
                </a:solidFill>
              </a:rPr>
              <a:t>500,000</a:t>
            </a:r>
            <a:r>
              <a:rPr lang="en-US" sz="4800" dirty="0" smtClean="0"/>
              <a:t> (</a:t>
            </a:r>
            <a:r>
              <a:rPr lang="en-US" sz="4800" dirty="0" smtClean="0">
                <a:solidFill>
                  <a:srgbClr val="008000"/>
                </a:solidFill>
              </a:rPr>
              <a:t>good business</a:t>
            </a:r>
            <a:r>
              <a:rPr lang="en-US" sz="4800" dirty="0" smtClean="0"/>
              <a:t>)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2686050" y="317500"/>
            <a:ext cx="3790950" cy="1054100"/>
          </a:xfrm>
          <a:noFill/>
          <a:ln/>
        </p:spPr>
        <p:txBody>
          <a:bodyPr/>
          <a:lstStyle/>
          <a:p>
            <a:r>
              <a:rPr lang="en-US" sz="4400" dirty="0"/>
              <a:t>The Lottery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31DB4D71-F31D-4843-B3E9-D15D7BDD6ED5}" type="slidenum">
              <a:rPr lang="en-US" sz="1400">
                <a:latin typeface="Comic Sans MS"/>
              </a:rPr>
              <a:pPr/>
              <a:t>13</a:t>
            </a:fld>
            <a:endParaRPr lang="en-US" sz="1400" dirty="0">
              <a:latin typeface="Comic Sans MS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0" y="1270000"/>
            <a:ext cx="8483600" cy="48133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How much reserve $</a:t>
            </a:r>
            <a:r>
              <a:rPr lang="en-US" sz="4800" dirty="0" smtClean="0"/>
              <a:t>$ does </a:t>
            </a:r>
          </a:p>
          <a:p>
            <a:pPr>
              <a:buFontTx/>
              <a:buNone/>
            </a:pPr>
            <a:r>
              <a:rPr lang="en-US" sz="4800" dirty="0" smtClean="0"/>
              <a:t>lottery need?  Must </a:t>
            </a:r>
            <a:r>
              <a:rPr lang="en-US" sz="4800" dirty="0"/>
              <a:t>be</a:t>
            </a:r>
            <a:r>
              <a:rPr lang="en-US" sz="4800" dirty="0" smtClean="0"/>
              <a:t> </a:t>
            </a:r>
          </a:p>
          <a:p>
            <a:pPr>
              <a:buFontTx/>
              <a:buNone/>
            </a:pPr>
            <a:r>
              <a:rPr lang="en-US" sz="4800" dirty="0" smtClean="0"/>
              <a:t>prepared </a:t>
            </a:r>
            <a:r>
              <a:rPr lang="en-US" sz="4800" dirty="0"/>
              <a:t>for </a:t>
            </a:r>
            <a:r>
              <a:rPr lang="en-US" sz="4800" dirty="0" smtClean="0"/>
              <a:t>more than </a:t>
            </a:r>
          </a:p>
          <a:p>
            <a:pPr>
              <a:buFontTx/>
              <a:buNone/>
            </a:pPr>
            <a:r>
              <a:rPr lang="en-US" sz="4800" dirty="0" smtClean="0"/>
              <a:t>expected </a:t>
            </a:r>
            <a:r>
              <a:rPr lang="en-US" sz="4800" dirty="0"/>
              <a:t># </a:t>
            </a:r>
            <a:r>
              <a:rPr lang="en-US" sz="4800" dirty="0" smtClean="0"/>
              <a:t>winners: say a</a:t>
            </a:r>
          </a:p>
          <a:p>
            <a:pPr>
              <a:buFontTx/>
              <a:buNone/>
            </a:pPr>
            <a:r>
              <a:rPr lang="en-US" sz="4800" dirty="0" smtClean="0"/>
              <a:t>day with 60 “extra” winners</a:t>
            </a:r>
            <a:r>
              <a:rPr lang="en-US" sz="4800" dirty="0"/>
              <a:t>?</a:t>
            </a:r>
          </a:p>
          <a:p>
            <a:pPr>
              <a:buFontTx/>
              <a:buNone/>
            </a:pPr>
            <a:endParaRPr lang="en-US" sz="480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686050" y="317500"/>
            <a:ext cx="3790950" cy="1054100"/>
          </a:xfrm>
          <a:noFill/>
          <a:ln/>
        </p:spPr>
        <p:txBody>
          <a:bodyPr/>
          <a:lstStyle/>
          <a:p>
            <a:r>
              <a:rPr lang="en-US" sz="4400" dirty="0"/>
              <a:t>The Lottery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C4E00162-F5B1-4E48-AE33-19CE1FE9CBF0}" type="slidenum">
              <a:rPr lang="en-US" sz="1400">
                <a:latin typeface="Comic Sans MS"/>
              </a:rPr>
              <a:pPr/>
              <a:t>14</a:t>
            </a:fld>
            <a:endParaRPr lang="en-US" sz="1400" dirty="0">
              <a:latin typeface="Comic Sans MS"/>
            </a:endParaRPr>
          </a:p>
        </p:txBody>
      </p:sp>
      <p:sp>
        <p:nvSpPr>
          <p:cNvPr id="377864" name="Rectangle 8"/>
          <p:cNvSpPr>
            <a:spLocks noGrp="1" noChangeArrowheads="1"/>
          </p:cNvSpPr>
          <p:nvPr>
            <p:ph type="title"/>
          </p:nvPr>
        </p:nvSpPr>
        <p:spPr>
          <a:xfrm>
            <a:off x="1682750" y="368300"/>
            <a:ext cx="6470650" cy="927100"/>
          </a:xfrm>
          <a:noFill/>
          <a:ln/>
        </p:spPr>
        <p:txBody>
          <a:bodyPr/>
          <a:lstStyle/>
          <a:p>
            <a:r>
              <a:rPr lang="en-US" dirty="0" err="1"/>
              <a:t>Chernoff</a:t>
            </a:r>
            <a:r>
              <a:rPr lang="en-US" dirty="0"/>
              <a:t>  Bound for Lottery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276350"/>
            <a:ext cx="8591550" cy="523875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/>
              <a:t>Let </a:t>
            </a:r>
            <a:r>
              <a:rPr lang="en-US" sz="4400" dirty="0" err="1">
                <a:solidFill>
                  <a:srgbClr val="0000E5"/>
                </a:solidFill>
              </a:rPr>
              <a:t>c</a:t>
            </a:r>
            <a:r>
              <a:rPr lang="en-US" sz="4400" dirty="0">
                <a:solidFill>
                  <a:srgbClr val="0000E5"/>
                </a:solidFill>
              </a:rPr>
              <a:t> =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>
                <a:solidFill>
                  <a:srgbClr val="0000E5"/>
                </a:solidFill>
              </a:rPr>
              <a:t>1.6</a:t>
            </a:r>
            <a:r>
              <a:rPr lang="en-US" sz="4400" dirty="0" smtClean="0"/>
              <a:t>, </a:t>
            </a:r>
            <a:r>
              <a:rPr lang="en-US" sz="4400" dirty="0"/>
              <a:t>so</a:t>
            </a:r>
            <a:r>
              <a:rPr lang="en-US" sz="4400" dirty="0" smtClean="0"/>
              <a:t> </a:t>
            </a:r>
            <a:r>
              <a:rPr lang="el-GR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dirty="0" smtClean="0">
                <a:solidFill>
                  <a:srgbClr val="0000E5"/>
                </a:solidFill>
              </a:rPr>
              <a:t>(</a:t>
            </a:r>
            <a:r>
              <a:rPr lang="en-US" sz="4400" dirty="0" err="1">
                <a:solidFill>
                  <a:srgbClr val="0000E5"/>
                </a:solidFill>
              </a:rPr>
              <a:t>c</a:t>
            </a:r>
            <a:r>
              <a:rPr lang="en-US" sz="4400" dirty="0">
                <a:solidFill>
                  <a:srgbClr val="0000E5"/>
                </a:solidFill>
              </a:rPr>
              <a:t>)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b="1" dirty="0" smtClean="0">
                <a:latin typeface="Euclid Symbol" charset="2"/>
                <a:ea typeface="Comic Sans MS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E5"/>
                </a:solidFill>
              </a:rPr>
              <a:t> 0.15</a:t>
            </a:r>
            <a:r>
              <a:rPr lang="en-US" sz="4400" dirty="0" smtClean="0"/>
              <a:t>:</a:t>
            </a:r>
            <a:endParaRPr lang="en-US" sz="4400" dirty="0"/>
          </a:p>
          <a:p>
            <a:pPr algn="ctr"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err="1"/>
              <a:t>[</a:t>
            </a:r>
            <a:r>
              <a:rPr lang="en-US" sz="4400" dirty="0" err="1" smtClean="0">
                <a:solidFill>
                  <a:srgbClr val="3C34DA"/>
                </a:solidFill>
              </a:rPr>
              <a:t>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latin typeface="Euclid Symbol" charset="2"/>
                <a:ea typeface="Comic Sans MS"/>
                <a:cs typeface="Euclid Symbol" charset="2"/>
              </a:rPr>
              <a:t>≥</a:t>
            </a:r>
            <a:r>
              <a:rPr lang="en-US" sz="4400" dirty="0" smtClean="0">
                <a:solidFill>
                  <a:schemeClr val="accent2"/>
                </a:solidFill>
                <a:ea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ea typeface="Comic Sans MS"/>
                <a:cs typeface="Comic Sans MS"/>
              </a:rPr>
              <a:t>1.6</a:t>
            </a:r>
            <a:r>
              <a:rPr lang="en-US" sz="4400" dirty="0" smtClean="0">
                <a:solidFill>
                  <a:srgbClr val="3C34DA"/>
                </a:solidFill>
                <a:ea typeface="Comic Sans MS"/>
                <a:cs typeface="Comic Sans MS"/>
              </a:rPr>
              <a:t>µ</a:t>
            </a:r>
            <a:r>
              <a:rPr lang="en-US" sz="4400" dirty="0" smtClean="0">
                <a:ea typeface="Comic Sans MS"/>
                <a:cs typeface="Comic Sans MS"/>
              </a:rPr>
              <a:t>] </a:t>
            </a:r>
            <a:r>
              <a:rPr lang="en-US" sz="4400" b="1" dirty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400" dirty="0" smtClean="0">
                <a:ea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3C34DA"/>
                </a:solidFill>
                <a:ea typeface="Comic Sans MS"/>
                <a:cs typeface="Comic Sans MS"/>
              </a:rPr>
              <a:t>e</a:t>
            </a:r>
            <a:r>
              <a:rPr lang="en-US" sz="5400" baseline="30000" dirty="0" smtClean="0">
                <a:solidFill>
                  <a:srgbClr val="3C34DA"/>
                </a:solidFill>
                <a:ea typeface="Comic Sans MS"/>
                <a:cs typeface="Comic Sans MS"/>
              </a:rPr>
              <a:t>–</a:t>
            </a:r>
            <a:r>
              <a:rPr lang="el-GR" sz="5400" b="1" baseline="300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5400" baseline="30000" dirty="0" smtClean="0">
                <a:solidFill>
                  <a:srgbClr val="0000E5"/>
                </a:solidFill>
              </a:rPr>
              <a:t>(1.6)</a:t>
            </a:r>
            <a:r>
              <a:rPr lang="en-US" sz="5400" baseline="30000" dirty="0" smtClean="0">
                <a:solidFill>
                  <a:srgbClr val="3C34DA"/>
                </a:solidFill>
                <a:ea typeface="Comic Sans MS"/>
                <a:cs typeface="Comic Sans MS"/>
              </a:rPr>
              <a:t>µ</a:t>
            </a:r>
            <a:endParaRPr lang="en-US" sz="5400" baseline="30000" dirty="0" smtClean="0">
              <a:solidFill>
                <a:schemeClr val="accent2"/>
              </a:solidFill>
              <a:ea typeface="Comic Sans MS"/>
              <a:cs typeface="Comic Sans MS"/>
            </a:endParaRPr>
          </a:p>
          <a:p>
            <a:pPr>
              <a:buFontTx/>
              <a:buNone/>
            </a:pPr>
            <a:endParaRPr lang="en-US" sz="5400" dirty="0" smtClean="0">
              <a:solidFill>
                <a:schemeClr val="accent2"/>
              </a:solidFill>
              <a:ea typeface="Comic Sans MS"/>
              <a:cs typeface="Comic Sans MS"/>
            </a:endParaRPr>
          </a:p>
          <a:p>
            <a:pPr>
              <a:buFontTx/>
              <a:buNone/>
            </a:pPr>
            <a:r>
              <a:rPr lang="en-US" sz="4400" baseline="30000" dirty="0" smtClean="0">
                <a:solidFill>
                  <a:schemeClr val="accent2"/>
                </a:solidFill>
                <a:ea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3C34DA"/>
                </a:solidFill>
                <a:ea typeface="Comic Sans MS"/>
                <a:cs typeface="Comic Sans MS"/>
              </a:rPr>
              <a:t>= </a:t>
            </a:r>
            <a:r>
              <a:rPr lang="en-US" sz="4400" dirty="0" err="1">
                <a:solidFill>
                  <a:srgbClr val="3C34DA"/>
                </a:solidFill>
                <a:ea typeface="Comic Sans MS"/>
                <a:cs typeface="Comic Sans MS"/>
              </a:rPr>
              <a:t>e</a:t>
            </a:r>
            <a:r>
              <a:rPr lang="en-US" sz="5400" baseline="30000" dirty="0" smtClean="0">
                <a:solidFill>
                  <a:srgbClr val="3C34DA"/>
                </a:solidFill>
                <a:ea typeface="Comic Sans MS"/>
                <a:cs typeface="Comic Sans MS"/>
              </a:rPr>
              <a:t>–</a:t>
            </a:r>
            <a:r>
              <a:rPr lang="en-US" sz="4400" baseline="30000" dirty="0" smtClean="0">
                <a:solidFill>
                  <a:srgbClr val="3C34DA"/>
                </a:solidFill>
                <a:ea typeface="Comic Sans MS"/>
                <a:cs typeface="Comic Sans MS"/>
              </a:rPr>
              <a:t>15</a:t>
            </a:r>
            <a:r>
              <a:rPr lang="en-US" sz="4400" b="1" dirty="0" smtClean="0">
                <a:latin typeface="Euclid Symbol" charset="2"/>
                <a:ea typeface="Comic Sans MS"/>
                <a:cs typeface="Euclid Symbol" charset="2"/>
              </a:rPr>
              <a:t>&lt; </a:t>
            </a:r>
            <a:r>
              <a:rPr lang="en-US" sz="4400" dirty="0" smtClean="0">
                <a:solidFill>
                  <a:srgbClr val="008000"/>
                </a:solidFill>
                <a:ea typeface="Comic Sans MS"/>
                <a:cs typeface="Comic Sans MS"/>
              </a:rPr>
              <a:t>1/3,000,000</a:t>
            </a:r>
            <a:endParaRPr lang="en-US" sz="4400" dirty="0" smtClean="0">
              <a:solidFill>
                <a:srgbClr val="008000"/>
              </a:solidFill>
              <a:ea typeface="Comic Sans MS"/>
              <a:cs typeface="Comic Sans MS"/>
            </a:endParaRPr>
          </a:p>
          <a:p>
            <a:pPr>
              <a:buFontTx/>
              <a:buNone/>
            </a:pPr>
            <a:r>
              <a:rPr lang="en-US" sz="4400" dirty="0" smtClean="0">
                <a:ea typeface="Comic Sans MS"/>
                <a:cs typeface="Comic Sans MS"/>
              </a:rPr>
              <a:t>Chance </a:t>
            </a:r>
            <a:r>
              <a:rPr lang="en-US" sz="4400" dirty="0" smtClean="0">
                <a:ea typeface="Comic Sans MS"/>
                <a:cs typeface="Comic Sans MS"/>
              </a:rPr>
              <a:t>of</a:t>
            </a:r>
            <a:r>
              <a:rPr lang="en-US" sz="4400" dirty="0" smtClean="0">
                <a:ea typeface="Comic Sans MS"/>
                <a:cs typeface="Comic Sans MS"/>
              </a:rPr>
              <a:t> 60 </a:t>
            </a:r>
            <a:r>
              <a:rPr lang="en-US" sz="4400" dirty="0">
                <a:ea typeface="Comic Sans MS"/>
                <a:cs typeface="Comic Sans MS"/>
              </a:rPr>
              <a:t>extra </a:t>
            </a:r>
            <a:r>
              <a:rPr lang="en-US" sz="4400" dirty="0" smtClean="0">
                <a:ea typeface="Comic Sans MS"/>
                <a:cs typeface="Comic Sans MS"/>
              </a:rPr>
              <a:t>winners is </a:t>
            </a:r>
          </a:p>
          <a:p>
            <a:pPr>
              <a:buFontTx/>
              <a:buNone/>
            </a:pPr>
            <a:r>
              <a:rPr lang="en-US" sz="4400" dirty="0" smtClean="0">
                <a:ea typeface="Comic Sans MS"/>
                <a:cs typeface="Comic Sans MS"/>
              </a:rPr>
              <a:t>negligible</a:t>
            </a:r>
            <a:r>
              <a:rPr lang="en-US" sz="4400" dirty="0" smtClean="0">
                <a:ea typeface="Comic Sans MS"/>
                <a:cs typeface="Comic Sans MS"/>
              </a:rPr>
              <a:t>.</a:t>
            </a:r>
            <a:endParaRPr lang="en-US" sz="4400" dirty="0">
              <a:ea typeface="Comic Sans MS"/>
              <a:cs typeface="Comic Sans MS"/>
            </a:endParaRP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532437" y="3074987"/>
            <a:ext cx="3082926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/>
              </a:rPr>
              <a:t>Don’t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</a:rPr>
              <a:t> worry</a:t>
            </a:r>
            <a:r>
              <a:rPr lang="en-US" sz="4000" dirty="0">
                <a:solidFill>
                  <a:srgbClr val="008000"/>
                </a:solidFill>
                <a:latin typeface="Comic Sans MS"/>
              </a:rPr>
              <a:t>!</a:t>
            </a:r>
          </a:p>
        </p:txBody>
      </p:sp>
      <p:graphicFrame>
        <p:nvGraphicFramePr>
          <p:cNvPr id="377865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3340100" y="2382838"/>
          <a:ext cx="1293813" cy="1414462"/>
        </p:xfrm>
        <a:graphic>
          <a:graphicData uri="http://schemas.openxmlformats.org/presentationml/2006/ole">
            <p:oleObj spid="_x0000_s377865" name="Equation" r:id="rId3" imgW="4064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0493E590-ECF9-5E46-AFDB-3E9CC568C42D}" type="slidenum">
              <a:rPr lang="en-US" sz="1400">
                <a:latin typeface="Comic Sans MS"/>
              </a:rPr>
              <a:pPr/>
              <a:t>15</a:t>
            </a:fld>
            <a:endParaRPr lang="en-US" sz="1400" dirty="0">
              <a:latin typeface="Comic Sans MS"/>
            </a:endParaRP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Design for Reliability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790700"/>
            <a:ext cx="7899400" cy="46355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WEB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On average gets </a:t>
            </a:r>
            <a:r>
              <a:rPr lang="en-US" sz="3600" dirty="0">
                <a:solidFill>
                  <a:schemeClr val="accent2"/>
                </a:solidFill>
                <a:ea typeface="Comic Sans MS"/>
                <a:cs typeface="Comic Sans MS"/>
              </a:rPr>
              <a:t>µ</a:t>
            </a:r>
            <a:r>
              <a:rPr lang="en-US" sz="3600" dirty="0">
                <a:solidFill>
                  <a:schemeClr val="accent2"/>
                </a:solidFill>
              </a:rPr>
              <a:t> queries per day</a:t>
            </a:r>
          </a:p>
          <a:p>
            <a:r>
              <a:rPr lang="en-US" sz="3600" dirty="0"/>
              <a:t>How much </a:t>
            </a:r>
            <a:r>
              <a:rPr lang="en-US" sz="3600" dirty="0">
                <a:solidFill>
                  <a:srgbClr val="3C34DA"/>
                </a:solidFill>
              </a:rPr>
              <a:t>access capacity</a:t>
            </a:r>
            <a:r>
              <a:rPr lang="en-US" sz="3600" dirty="0"/>
              <a:t> should I build in?</a:t>
            </a:r>
          </a:p>
        </p:txBody>
      </p:sp>
      <p:pic>
        <p:nvPicPr>
          <p:cNvPr id="416772" name="Picture 4" descr="j02857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6088" y="2309813"/>
            <a:ext cx="2589212" cy="1590675"/>
          </a:xfrm>
          <a:prstGeom prst="rect">
            <a:avLst/>
          </a:prstGeom>
          <a:noFill/>
        </p:spPr>
      </p:pic>
      <p:pic>
        <p:nvPicPr>
          <p:cNvPr id="416774" name="Picture 6" descr="j0214984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075" y="2316163"/>
            <a:ext cx="1593850" cy="1582737"/>
          </a:xfrm>
          <a:prstGeom prst="rect">
            <a:avLst/>
          </a:prstGeom>
          <a:noFill/>
        </p:spPr>
      </p:pic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5495925" y="2436813"/>
            <a:ext cx="74822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7200" b="1" dirty="0">
                <a:latin typeface="Comic Sans MS"/>
              </a:rPr>
              <a:t>+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97069BA7-2A8D-C344-A34B-5E2895EE4A3D}" type="slidenum">
              <a:rPr lang="en-US" sz="1400">
                <a:latin typeface="Comic Sans MS"/>
              </a:rPr>
              <a:pPr/>
              <a:t>16</a:t>
            </a:fld>
            <a:endParaRPr lang="en-US" sz="1400" dirty="0">
              <a:latin typeface="Comic Sans MS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4825" y="1181100"/>
            <a:ext cx="8029575" cy="49911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System design must handle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i="1" dirty="0">
                <a:solidFill>
                  <a:srgbClr val="3C34DA"/>
                </a:solidFill>
              </a:rPr>
              <a:t>rare</a:t>
            </a:r>
            <a:r>
              <a:rPr lang="en-US" sz="4400" dirty="0"/>
              <a:t> overloads to be </a:t>
            </a:r>
            <a:r>
              <a:rPr lang="en-US" sz="4400" dirty="0">
                <a:solidFill>
                  <a:srgbClr val="008000"/>
                </a:solidFill>
              </a:rPr>
              <a:t>reliable</a:t>
            </a:r>
            <a:r>
              <a:rPr lang="en-US" sz="44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That’s why </a:t>
            </a:r>
            <a:r>
              <a:rPr lang="en-US" sz="4400" dirty="0" err="1"/>
              <a:t>Chernoff</a:t>
            </a:r>
            <a:r>
              <a:rPr lang="en-US" sz="4400" dirty="0"/>
              <a:t> more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important in systems than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“classical” results like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Central Limit Theorem.</a:t>
            </a:r>
            <a:endParaRPr lang="en-US" sz="4400" dirty="0">
              <a:ea typeface="Comic Sans MS"/>
              <a:cs typeface="Comic Sans MS"/>
            </a:endParaRP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2325688" y="444500"/>
            <a:ext cx="4491037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omic Sans MS"/>
              </a:rPr>
              <a:t> Large Deviation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54D2E261-81C2-6F40-96A9-2B49BA172DD7}" type="slidenum">
              <a:rPr lang="en-US" sz="1400">
                <a:latin typeface="Comic Sans MS"/>
              </a:rPr>
              <a:pPr/>
              <a:t>17</a:t>
            </a:fld>
            <a:endParaRPr lang="en-US" sz="1400" dirty="0">
              <a:latin typeface="Comic Sans MS"/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304800"/>
            <a:ext cx="6731000" cy="990600"/>
          </a:xfrm>
        </p:spPr>
        <p:txBody>
          <a:bodyPr/>
          <a:lstStyle/>
          <a:p>
            <a:r>
              <a:rPr lang="en-US" sz="4400" dirty="0" err="1" smtClean="0"/>
              <a:t>Akamai</a:t>
            </a:r>
            <a:r>
              <a:rPr lang="en-US" sz="4400" dirty="0" smtClean="0"/>
              <a:t> </a:t>
            </a:r>
            <a:r>
              <a:rPr lang="en-US" sz="4400" dirty="0"/>
              <a:t>Server Network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581150"/>
            <a:ext cx="8416925" cy="384175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i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E5"/>
                </a:solidFill>
              </a:rPr>
              <a:t>i</a:t>
            </a:r>
            <a:r>
              <a:rPr lang="en-US" sz="4000" dirty="0" err="1"/>
              <a:t>th</a:t>
            </a:r>
            <a:r>
              <a:rPr lang="en-US" sz="4000" dirty="0"/>
              <a:t> query</a:t>
            </a:r>
            <a:r>
              <a:rPr lang="en-US" sz="4000" dirty="0" smtClean="0"/>
              <a:t> goes to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r>
              <a:rPr lang="en-US" sz="4000" dirty="0">
                <a:solidFill>
                  <a:schemeClr val="tx2"/>
                </a:solidFill>
              </a:rPr>
              <a:t>server</a:t>
            </a:r>
          </a:p>
          <a:p>
            <a:r>
              <a:rPr lang="en-US" sz="4000" dirty="0">
                <a:solidFill>
                  <a:srgbClr val="008000"/>
                </a:solidFill>
              </a:rPr>
              <a:t>T</a:t>
            </a:r>
            <a:r>
              <a:rPr lang="en-US" sz="4000" baseline="-25000" dirty="0">
                <a:solidFill>
                  <a:srgbClr val="008000"/>
                </a:solidFill>
              </a:rPr>
              <a:t>i</a:t>
            </a:r>
            <a:r>
              <a:rPr lang="en-US" sz="4000" dirty="0">
                <a:solidFill>
                  <a:srgbClr val="008000"/>
                </a:solidFill>
              </a:rPr>
              <a:t> = 0</a:t>
            </a:r>
            <a:r>
              <a:rPr lang="en-US" sz="4000" dirty="0"/>
              <a:t> if </a:t>
            </a:r>
            <a:r>
              <a:rPr lang="en-US" sz="4000" dirty="0" smtClean="0"/>
              <a:t>not</a:t>
            </a:r>
          </a:p>
          <a:p>
            <a:r>
              <a:rPr lang="en-US" sz="4000" dirty="0" smtClean="0"/>
              <a:t>Total Load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dirty="0" smtClean="0">
                <a:solidFill>
                  <a:srgbClr val="3C34DA"/>
                </a:solidFill>
              </a:rPr>
              <a:t>T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= T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+ T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+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… +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en-US" sz="4000" dirty="0" smtClean="0"/>
          </a:p>
          <a:p>
            <a:r>
              <a:rPr lang="en-US" sz="4000" dirty="0" smtClean="0"/>
              <a:t>Server averages </a:t>
            </a:r>
            <a:r>
              <a:rPr lang="en-US" sz="4000" dirty="0"/>
              <a:t>1M calls/day:</a:t>
            </a:r>
          </a:p>
          <a:p>
            <a:pPr algn="ctr">
              <a:buFontTx/>
              <a:buNone/>
            </a:pPr>
            <a:r>
              <a:rPr lang="en-US" sz="4000" dirty="0"/>
              <a:t> </a:t>
            </a:r>
            <a:r>
              <a:rPr lang="en-US" sz="4000" dirty="0">
                <a:solidFill>
                  <a:srgbClr val="3C34DA"/>
                </a:solidFill>
              </a:rPr>
              <a:t>E[T] = 1,000,000</a:t>
            </a:r>
            <a:endParaRPr lang="en-US" sz="4400" dirty="0">
              <a:solidFill>
                <a:srgbClr val="3C34DA"/>
              </a:solidFill>
            </a:endParaRPr>
          </a:p>
        </p:txBody>
      </p:sp>
      <p:pic>
        <p:nvPicPr>
          <p:cNvPr id="413701" name="Picture 5" descr="home_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114300"/>
            <a:ext cx="2751137" cy="1258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225EA881-E689-B943-A966-181945D22B3E}" type="slidenum">
              <a:rPr lang="en-US" sz="1400">
                <a:latin typeface="Comic Sans MS"/>
              </a:rPr>
              <a:pPr/>
              <a:t>18</a:t>
            </a:fld>
            <a:endParaRPr lang="en-US" sz="1400" dirty="0">
              <a:latin typeface="Comic Sans MS"/>
            </a:endParaRP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3925" y="381000"/>
            <a:ext cx="4756150" cy="850900"/>
          </a:xfrm>
        </p:spPr>
        <p:txBody>
          <a:bodyPr/>
          <a:lstStyle/>
          <a:p>
            <a:r>
              <a:rPr lang="en-US" sz="3200" dirty="0"/>
              <a:t>Designing One </a:t>
            </a:r>
            <a:r>
              <a:rPr lang="en-US" sz="3200" dirty="0" smtClean="0"/>
              <a:t>Server</a:t>
            </a:r>
            <a:br>
              <a:rPr lang="en-US" sz="3200" dirty="0" smtClean="0"/>
            </a:br>
            <a:r>
              <a:rPr lang="en-US" sz="3200" dirty="0" smtClean="0"/>
              <a:t>to </a:t>
            </a:r>
            <a:r>
              <a:rPr lang="en-US" sz="3200" dirty="0"/>
              <a:t>Survive Overload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20800"/>
            <a:ext cx="86868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 </a:t>
            </a:r>
            <a:r>
              <a:rPr lang="en-US" sz="4400" dirty="0" err="1" smtClean="0"/>
              <a:t>prob</a:t>
            </a:r>
            <a:r>
              <a:rPr lang="en-US" sz="4400" dirty="0" smtClean="0"/>
              <a:t> that rate fluctuates </a:t>
            </a:r>
            <a:r>
              <a:rPr lang="en-US" sz="4400" dirty="0">
                <a:solidFill>
                  <a:schemeClr val="accent2"/>
                </a:solidFill>
              </a:rPr>
              <a:t>1%:</a:t>
            </a:r>
          </a:p>
          <a:p>
            <a:pPr>
              <a:buFontTx/>
              <a:buNone/>
            </a:pPr>
            <a:r>
              <a:rPr lang="en-US" sz="4400" dirty="0"/>
              <a:t>          </a:t>
            </a:r>
            <a:r>
              <a:rPr lang="en-US" sz="4400" dirty="0" err="1" smtClean="0"/>
              <a:t>Pr[</a:t>
            </a:r>
            <a:r>
              <a:rPr lang="en-US" sz="4400" dirty="0" err="1" smtClean="0">
                <a:solidFill>
                  <a:srgbClr val="3C34DA"/>
                </a:solidFill>
              </a:rPr>
              <a:t>T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>
                <a:latin typeface="Euclid Symbol" charset="2"/>
                <a:ea typeface="Comic Sans MS"/>
                <a:cs typeface="Euclid Symbol" charset="2"/>
              </a:rPr>
              <a:t>≥</a:t>
            </a:r>
            <a:r>
              <a:rPr lang="en-US" sz="4400" dirty="0">
                <a:ea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hlink"/>
                </a:solidFill>
                <a:ea typeface="Comic Sans MS"/>
                <a:cs typeface="Comic Sans MS"/>
              </a:rPr>
              <a:t>1.01 </a:t>
            </a:r>
            <a:r>
              <a:rPr lang="en-US" sz="4400" dirty="0" smtClean="0">
                <a:solidFill>
                  <a:schemeClr val="hlink"/>
                </a:solidFill>
                <a:ea typeface="Comic Sans MS"/>
                <a:cs typeface="Comic Sans MS"/>
              </a:rPr>
              <a:t>M</a:t>
            </a:r>
            <a:r>
              <a:rPr lang="en-US" sz="4400" dirty="0">
                <a:ea typeface="Comic Sans MS"/>
                <a:cs typeface="Comic Sans MS"/>
              </a:rPr>
              <a:t>]</a:t>
            </a:r>
            <a:endParaRPr lang="en-US" sz="4400" dirty="0" smtClean="0">
              <a:ea typeface="Comic Sans MS"/>
              <a:cs typeface="Comic Sans MS"/>
            </a:endParaRPr>
          </a:p>
          <a:p>
            <a:pPr>
              <a:buFontTx/>
              <a:buNone/>
            </a:pPr>
            <a:r>
              <a:rPr lang="en-US" sz="4000" dirty="0">
                <a:ea typeface="Comic Sans MS"/>
                <a:cs typeface="Comic Sans MS"/>
              </a:rPr>
              <a:t>			</a:t>
            </a:r>
            <a:r>
              <a:rPr lang="en-US" sz="4000" b="1" dirty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000" dirty="0">
                <a:ea typeface="Comic Sans MS"/>
                <a:cs typeface="Comic Sans MS"/>
              </a:rPr>
              <a:t>  </a:t>
            </a:r>
            <a:r>
              <a:rPr lang="en-US" sz="4400" dirty="0" err="1">
                <a:solidFill>
                  <a:srgbClr val="0000E5"/>
                </a:solidFill>
                <a:ea typeface="Comic Sans MS"/>
                <a:cs typeface="Comic Sans MS"/>
              </a:rPr>
              <a:t>e</a:t>
            </a:r>
            <a:r>
              <a:rPr lang="en-US" sz="4400" dirty="0">
                <a:solidFill>
                  <a:srgbClr val="0000E5"/>
                </a:solidFill>
                <a:ea typeface="Comic Sans MS"/>
                <a:cs typeface="Comic Sans MS"/>
              </a:rPr>
              <a:t> </a:t>
            </a:r>
            <a:r>
              <a:rPr lang="en-US" sz="4400" baseline="30000" dirty="0">
                <a:solidFill>
                  <a:srgbClr val="0000E5"/>
                </a:solidFill>
                <a:ea typeface="Comic Sans MS"/>
                <a:cs typeface="Comic Sans MS"/>
              </a:rPr>
              <a:t>–</a:t>
            </a:r>
            <a:r>
              <a:rPr lang="en-US" sz="4400" baseline="30000" dirty="0" smtClean="0">
                <a:solidFill>
                  <a:srgbClr val="0000E5"/>
                </a:solidFill>
                <a:ea typeface="Comic Sans MS"/>
                <a:cs typeface="Comic Sans MS"/>
              </a:rPr>
              <a:t> </a:t>
            </a:r>
            <a:r>
              <a:rPr lang="el-GR" sz="4400" b="1" baseline="300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baseline="30000" dirty="0" smtClean="0">
                <a:solidFill>
                  <a:srgbClr val="0000E5"/>
                </a:solidFill>
                <a:ea typeface="Comic Sans MS"/>
                <a:cs typeface="Comic Sans MS"/>
              </a:rPr>
              <a:t>(1.01)M</a:t>
            </a:r>
            <a:endParaRPr lang="en-US" sz="4400" baseline="30000" dirty="0">
              <a:solidFill>
                <a:srgbClr val="0000E5"/>
              </a:solidFill>
              <a:ea typeface="Comic Sans MS"/>
              <a:cs typeface="Comic Sans MS"/>
            </a:endParaRPr>
          </a:p>
          <a:p>
            <a:pPr>
              <a:buFontTx/>
              <a:buNone/>
            </a:pPr>
            <a:r>
              <a:rPr lang="en-US" sz="4000" baseline="48000" dirty="0">
                <a:ea typeface="Comic Sans MS"/>
                <a:cs typeface="Comic Sans MS"/>
              </a:rPr>
              <a:t>		</a:t>
            </a:r>
            <a:r>
              <a:rPr lang="en-US" sz="4000" baseline="48000" dirty="0" smtClean="0">
                <a:ea typeface="Comic Sans MS"/>
                <a:cs typeface="Comic Sans MS"/>
              </a:rPr>
              <a:t>	         </a:t>
            </a:r>
            <a:r>
              <a:rPr lang="en-US" sz="4000" b="1" dirty="0" smtClean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000" dirty="0" smtClean="0">
                <a:ea typeface="Comic Sans MS"/>
                <a:cs typeface="Comic Sans MS"/>
              </a:rPr>
              <a:t>  </a:t>
            </a:r>
            <a:r>
              <a:rPr lang="en-US" sz="4400" dirty="0">
                <a:solidFill>
                  <a:srgbClr val="FF00FF"/>
                </a:solidFill>
                <a:ea typeface="Comic Sans MS"/>
                <a:cs typeface="Comic Sans MS"/>
              </a:rPr>
              <a:t>2</a:t>
            </a:r>
            <a:r>
              <a:rPr lang="en-US" sz="4400" dirty="0" smtClean="0">
                <a:solidFill>
                  <a:srgbClr val="FF00FF"/>
                </a:solidFill>
                <a:ea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ea typeface="Comic Sans MS"/>
                <a:cs typeface="Comic Sans MS"/>
                <a:sym typeface="Symbol" charset="2"/>
              </a:rPr>
              <a:t>⋅</a:t>
            </a:r>
            <a:r>
              <a:rPr lang="en-US" sz="4400" dirty="0" smtClean="0">
                <a:solidFill>
                  <a:srgbClr val="FF00FF"/>
                </a:solidFill>
                <a:ea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FF00FF"/>
                </a:solidFill>
                <a:ea typeface="Comic Sans MS"/>
                <a:cs typeface="Comic Sans MS"/>
              </a:rPr>
              <a:t>10</a:t>
            </a:r>
            <a:r>
              <a:rPr lang="en-US" sz="4400" baseline="30000" dirty="0">
                <a:solidFill>
                  <a:srgbClr val="FF00FF"/>
                </a:solidFill>
                <a:ea typeface="Comic Sans MS"/>
                <a:cs typeface="Comic Sans MS"/>
              </a:rPr>
              <a:t>–22</a:t>
            </a:r>
            <a:r>
              <a:rPr lang="en-US" sz="4400" baseline="30000" dirty="0">
                <a:ea typeface="Comic Sans MS"/>
                <a:cs typeface="Comic Sans MS"/>
              </a:rPr>
              <a:t> </a:t>
            </a:r>
          </a:p>
          <a:p>
            <a:pPr algn="ctr">
              <a:buFontTx/>
              <a:buNone/>
            </a:pPr>
            <a:r>
              <a:rPr lang="en-US" sz="3600" dirty="0">
                <a:ea typeface="Comic Sans MS"/>
                <a:cs typeface="Comic Sans MS"/>
              </a:rPr>
              <a:t>1% excess capacity more than enough</a:t>
            </a:r>
          </a:p>
          <a:p>
            <a:pPr algn="ctr">
              <a:buFontTx/>
              <a:buNone/>
            </a:pPr>
            <a:r>
              <a:rPr lang="en-US" sz="3600" dirty="0">
                <a:ea typeface="Comic Sans MS"/>
                <a:cs typeface="Comic Sans MS"/>
              </a:rPr>
              <a:t>to make </a:t>
            </a:r>
            <a:r>
              <a:rPr lang="en-US" sz="3600" dirty="0">
                <a:solidFill>
                  <a:srgbClr val="008000"/>
                </a:solidFill>
                <a:ea typeface="Comic Sans MS"/>
                <a:cs typeface="Comic Sans MS"/>
              </a:rPr>
              <a:t>overload very unlikely.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356225" y="3740150"/>
            <a:ext cx="311876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/>
              </a:rPr>
              <a:t>(</a:t>
            </a:r>
            <a:r>
              <a:rPr lang="en-US" i="1" dirty="0">
                <a:solidFill>
                  <a:srgbClr val="006600"/>
                </a:solidFill>
                <a:latin typeface="Comic Sans MS"/>
              </a:rPr>
              <a:t>very small</a:t>
            </a:r>
            <a:r>
              <a:rPr lang="en-US" dirty="0">
                <a:solidFill>
                  <a:srgbClr val="006600"/>
                </a:solidFill>
                <a:latin typeface="Comic Sans MS"/>
              </a:rPr>
              <a:t>)!!!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uiExpand="1" build="p"/>
      <p:bldP spid="4147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92616D64-E06E-514E-9FC2-1ABDA91874DC}" type="slidenum">
              <a:rPr lang="en-US" sz="1400">
                <a:latin typeface="Comic Sans MS"/>
              </a:rPr>
              <a:pPr/>
              <a:t>19</a:t>
            </a:fld>
            <a:endParaRPr lang="en-US" sz="1400" dirty="0">
              <a:latin typeface="Comic Sans MS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4800" y="304800"/>
            <a:ext cx="6642100" cy="1028700"/>
          </a:xfrm>
        </p:spPr>
        <p:txBody>
          <a:bodyPr/>
          <a:lstStyle/>
          <a:p>
            <a:r>
              <a:rPr lang="en-US" dirty="0"/>
              <a:t>The Whole Server Network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250950"/>
            <a:ext cx="8699500" cy="484505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/>
              <a:t>Akamai</a:t>
            </a:r>
            <a:r>
              <a:rPr lang="en-US" sz="4000" dirty="0"/>
              <a:t> has a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C34DA"/>
                </a:solidFill>
              </a:rPr>
              <a:t>30,000</a:t>
            </a:r>
            <a:r>
              <a:rPr lang="en-US" sz="4000" dirty="0" smtClean="0"/>
              <a:t> </a:t>
            </a:r>
            <a:r>
              <a:rPr lang="en-US" sz="4000" dirty="0"/>
              <a:t>servers, and</a:t>
            </a:r>
          </a:p>
          <a:p>
            <a:pPr>
              <a:buFontTx/>
              <a:buNone/>
            </a:pPr>
            <a:r>
              <a:rPr lang="en-US" sz="4000" dirty="0"/>
              <a:t>all get same average load per day.</a:t>
            </a:r>
          </a:p>
          <a:p>
            <a:pPr>
              <a:buFontTx/>
              <a:buNone/>
            </a:pPr>
            <a:r>
              <a:rPr lang="en-US" sz="4000" dirty="0"/>
              <a:t>Use Boole’s inequality:</a:t>
            </a:r>
          </a:p>
          <a:p>
            <a:pPr>
              <a:buFontTx/>
              <a:buNone/>
            </a:pPr>
            <a:r>
              <a:rPr lang="en-US" sz="4000" dirty="0"/>
              <a:t>Pr</a:t>
            </a:r>
            <a:r>
              <a:rPr lang="en-US" sz="4000" dirty="0" smtClean="0"/>
              <a:t> [</a:t>
            </a:r>
            <a:r>
              <a:rPr lang="en-US" sz="4000" i="1" dirty="0" smtClean="0"/>
              <a:t>any</a:t>
            </a:r>
            <a:r>
              <a:rPr lang="en-US" sz="4000" dirty="0" smtClean="0"/>
              <a:t> </a:t>
            </a:r>
            <a:r>
              <a:rPr lang="en-US" sz="4000" dirty="0"/>
              <a:t>server </a:t>
            </a:r>
            <a:r>
              <a:rPr lang="en-US" sz="4000" dirty="0" smtClean="0"/>
              <a:t>overloads]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sz="4000" b="1" dirty="0" smtClean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000" dirty="0" smtClean="0">
                <a:ea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3C34DA"/>
                </a:solidFill>
              </a:rPr>
              <a:t>30,000</a:t>
            </a:r>
            <a:r>
              <a:rPr lang="en-US" sz="4000" dirty="0" smtClean="0">
                <a:ea typeface="Comic Sans MS"/>
                <a:cs typeface="Comic Sans MS"/>
                <a:sym typeface="Symbol" charset="2"/>
              </a:rPr>
              <a:t>⋅</a:t>
            </a:r>
            <a:r>
              <a:rPr lang="en-US" sz="4000" dirty="0" smtClean="0"/>
              <a:t>Pr</a:t>
            </a:r>
            <a:r>
              <a:rPr lang="en-US" sz="4000" dirty="0" smtClean="0"/>
              <a:t>[this server overloads</a:t>
            </a:r>
            <a:r>
              <a:rPr lang="en-US" sz="4000" dirty="0"/>
              <a:t>]</a:t>
            </a:r>
            <a:endParaRPr lang="en-US" sz="4000" dirty="0" smtClean="0"/>
          </a:p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dirty="0">
                <a:ea typeface="Comic Sans MS"/>
                <a:cs typeface="Comic Sans MS"/>
              </a:rPr>
              <a:t>            </a:t>
            </a:r>
            <a:r>
              <a:rPr lang="en-US" dirty="0" smtClean="0">
                <a:ea typeface="Comic Sans MS"/>
                <a:cs typeface="Comic Sans MS"/>
              </a:rPr>
              <a:t> </a:t>
            </a:r>
            <a:r>
              <a:rPr lang="en-US" sz="4000" b="1" dirty="0" smtClean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000" dirty="0" smtClean="0">
                <a:ea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ea typeface="Comic Sans MS"/>
                <a:cs typeface="Comic Sans MS"/>
              </a:rPr>
              <a:t>6 </a:t>
            </a:r>
            <a:r>
              <a:rPr lang="en-US" sz="4000" dirty="0" smtClean="0">
                <a:solidFill>
                  <a:srgbClr val="FF00FF"/>
                </a:solidFill>
                <a:ea typeface="Comic Sans MS"/>
                <a:cs typeface="Comic Sans MS"/>
                <a:sym typeface="Symbol" charset="2"/>
              </a:rPr>
              <a:t>⋅</a:t>
            </a:r>
            <a:r>
              <a:rPr lang="en-US" sz="4000" dirty="0" smtClean="0">
                <a:solidFill>
                  <a:srgbClr val="FF00FF"/>
                </a:solidFill>
                <a:ea typeface="Comic Sans MS"/>
                <a:cs typeface="Comic Sans MS"/>
              </a:rPr>
              <a:t> 10</a:t>
            </a:r>
            <a:r>
              <a:rPr lang="en-US" sz="4000" baseline="30000" dirty="0" smtClean="0">
                <a:solidFill>
                  <a:srgbClr val="FF00FF"/>
                </a:solidFill>
                <a:ea typeface="Comic Sans MS"/>
                <a:cs typeface="Comic Sans MS"/>
              </a:rPr>
              <a:t>–18</a:t>
            </a:r>
            <a:r>
              <a:rPr lang="en-US" sz="4000" baseline="30000" dirty="0" smtClean="0">
                <a:solidFill>
                  <a:srgbClr val="008000"/>
                </a:solidFill>
                <a:ea typeface="Comic Sans MS"/>
                <a:cs typeface="Comic Sans MS"/>
              </a:rPr>
              <a:t>         </a:t>
            </a:r>
            <a:endParaRPr lang="en-US" dirty="0">
              <a:ea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4483100" y="4908550"/>
            <a:ext cx="438478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6600"/>
                </a:solidFill>
                <a:latin typeface="Comic Sans MS"/>
              </a:rPr>
              <a:t>(still very small)!!!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uiExpand="1" build="p"/>
      <p:bldP spid="41779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C732CC11-5A0B-704C-996E-523E3976C450}" type="slidenum">
              <a:rPr lang="en-US" sz="1400">
                <a:latin typeface="Comic Sans MS"/>
              </a:rPr>
              <a:pPr/>
              <a:t>2</a:t>
            </a:fld>
            <a:endParaRPr lang="en-US" sz="1400" dirty="0">
              <a:latin typeface="Comic Sans MS"/>
            </a:endParaRPr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/>
        </p:nvGraphicFramePr>
        <p:xfrm>
          <a:off x="2532063" y="2957513"/>
          <a:ext cx="3673475" cy="2462212"/>
        </p:xfrm>
        <a:graphic>
          <a:graphicData uri="http://schemas.openxmlformats.org/presentationml/2006/ole">
            <p:oleObj spid="_x0000_s399363" name="Equation" r:id="rId3" imgW="723900" imgH="482600" progId="Equation.DSMT4">
              <p:embed/>
            </p:oleObj>
          </a:graphicData>
        </a:graphic>
      </p:graphicFrame>
      <p:grpSp>
        <p:nvGrpSpPr>
          <p:cNvPr id="399369" name="Group 9"/>
          <p:cNvGrpSpPr>
            <a:grpSpLocks/>
          </p:cNvGrpSpPr>
          <p:nvPr/>
        </p:nvGrpSpPr>
        <p:grpSpPr bwMode="auto">
          <a:xfrm>
            <a:off x="5232400" y="4652964"/>
            <a:ext cx="2057400" cy="1417638"/>
            <a:chOff x="3264" y="2723"/>
            <a:chExt cx="1296" cy="893"/>
          </a:xfrm>
        </p:grpSpPr>
        <p:sp>
          <p:nvSpPr>
            <p:cNvPr id="399364" name="Text Box 4"/>
            <p:cNvSpPr txBox="1">
              <a:spLocks noChangeArrowheads="1"/>
            </p:cNvSpPr>
            <p:nvPr/>
          </p:nvSpPr>
          <p:spPr bwMode="auto">
            <a:xfrm rot="16200000">
              <a:off x="3467" y="2590"/>
              <a:ext cx="25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800" dirty="0">
                  <a:latin typeface="Comic Sans MS"/>
                </a:rPr>
                <a:t>{</a:t>
              </a:r>
            </a:p>
          </p:txBody>
        </p:sp>
        <p:sp>
          <p:nvSpPr>
            <p:cNvPr id="399365" name="Text Box 5"/>
            <p:cNvSpPr txBox="1">
              <a:spLocks noChangeArrowheads="1"/>
            </p:cNvSpPr>
            <p:nvPr/>
          </p:nvSpPr>
          <p:spPr bwMode="auto">
            <a:xfrm>
              <a:off x="3264" y="2860"/>
              <a:ext cx="129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omic Sans MS"/>
                </a:rPr>
                <a:t>Bernoulli</a:t>
              </a:r>
            </a:p>
            <a:p>
              <a:pPr algn="ctr"/>
              <a:r>
                <a:rPr lang="en-US" dirty="0">
                  <a:solidFill>
                    <a:srgbClr val="800000"/>
                  </a:solidFill>
                  <a:latin typeface="Comic Sans MS"/>
                </a:rPr>
                <a:t>variable</a:t>
              </a:r>
            </a:p>
          </p:txBody>
        </p:sp>
      </p:grpSp>
      <p:sp>
        <p:nvSpPr>
          <p:cNvPr id="399366" name="Rectangle 6"/>
          <p:cNvSpPr>
            <a:spLocks noGrp="1" noChangeArrowheads="1"/>
          </p:cNvSpPr>
          <p:nvPr>
            <p:ph type="title"/>
          </p:nvPr>
        </p:nvSpPr>
        <p:spPr>
          <a:xfrm>
            <a:off x="2794000" y="368300"/>
            <a:ext cx="3467100" cy="890588"/>
          </a:xfrm>
          <a:noFill/>
          <a:ln/>
        </p:spPr>
        <p:txBody>
          <a:bodyPr/>
          <a:lstStyle/>
          <a:p>
            <a:r>
              <a:rPr lang="en-US"/>
              <a:t>Bernoulli Sums</a:t>
            </a:r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371475" y="1457325"/>
            <a:ext cx="8197426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</a:rPr>
              <a:t>Focus on random </a:t>
            </a:r>
            <a:r>
              <a:rPr lang="en-US" sz="4000" dirty="0" err="1">
                <a:latin typeface="Comic Sans MS"/>
              </a:rPr>
              <a:t>vars</a:t>
            </a:r>
            <a:r>
              <a:rPr lang="en-US" sz="4000" dirty="0">
                <a:latin typeface="Comic Sans MS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000" dirty="0">
                <a:latin typeface="Comic Sans MS"/>
              </a:rPr>
              <a:t>, that are</a:t>
            </a:r>
          </a:p>
          <a:p>
            <a:r>
              <a:rPr lang="en-US" sz="4000" dirty="0">
                <a:latin typeface="Comic Sans MS"/>
              </a:rPr>
              <a:t>sums of</a:t>
            </a:r>
            <a:r>
              <a:rPr lang="en-US" sz="4000" dirty="0" smtClean="0">
                <a:latin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</a:rPr>
              <a:t>mutually independent</a:t>
            </a:r>
          </a:p>
          <a:p>
            <a:r>
              <a:rPr lang="en-US" sz="4000" dirty="0" smtClean="0">
                <a:solidFill>
                  <a:srgbClr val="3C34DA"/>
                </a:solidFill>
                <a:latin typeface="Comic Sans MS"/>
              </a:rPr>
              <a:t>0</a:t>
            </a:r>
            <a:r>
              <a:rPr lang="en-US" sz="4000" dirty="0">
                <a:solidFill>
                  <a:srgbClr val="3C34DA"/>
                </a:solidFill>
                <a:latin typeface="Comic Sans MS"/>
              </a:rPr>
              <a:t>-1 </a:t>
            </a:r>
            <a:r>
              <a:rPr lang="en-US" sz="4000" dirty="0">
                <a:solidFill>
                  <a:schemeClr val="tx2"/>
                </a:solidFill>
                <a:latin typeface="Comic Sans MS"/>
              </a:rPr>
              <a:t>variables: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334916ED-38E5-AF49-8B22-8490EF231F00}" type="slidenum">
              <a:rPr lang="en-US" sz="1400">
                <a:latin typeface="Comic Sans MS"/>
              </a:rPr>
              <a:pPr/>
              <a:t>20</a:t>
            </a:fld>
            <a:endParaRPr lang="en-US" sz="1400" dirty="0">
              <a:latin typeface="Comic Sans MS"/>
            </a:endParaRP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1314450"/>
            <a:ext cx="8623300" cy="431165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/>
              <a:t>If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Pr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cs typeface="Comic Sans MS"/>
              </a:rPr>
              <a:t>[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1]</a:t>
            </a:r>
            <a:r>
              <a:rPr lang="en-US" sz="4400" dirty="0" smtClean="0"/>
              <a:t> </a:t>
            </a:r>
            <a:r>
              <a:rPr lang="en-US" sz="4400" dirty="0"/>
              <a:t>same for all</a:t>
            </a:r>
            <a:r>
              <a:rPr lang="en-US" sz="4400" dirty="0">
                <a:solidFill>
                  <a:srgbClr val="0000E5"/>
                </a:solidFill>
              </a:rPr>
              <a:t> </a:t>
            </a:r>
            <a:r>
              <a:rPr lang="en-US" sz="4400" dirty="0" err="1">
                <a:solidFill>
                  <a:srgbClr val="0000E5"/>
                </a:solidFill>
              </a:rPr>
              <a:t>i</a:t>
            </a:r>
            <a:r>
              <a:rPr lang="en-US" sz="4400" dirty="0"/>
              <a:t>, then</a:t>
            </a:r>
            <a:endParaRPr lang="en-US" sz="4400" dirty="0" smtClean="0"/>
          </a:p>
          <a:p>
            <a:pPr algn="ctr">
              <a:buFontTx/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T </a:t>
            </a:r>
            <a:r>
              <a:rPr lang="en-US" sz="4800" dirty="0">
                <a:solidFill>
                  <a:srgbClr val="0000E5"/>
                </a:solidFill>
              </a:rPr>
              <a:t>=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  <a:r>
              <a:rPr lang="en-US" sz="4800" dirty="0" err="1">
                <a:solidFill>
                  <a:srgbClr val="0000E5"/>
                </a:solidFill>
                <a:sym typeface="Symbol" charset="2"/>
              </a:rPr>
              <a:t>Σ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  <a:r>
              <a:rPr lang="en-US" sz="4800" dirty="0">
                <a:solidFill>
                  <a:srgbClr val="0000E5"/>
                </a:solidFill>
              </a:rPr>
              <a:t>T</a:t>
            </a:r>
            <a:r>
              <a:rPr lang="en-US" sz="4800" baseline="-25000" dirty="0">
                <a:solidFill>
                  <a:srgbClr val="0000E5"/>
                </a:solidFill>
              </a:rPr>
              <a:t>i</a:t>
            </a:r>
            <a:r>
              <a:rPr lang="en-US" sz="4800" baseline="-25000" dirty="0"/>
              <a:t>   </a:t>
            </a:r>
            <a:r>
              <a:rPr lang="en-US" sz="4800" dirty="0"/>
              <a:t>is</a:t>
            </a:r>
            <a:r>
              <a:rPr lang="en-US" sz="4800" dirty="0" smtClean="0"/>
              <a:t> binomial</a:t>
            </a:r>
            <a:r>
              <a:rPr lang="en-US" sz="4800" dirty="0"/>
              <a:t>.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400" dirty="0" smtClean="0"/>
              <a:t>Get better bounds using</a:t>
            </a:r>
          </a:p>
          <a:p>
            <a:pPr>
              <a:buFontTx/>
              <a:buNone/>
            </a:pPr>
            <a:r>
              <a:rPr lang="en-US" sz="4400" dirty="0" smtClean="0"/>
              <a:t>binomial calculations, but </a:t>
            </a:r>
          </a:p>
          <a:p>
            <a:pPr>
              <a:buFontTx/>
              <a:buNone/>
            </a:pPr>
            <a:r>
              <a:rPr lang="en-US" sz="4400" dirty="0" err="1" smtClean="0"/>
              <a:t>Chernoff</a:t>
            </a:r>
            <a:r>
              <a:rPr lang="en-US" sz="4400" dirty="0" smtClean="0"/>
              <a:t> </a:t>
            </a:r>
            <a:r>
              <a:rPr lang="en-US" sz="4400" dirty="0"/>
              <a:t>bound</a:t>
            </a:r>
            <a:r>
              <a:rPr lang="en-US" sz="4400" dirty="0" smtClean="0"/>
              <a:t> </a:t>
            </a:r>
            <a:r>
              <a:rPr lang="en-US" sz="4400" dirty="0" smtClean="0"/>
              <a:t>still </a:t>
            </a:r>
            <a:r>
              <a:rPr lang="en-US" sz="4400" dirty="0" smtClean="0"/>
              <a:t>decent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1360488" y="482600"/>
            <a:ext cx="709410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latin typeface="Comic Sans MS"/>
              </a:rPr>
              <a:t>Chernoff</a:t>
            </a:r>
            <a:r>
              <a:rPr lang="en-US" sz="4000" dirty="0">
                <a:solidFill>
                  <a:schemeClr val="tx2"/>
                </a:solidFill>
                <a:latin typeface="Comic Sans MS"/>
              </a:rPr>
              <a:t> vs. Binomial Bounds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15755910-AEAA-6E46-94F9-A95CA38E3440}" type="slidenum">
              <a:rPr lang="en-US" sz="1400">
                <a:latin typeface="Comic Sans MS"/>
              </a:rPr>
              <a:pPr/>
              <a:t>21</a:t>
            </a:fld>
            <a:endParaRPr lang="en-US" sz="1400" dirty="0">
              <a:latin typeface="Comic Sans MS"/>
            </a:endParaRP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400300" y="2567225"/>
            <a:ext cx="8343400" cy="172354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>
                <a:latin typeface="Comic Sans MS"/>
              </a:rPr>
              <a:t>Problems</a:t>
            </a:r>
            <a:r>
              <a:rPr lang="en-US" sz="10600" dirty="0" smtClean="0">
                <a:latin typeface="Comic Sans MS"/>
              </a:rPr>
              <a:t> 4,5</a:t>
            </a:r>
            <a:endParaRPr lang="en-US" sz="10600" dirty="0">
              <a:latin typeface="Comic Sans MS"/>
            </a:endParaRP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2574925" y="403225"/>
            <a:ext cx="440882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</a:rPr>
              <a:t>In Class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57C902DC-E5F2-6944-A2F8-D1503A309B26}" type="slidenum">
              <a:rPr lang="en-US" sz="1400">
                <a:latin typeface="Comic Sans MS"/>
              </a:rPr>
              <a:pPr/>
              <a:t>3</a:t>
            </a:fld>
            <a:endParaRPr lang="en-US" sz="1400" dirty="0">
              <a:latin typeface="Comic Sans MS"/>
            </a:endParaRPr>
          </a:p>
        </p:txBody>
      </p:sp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1527174" y="488951"/>
            <a:ext cx="65119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latin typeface="Comic Sans MS"/>
              </a:rPr>
              <a:t>Probability of No Success</a:t>
            </a:r>
            <a:endParaRPr lang="en-US" sz="4000" dirty="0">
              <a:latin typeface="Comic Sans MS"/>
            </a:endParaRPr>
          </a:p>
        </p:txBody>
      </p:sp>
      <p:sp>
        <p:nvSpPr>
          <p:cNvPr id="372754" name="Text Box 18"/>
          <p:cNvSpPr txBox="1">
            <a:spLocks noChangeArrowheads="1"/>
          </p:cNvSpPr>
          <p:nvPr/>
        </p:nvSpPr>
        <p:spPr bwMode="auto">
          <a:xfrm>
            <a:off x="686593" y="1416050"/>
            <a:ext cx="7770813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  <a:latin typeface="Comic Sans MS"/>
              </a:rPr>
              <a:t>T</a:t>
            </a:r>
            <a:r>
              <a:rPr lang="en-US" sz="6000" baseline="-25000" dirty="0">
                <a:solidFill>
                  <a:srgbClr val="0000FF"/>
                </a:solidFill>
                <a:latin typeface="Comic Sans MS"/>
              </a:rPr>
              <a:t>i</a:t>
            </a:r>
            <a:r>
              <a:rPr lang="en-US" sz="6000" i="1" baseline="-250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</a:rPr>
              <a:t>=</a:t>
            </a:r>
            <a:r>
              <a:rPr lang="en-US" sz="6000" i="1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6000" dirty="0">
                <a:latin typeface="Comic Sans MS"/>
              </a:rPr>
              <a:t> </a:t>
            </a:r>
            <a:r>
              <a:rPr lang="en-US" sz="4400" dirty="0">
                <a:latin typeface="Comic Sans MS"/>
              </a:rPr>
              <a:t>means “success” on</a:t>
            </a:r>
          </a:p>
          <a:p>
            <a:r>
              <a:rPr lang="en-US" sz="4400" dirty="0">
                <a:latin typeface="Comic Sans MS"/>
              </a:rPr>
              <a:t>the </a:t>
            </a:r>
            <a:r>
              <a:rPr lang="en-US" sz="4400" dirty="0" err="1">
                <a:solidFill>
                  <a:srgbClr val="0000FF"/>
                </a:solidFill>
                <a:latin typeface="Comic Sans MS"/>
              </a:rPr>
              <a:t>i</a:t>
            </a:r>
            <a:r>
              <a:rPr lang="en-US" sz="4400" baseline="30000" dirty="0" err="1">
                <a:latin typeface="Comic Sans MS"/>
              </a:rPr>
              <a:t>th</a:t>
            </a:r>
            <a:r>
              <a:rPr lang="en-US" sz="4400" dirty="0">
                <a:latin typeface="Comic Sans MS"/>
              </a:rPr>
              <a:t> try.</a:t>
            </a:r>
          </a:p>
          <a:p>
            <a:endParaRPr lang="en-US" sz="4400" dirty="0">
              <a:latin typeface="Comic Sans MS"/>
            </a:endParaRPr>
          </a:p>
          <a:p>
            <a:r>
              <a:rPr lang="en-US" sz="6000" dirty="0">
                <a:solidFill>
                  <a:schemeClr val="accent2"/>
                </a:solidFill>
                <a:latin typeface="Comic Sans MS"/>
              </a:rPr>
              <a:t>[R</a:t>
            </a:r>
            <a:r>
              <a:rPr lang="en-US" sz="6000" i="1" dirty="0">
                <a:solidFill>
                  <a:schemeClr val="accent2"/>
                </a:solidFill>
                <a:latin typeface="Comic Sans MS"/>
              </a:rPr>
              <a:t> </a:t>
            </a:r>
            <a:r>
              <a:rPr lang="en-US" sz="6000" dirty="0">
                <a:solidFill>
                  <a:schemeClr val="accent2"/>
                </a:solidFill>
                <a:latin typeface="Comic Sans MS"/>
              </a:rPr>
              <a:t>= 0]</a:t>
            </a:r>
            <a:r>
              <a:rPr lang="en-US" sz="6000" dirty="0">
                <a:latin typeface="Comic Sans MS"/>
              </a:rPr>
              <a:t> </a:t>
            </a:r>
            <a:r>
              <a:rPr lang="en-US" sz="4400" dirty="0">
                <a:latin typeface="Comic Sans MS"/>
              </a:rPr>
              <a:t>is the event that </a:t>
            </a:r>
            <a:r>
              <a:rPr lang="en-US" sz="4400" dirty="0" smtClean="0">
                <a:latin typeface="Comic Sans MS"/>
              </a:rPr>
              <a:t>we </a:t>
            </a:r>
            <a:r>
              <a:rPr lang="en-US" sz="4400" dirty="0" smtClean="0">
                <a:solidFill>
                  <a:schemeClr val="hlink"/>
                </a:solidFill>
                <a:latin typeface="Comic Sans MS"/>
              </a:rPr>
              <a:t>never </a:t>
            </a:r>
            <a:r>
              <a:rPr lang="en-US" sz="4400" dirty="0">
                <a:latin typeface="Comic Sans MS"/>
              </a:rPr>
              <a:t>succeed.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05BCEF71-1B17-8D4A-89E7-991245D2286E}" type="slidenum">
              <a:rPr lang="en-US" sz="1400">
                <a:latin typeface="Comic Sans MS"/>
              </a:rPr>
              <a:pPr/>
              <a:t>4</a:t>
            </a:fld>
            <a:endParaRPr lang="en-US" sz="1400" dirty="0">
              <a:latin typeface="Comic Sans MS"/>
            </a:endParaRPr>
          </a:p>
        </p:txBody>
      </p:sp>
      <p:sp>
        <p:nvSpPr>
          <p:cNvPr id="40039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14400" y="1333500"/>
            <a:ext cx="7620000" cy="31369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Fundamental </a:t>
            </a:r>
            <a:r>
              <a:rPr lang="en-US" sz="3600" dirty="0" smtClean="0"/>
              <a:t>fact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660066"/>
                </a:solidFill>
              </a:rPr>
              <a:t>Murphy’s Law</a:t>
            </a:r>
          </a:p>
          <a:p>
            <a:pPr>
              <a:buFontTx/>
              <a:buNone/>
            </a:pPr>
            <a:r>
              <a:rPr lang="en-US" sz="4000" dirty="0"/>
              <a:t>If </a:t>
            </a:r>
            <a:r>
              <a:rPr lang="en-US" sz="4000" dirty="0" err="1">
                <a:solidFill>
                  <a:srgbClr val="0000FF"/>
                </a:solidFill>
              </a:rPr>
              <a:t>E[#successes</a:t>
            </a:r>
            <a:r>
              <a:rPr lang="en-US" sz="4000" dirty="0">
                <a:solidFill>
                  <a:srgbClr val="0000FF"/>
                </a:solidFill>
              </a:rPr>
              <a:t>]</a:t>
            </a:r>
            <a:r>
              <a:rPr lang="en-US" sz="4000" dirty="0"/>
              <a:t> is </a:t>
            </a:r>
            <a:r>
              <a:rPr lang="en-US" sz="4000" dirty="0">
                <a:solidFill>
                  <a:srgbClr val="006600"/>
                </a:solidFill>
              </a:rPr>
              <a:t>large</a:t>
            </a:r>
            <a:r>
              <a:rPr lang="en-US" sz="4000" dirty="0"/>
              <a:t>, then</a:t>
            </a:r>
          </a:p>
          <a:p>
            <a:pPr>
              <a:buFontTx/>
              <a:buNone/>
            </a:pPr>
            <a:r>
              <a:rPr lang="en-US" sz="4000" dirty="0" err="1" smtClean="0">
                <a:solidFill>
                  <a:srgbClr val="0000FF"/>
                </a:solidFill>
              </a:rPr>
              <a:t>Pr[</a:t>
            </a:r>
            <a:r>
              <a:rPr lang="en-US" sz="4000" dirty="0" err="1" smtClean="0">
                <a:solidFill>
                  <a:srgbClr val="FF0000"/>
                </a:solidFill>
              </a:rPr>
              <a:t>never</a:t>
            </a:r>
            <a:r>
              <a:rPr lang="en-US" sz="4000" dirty="0" smtClean="0">
                <a:solidFill>
                  <a:srgbClr val="0000FF"/>
                </a:solidFill>
              </a:rPr>
              <a:t> succeeding]</a:t>
            </a:r>
            <a:r>
              <a:rPr lang="en-US" sz="4000" dirty="0" smtClean="0"/>
              <a:t> </a:t>
            </a:r>
            <a:r>
              <a:rPr lang="en-US" sz="4000" dirty="0"/>
              <a:t>is</a:t>
            </a:r>
            <a:endParaRPr lang="en-US" sz="4000" dirty="0" smtClean="0"/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exponentially small:</a:t>
            </a:r>
            <a:endParaRPr lang="en-US" sz="40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27174" y="488951"/>
            <a:ext cx="65119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latin typeface="Comic Sans MS"/>
              </a:rPr>
              <a:t>Probability of No Success</a:t>
            </a:r>
            <a:endParaRPr lang="en-US" sz="4000" dirty="0">
              <a:latin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60475" y="4279900"/>
          <a:ext cx="6623050" cy="2037862"/>
        </p:xfrm>
        <a:graphic>
          <a:graphicData uri="http://schemas.openxmlformats.org/presentationml/2006/ole">
            <p:oleObj spid="_x0000_s400399" name="Equation" r:id="rId3" imgW="1155700" imgH="3556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6F7400F7-0FDA-A146-94D1-286A8C0AC31A}" type="slidenum">
              <a:rPr lang="en-US" sz="1400">
                <a:latin typeface="Comic Sans MS"/>
              </a:rPr>
              <a:pPr/>
              <a:t>5</a:t>
            </a:fld>
            <a:endParaRPr lang="en-US" sz="1400" dirty="0">
              <a:latin typeface="Comic Sans MS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739900"/>
            <a:ext cx="8890000" cy="35433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This is a deviation from mean </a:t>
            </a:r>
            <a:r>
              <a:rPr lang="en-US" sz="4000" dirty="0" smtClean="0"/>
              <a:t>result:  </a:t>
            </a:r>
            <a:r>
              <a:rPr lang="en-US" sz="4400" dirty="0" smtClean="0"/>
              <a:t> 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 err="1"/>
              <a:t>Pr{</a:t>
            </a:r>
            <a:r>
              <a:rPr lang="en-US" sz="4400" dirty="0" err="1">
                <a:solidFill>
                  <a:srgbClr val="3C34DA"/>
                </a:solidFill>
              </a:rPr>
              <a:t>observed</a:t>
            </a:r>
            <a:r>
              <a:rPr lang="en-US" sz="4400" dirty="0"/>
              <a:t> value </a:t>
            </a:r>
            <a:r>
              <a:rPr lang="en-US" sz="4400" i="1" dirty="0">
                <a:solidFill>
                  <a:srgbClr val="008000"/>
                </a:solidFill>
              </a:rPr>
              <a:t>far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i="1" dirty="0">
                <a:solidFill>
                  <a:srgbClr val="008000"/>
                </a:solidFill>
              </a:rPr>
              <a:t>from</a:t>
            </a:r>
          </a:p>
          <a:p>
            <a:pPr>
              <a:buFontTx/>
              <a:buNone/>
            </a:pPr>
            <a:r>
              <a:rPr lang="en-US" sz="4400" i="1" dirty="0">
                <a:solidFill>
                  <a:srgbClr val="008000"/>
                </a:solidFill>
              </a:rPr>
              <a:t>   </a:t>
            </a:r>
            <a:r>
              <a:rPr lang="en-US" sz="4400" i="1" dirty="0" smtClean="0">
                <a:solidFill>
                  <a:srgbClr val="008000"/>
                </a:solidFill>
              </a:rPr>
              <a:t> </a:t>
            </a:r>
            <a:r>
              <a:rPr lang="en-US" sz="4400" i="1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C34DA"/>
                </a:solidFill>
              </a:rPr>
              <a:t>expected</a:t>
            </a:r>
            <a:r>
              <a:rPr lang="en-US" sz="4400" dirty="0" smtClean="0">
                <a:solidFill>
                  <a:schemeClr val="hlink"/>
                </a:solidFill>
              </a:rPr>
              <a:t> </a:t>
            </a:r>
            <a:r>
              <a:rPr lang="en-US" sz="4400" dirty="0"/>
              <a:t>value}</a:t>
            </a:r>
            <a:r>
              <a:rPr lang="en-US" sz="4400" dirty="0" smtClean="0"/>
              <a:t> </a:t>
            </a:r>
          </a:p>
          <a:p>
            <a:pPr algn="ctr">
              <a:buFontTx/>
              <a:buNone/>
            </a:pPr>
            <a:r>
              <a:rPr lang="en-US" sz="4400" dirty="0" smtClean="0"/>
              <a:t>is </a:t>
            </a:r>
            <a:r>
              <a:rPr lang="en-US" sz="4400" i="1" dirty="0">
                <a:solidFill>
                  <a:srgbClr val="008000"/>
                </a:solidFill>
              </a:rPr>
              <a:t>SMALL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1565274" y="488951"/>
            <a:ext cx="65246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</a:rPr>
              <a:t>Deviation from the Mean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4463022D-E47D-8F44-825E-6CA8C8E90035}" type="slidenum">
              <a:rPr lang="en-US" sz="1400">
                <a:latin typeface="Comic Sans MS"/>
              </a:rPr>
              <a:pPr/>
              <a:t>6</a:t>
            </a:fld>
            <a:endParaRPr lang="en-US" sz="1400" dirty="0">
              <a:latin typeface="Comic Sans MS"/>
            </a:endParaRPr>
          </a:p>
        </p:txBody>
      </p:sp>
      <p:sp>
        <p:nvSpPr>
          <p:cNvPr id="401434" name="Text Box 26"/>
          <p:cNvSpPr txBox="1">
            <a:spLocks noChangeArrowheads="1"/>
          </p:cNvSpPr>
          <p:nvPr/>
        </p:nvSpPr>
        <p:spPr bwMode="auto">
          <a:xfrm>
            <a:off x="1320800" y="4102100"/>
            <a:ext cx="6502400" cy="23241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4800" dirty="0">
                <a:latin typeface="Comic Sans MS"/>
              </a:rPr>
              <a:t> only need</a:t>
            </a:r>
            <a:r>
              <a:rPr lang="en-US" sz="4800" dirty="0" smtClean="0">
                <a:latin typeface="Comic Sans MS"/>
              </a:rPr>
              <a:t> </a:t>
            </a:r>
            <a:r>
              <a:rPr lang="en-US" sz="4800" dirty="0" smtClean="0">
                <a:solidFill>
                  <a:srgbClr val="3C34DA"/>
                </a:solidFill>
                <a:latin typeface="Comic Sans MS"/>
                <a:sym typeface="Symbol" charset="2"/>
              </a:rPr>
              <a:t>μ</a:t>
            </a:r>
            <a:r>
              <a:rPr lang="en-US" sz="4800" baseline="-25000" dirty="0" smtClean="0">
                <a:solidFill>
                  <a:srgbClr val="3C34DA"/>
                </a:solidFill>
                <a:latin typeface="Comic Sans MS"/>
                <a:sym typeface="Symbol" charset="2"/>
              </a:rPr>
              <a:t>R</a:t>
            </a:r>
            <a:endParaRPr lang="en-US" sz="4800" baseline="-25000" dirty="0">
              <a:latin typeface="Comic Sans MS"/>
              <a:sym typeface="Symbol" charset="2"/>
            </a:endParaRPr>
          </a:p>
          <a:p>
            <a:pPr>
              <a:buFontTx/>
              <a:buChar char="•"/>
            </a:pPr>
            <a:r>
              <a:rPr lang="en-US" sz="4800" baseline="-25000" dirty="0"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6600"/>
                </a:solidFill>
                <a:latin typeface="Comic Sans MS"/>
                <a:sym typeface="Symbol" charset="2"/>
              </a:rPr>
              <a:t>don’t need</a:t>
            </a:r>
            <a:r>
              <a:rPr lang="en-US" sz="4800" dirty="0">
                <a:latin typeface="Comic Sans MS"/>
                <a:sym typeface="Symbol" charset="2"/>
              </a:rPr>
              <a:t> </a:t>
            </a:r>
            <a:r>
              <a:rPr lang="en-US" sz="4800" dirty="0" err="1">
                <a:solidFill>
                  <a:srgbClr val="544DDF"/>
                </a:solidFill>
                <a:latin typeface="Comic Sans MS"/>
                <a:sym typeface="Symbol" charset="2"/>
              </a:rPr>
              <a:t>n</a:t>
            </a:r>
            <a:endParaRPr lang="en-US" sz="4800" dirty="0">
              <a:solidFill>
                <a:srgbClr val="544DDF"/>
              </a:solidFill>
              <a:latin typeface="Comic Sans MS"/>
              <a:sym typeface="Symbol" charset="2"/>
            </a:endParaRPr>
          </a:p>
          <a:p>
            <a:pPr>
              <a:buFontTx/>
              <a:buChar char="•"/>
            </a:pPr>
            <a:r>
              <a:rPr lang="en-US" sz="4800" i="1" dirty="0"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6600"/>
                </a:solidFill>
                <a:latin typeface="Comic Sans MS"/>
                <a:sym typeface="Symbol" charset="2"/>
              </a:rPr>
              <a:t>don’t need</a:t>
            </a:r>
            <a:r>
              <a:rPr lang="en-US" sz="4800" dirty="0">
                <a:latin typeface="Comic Sans MS"/>
                <a:sym typeface="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sym typeface="Symbol" charset="2"/>
              </a:rPr>
              <a:t>Pr[T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/>
                <a:sym typeface="Symbol" charset="2"/>
              </a:rPr>
              <a:t>i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  <a:sym typeface="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sym typeface="Symbol" charset="2"/>
              </a:rPr>
              <a:t>1]</a:t>
            </a:r>
            <a:endParaRPr lang="en-US" sz="4800" dirty="0">
              <a:solidFill>
                <a:srgbClr val="0000FF"/>
              </a:solidFill>
              <a:latin typeface="Comic Sans MS"/>
              <a:sym typeface="Symbol" charset="2"/>
            </a:endParaRPr>
          </a:p>
        </p:txBody>
      </p:sp>
      <p:sp>
        <p:nvSpPr>
          <p:cNvPr id="401410" name="Text Box 2"/>
          <p:cNvSpPr txBox="1">
            <a:spLocks noChangeArrowheads="1"/>
          </p:cNvSpPr>
          <p:nvPr/>
        </p:nvSpPr>
        <p:spPr bwMode="auto">
          <a:xfrm>
            <a:off x="1565274" y="488951"/>
            <a:ext cx="69818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</a:rPr>
              <a:t>Deviation from the Mean</a:t>
            </a:r>
          </a:p>
        </p:txBody>
      </p:sp>
      <p:graphicFrame>
        <p:nvGraphicFramePr>
          <p:cNvPr id="401424" name="Object 16"/>
          <p:cNvGraphicFramePr>
            <a:graphicFrameLocks noChangeAspect="1"/>
          </p:cNvGraphicFramePr>
          <p:nvPr>
            <p:ph sz="quarter" idx="2"/>
          </p:nvPr>
        </p:nvGraphicFramePr>
        <p:xfrm>
          <a:off x="5543550" y="1622425"/>
          <a:ext cx="2551113" cy="2428875"/>
        </p:xfrm>
        <a:graphic>
          <a:graphicData uri="http://schemas.openxmlformats.org/presentationml/2006/ole">
            <p:oleObj spid="_x0000_s401424" name="Equation" r:id="rId3" imgW="533400" imgH="508000" progId="Equation.DSMT4">
              <p:embed/>
            </p:oleObj>
          </a:graphicData>
        </a:graphic>
      </p:graphicFrame>
      <p:grpSp>
        <p:nvGrpSpPr>
          <p:cNvPr id="401422" name="Group 14"/>
          <p:cNvGrpSpPr>
            <a:grpSpLocks/>
          </p:cNvGrpSpPr>
          <p:nvPr/>
        </p:nvGrpSpPr>
        <p:grpSpPr bwMode="auto">
          <a:xfrm>
            <a:off x="4870452" y="3430591"/>
            <a:ext cx="981076" cy="784226"/>
            <a:chOff x="2804" y="1669"/>
            <a:chExt cx="618" cy="494"/>
          </a:xfrm>
        </p:grpSpPr>
        <p:sp>
          <p:nvSpPr>
            <p:cNvPr id="401413" name="Text Box 5"/>
            <p:cNvSpPr txBox="1">
              <a:spLocks noChangeArrowheads="1"/>
            </p:cNvSpPr>
            <p:nvPr/>
          </p:nvSpPr>
          <p:spPr bwMode="auto">
            <a:xfrm rot="16200000">
              <a:off x="2924" y="1549"/>
              <a:ext cx="246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400" dirty="0">
                  <a:latin typeface="Comic Sans MS"/>
                </a:rPr>
                <a:t>{</a:t>
              </a:r>
            </a:p>
          </p:txBody>
        </p:sp>
        <p:sp>
          <p:nvSpPr>
            <p:cNvPr id="401414" name="Text Box 6"/>
            <p:cNvSpPr txBox="1">
              <a:spLocks noChangeArrowheads="1"/>
            </p:cNvSpPr>
            <p:nvPr/>
          </p:nvSpPr>
          <p:spPr bwMode="auto">
            <a:xfrm>
              <a:off x="2869" y="1756"/>
              <a:ext cx="55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Comic Sans MS"/>
                </a:rPr>
                <a:t>far</a:t>
              </a:r>
            </a:p>
          </p:txBody>
        </p:sp>
      </p:grpSp>
      <p:graphicFrame>
        <p:nvGraphicFramePr>
          <p:cNvPr id="401431" name="Object 23"/>
          <p:cNvGraphicFramePr>
            <a:graphicFrameLocks noChangeAspect="1"/>
          </p:cNvGraphicFramePr>
          <p:nvPr>
            <p:ph sz="half" idx="1"/>
          </p:nvPr>
        </p:nvGraphicFramePr>
        <p:xfrm>
          <a:off x="1666875" y="1054100"/>
          <a:ext cx="4127500" cy="2695575"/>
        </p:xfrm>
        <a:graphic>
          <a:graphicData uri="http://schemas.openxmlformats.org/presentationml/2006/ole">
            <p:oleObj spid="_x0000_s401431" name="Equation" r:id="rId4" imgW="622300" imgH="406400" progId="Equation.DSMT4">
              <p:embed/>
            </p:oleObj>
          </a:graphicData>
        </a:graphic>
      </p:graphicFrame>
      <p:graphicFrame>
        <p:nvGraphicFramePr>
          <p:cNvPr id="401435" name="Object 27"/>
          <p:cNvGraphicFramePr>
            <a:graphicFrameLocks noChangeAspect="1"/>
          </p:cNvGraphicFramePr>
          <p:nvPr/>
        </p:nvGraphicFramePr>
        <p:xfrm>
          <a:off x="1563687" y="1047750"/>
          <a:ext cx="6016625" cy="1851713"/>
        </p:xfrm>
        <a:graphic>
          <a:graphicData uri="http://schemas.openxmlformats.org/presentationml/2006/ole">
            <p:oleObj spid="_x0000_s401435" name="Equation" r:id="rId5" imgW="1155700" imgH="355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A8DBDBF4-750E-AE4F-AC89-DC44EEA31A5D}" type="slidenum">
              <a:rPr lang="en-US" sz="1400">
                <a:latin typeface="Comic Sans MS"/>
              </a:rPr>
              <a:pPr/>
              <a:t>7</a:t>
            </a:fld>
            <a:endParaRPr lang="en-US" sz="1400" dirty="0">
              <a:latin typeface="Comic Sans MS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" y="1784350"/>
            <a:ext cx="8909050" cy="32893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err="1" smtClean="0"/>
              <a:t>Pr[</a:t>
            </a:r>
            <a:r>
              <a:rPr lang="en-US" sz="4400" dirty="0" err="1" smtClean="0">
                <a:solidFill>
                  <a:srgbClr val="3C34DA"/>
                </a:solidFill>
              </a:rPr>
              <a:t>R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008000"/>
                </a:solidFill>
              </a:rPr>
              <a:t>above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 smtClean="0">
                <a:solidFill>
                  <a:schemeClr val="accent2"/>
                </a:solidFill>
                <a:ea typeface="Comic Sans MS"/>
                <a:cs typeface="Comic Sans MS"/>
              </a:rPr>
              <a:t>µ</a:t>
            </a:r>
            <a:r>
              <a:rPr lang="en-US" sz="4400" dirty="0">
                <a:ea typeface="Comic Sans MS"/>
                <a:cs typeface="Comic Sans MS"/>
              </a:rPr>
              <a:t>]</a:t>
            </a:r>
            <a:r>
              <a:rPr lang="en-US" sz="4400" dirty="0" smtClean="0">
                <a:ea typeface="Comic Sans MS"/>
                <a:cs typeface="Comic Sans MS"/>
              </a:rPr>
              <a:t> </a:t>
            </a:r>
            <a:r>
              <a:rPr lang="en-US" sz="4400" b="1" dirty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ea typeface="Comic Sans MS"/>
                <a:cs typeface="Comic Sans MS"/>
              </a:rPr>
              <a:t> </a:t>
            </a:r>
            <a:endParaRPr lang="en-US" sz="5400" baseline="-25000" dirty="0" smtClean="0">
              <a:solidFill>
                <a:srgbClr val="0000FF"/>
              </a:solidFill>
              <a:ea typeface="Comic Sans MS"/>
              <a:cs typeface="Comic Sans MS"/>
            </a:endParaRPr>
          </a:p>
          <a:p>
            <a:pPr>
              <a:buFontTx/>
              <a:buNone/>
            </a:pPr>
            <a:endParaRPr lang="en-US" sz="4800" baseline="30000" dirty="0">
              <a:ea typeface="Comic Sans MS"/>
              <a:cs typeface="Comic Sans MS"/>
            </a:endParaRPr>
          </a:p>
          <a:p>
            <a:pPr>
              <a:buFontTx/>
              <a:buNone/>
            </a:pPr>
            <a:r>
              <a:rPr lang="en-US" dirty="0">
                <a:ea typeface="Comic Sans MS"/>
                <a:cs typeface="Comic Sans MS"/>
              </a:rPr>
              <a:t> </a:t>
            </a:r>
            <a:r>
              <a:rPr lang="en-US" dirty="0" smtClean="0">
                <a:ea typeface="Comic Sans MS"/>
                <a:cs typeface="Comic Sans MS"/>
              </a:rPr>
              <a:t> </a:t>
            </a:r>
            <a:r>
              <a:rPr lang="en-US" dirty="0" smtClean="0">
                <a:ea typeface="Comic Sans MS"/>
                <a:cs typeface="Comic Sans MS"/>
              </a:rPr>
              <a:t>                     </a:t>
            </a:r>
            <a:r>
              <a:rPr lang="en-US" sz="4400" dirty="0" smtClean="0">
                <a:ea typeface="Comic Sans MS"/>
                <a:cs typeface="Comic Sans MS"/>
              </a:rPr>
              <a:t>(</a:t>
            </a:r>
            <a:r>
              <a:rPr lang="en-US" sz="4400" dirty="0">
                <a:ea typeface="Comic Sans MS"/>
                <a:cs typeface="Comic Sans MS"/>
              </a:rPr>
              <a:t>if </a:t>
            </a:r>
            <a:r>
              <a:rPr lang="en-US" sz="4400" i="1" dirty="0" err="1">
                <a:ea typeface="Comic Sans MS"/>
                <a:cs typeface="Comic Sans MS"/>
              </a:rPr>
              <a:t>c</a:t>
            </a:r>
            <a:r>
              <a:rPr lang="en-US" sz="4400" dirty="0" smtClean="0">
                <a:ea typeface="Comic Sans MS"/>
                <a:cs typeface="Comic Sans MS"/>
              </a:rPr>
              <a:t> </a:t>
            </a:r>
            <a:r>
              <a:rPr lang="en-US" sz="4400" dirty="0" smtClean="0">
                <a:latin typeface="Euclid Symbol" charset="2"/>
                <a:ea typeface="Comic Sans MS"/>
                <a:cs typeface="Comic Sans MS"/>
              </a:rPr>
              <a:t>&gt;&gt;</a:t>
            </a:r>
            <a:r>
              <a:rPr lang="en-US" sz="4400" dirty="0" smtClean="0">
                <a:ea typeface="Comic Sans MS"/>
                <a:cs typeface="Comic Sans MS"/>
              </a:rPr>
              <a:t> 1</a:t>
            </a:r>
            <a:r>
              <a:rPr lang="en-US" sz="4400" dirty="0" smtClean="0">
                <a:ea typeface="Comic Sans MS"/>
                <a:cs typeface="Comic Sans MS"/>
                <a:sym typeface="Symbol" charset="2"/>
              </a:rPr>
              <a:t> or </a:t>
            </a:r>
            <a:r>
              <a:rPr lang="en-US" sz="4400" dirty="0">
                <a:solidFill>
                  <a:srgbClr val="3C34DA"/>
                </a:solidFill>
                <a:sym typeface="Symbol" charset="2"/>
              </a:rPr>
              <a:t>μ</a:t>
            </a:r>
            <a:r>
              <a:rPr lang="en-US" sz="4400" baseline="-25000" dirty="0">
                <a:solidFill>
                  <a:srgbClr val="3C34DA"/>
                </a:solidFill>
                <a:sym typeface="Symbol" charset="2"/>
              </a:rPr>
              <a:t>R</a:t>
            </a:r>
            <a:r>
              <a:rPr lang="en-US" sz="4400" dirty="0" smtClean="0">
                <a:ea typeface="Comic Sans MS"/>
                <a:cs typeface="Comic Sans MS"/>
                <a:sym typeface="Symbol" charset="2"/>
              </a:rPr>
              <a:t> </a:t>
            </a:r>
            <a:r>
              <a:rPr lang="en-US" sz="4400" dirty="0">
                <a:ea typeface="Comic Sans MS"/>
                <a:cs typeface="Comic Sans MS"/>
                <a:sym typeface="Symbol" charset="2"/>
              </a:rPr>
              <a:t>large)</a:t>
            </a:r>
          </a:p>
        </p:txBody>
      </p:sp>
      <p:graphicFrame>
        <p:nvGraphicFramePr>
          <p:cNvPr id="39834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775200" y="1810312"/>
          <a:ext cx="2628900" cy="1618688"/>
        </p:xfrm>
        <a:graphic>
          <a:graphicData uri="http://schemas.openxmlformats.org/presentationml/2006/ole">
            <p:oleObj spid="_x0000_s398344" name="Equation" r:id="rId3" imgW="660400" imgH="406400" progId="Equation.DSMT4">
              <p:embed/>
            </p:oleObj>
          </a:graphicData>
        </a:graphic>
      </p:graphicFrame>
      <p:sp>
        <p:nvSpPr>
          <p:cNvPr id="398343" name="Rectangle 7"/>
          <p:cNvSpPr>
            <a:spLocks noGrp="1" noChangeArrowheads="1"/>
          </p:cNvSpPr>
          <p:nvPr>
            <p:ph type="title"/>
          </p:nvPr>
        </p:nvSpPr>
        <p:spPr>
          <a:xfrm>
            <a:off x="2609850" y="304800"/>
            <a:ext cx="4476750" cy="863600"/>
          </a:xfrm>
          <a:noFill/>
          <a:ln/>
        </p:spPr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</a:rPr>
              <a:t>Chernoff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4000" dirty="0"/>
              <a:t>Bound</a:t>
            </a:r>
          </a:p>
        </p:txBody>
      </p:sp>
      <p:grpSp>
        <p:nvGrpSpPr>
          <p:cNvPr id="398347" name="Group 11"/>
          <p:cNvGrpSpPr>
            <a:grpSpLocks/>
          </p:cNvGrpSpPr>
          <p:nvPr/>
        </p:nvGrpSpPr>
        <p:grpSpPr bwMode="auto">
          <a:xfrm>
            <a:off x="2951163" y="2435226"/>
            <a:ext cx="1123950" cy="909638"/>
            <a:chOff x="1971" y="1670"/>
            <a:chExt cx="708" cy="573"/>
          </a:xfrm>
        </p:grpSpPr>
        <p:sp>
          <p:nvSpPr>
            <p:cNvPr id="398339" name="Text Box 3"/>
            <p:cNvSpPr txBox="1">
              <a:spLocks noChangeArrowheads="1"/>
            </p:cNvSpPr>
            <p:nvPr/>
          </p:nvSpPr>
          <p:spPr bwMode="auto">
            <a:xfrm rot="16200000">
              <a:off x="2144" y="1497"/>
              <a:ext cx="29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6000" dirty="0">
                  <a:latin typeface="Comic Sans MS"/>
                </a:rPr>
                <a:t>{</a:t>
              </a:r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2126" y="1836"/>
              <a:ext cx="55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Comic Sans MS"/>
                </a:rPr>
                <a:t>far</a:t>
              </a: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883150" y="1335454"/>
          <a:ext cx="2571750" cy="1318846"/>
        </p:xfrm>
        <a:graphic>
          <a:graphicData uri="http://schemas.openxmlformats.org/presentationml/2006/ole">
            <p:oleObj spid="_x0000_s398350" name="Equation" r:id="rId4" imgW="495300" imgH="2540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24114" y="4241800"/>
          <a:ext cx="7095772" cy="1130300"/>
        </p:xfrm>
        <a:graphic>
          <a:graphicData uri="http://schemas.openxmlformats.org/presentationml/2006/ole">
            <p:oleObj spid="_x0000_s398353" name="Equation" r:id="rId5" imgW="14351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03E146EA-A5CF-F943-A5BD-08B530F2AD3D}" type="slidenum">
              <a:rPr lang="en-US" sz="1400">
                <a:latin typeface="Comic Sans MS"/>
              </a:rPr>
              <a:pPr/>
              <a:t>8</a:t>
            </a:fld>
            <a:endParaRPr lang="en-US" sz="1400" dirty="0">
              <a:latin typeface="Comic Sans MS"/>
            </a:endParaRPr>
          </a:p>
        </p:txBody>
      </p:sp>
      <p:sp>
        <p:nvSpPr>
          <p:cNvPr id="373768" name="Rectangle 8"/>
          <p:cNvSpPr>
            <a:spLocks noGrp="1" noChangeArrowheads="1"/>
          </p:cNvSpPr>
          <p:nvPr>
            <p:ph type="title"/>
          </p:nvPr>
        </p:nvSpPr>
        <p:spPr>
          <a:xfrm>
            <a:off x="2565400" y="355600"/>
            <a:ext cx="5472113" cy="1017588"/>
          </a:xfrm>
          <a:noFill/>
          <a:ln/>
        </p:spPr>
        <p:txBody>
          <a:bodyPr/>
          <a:lstStyle/>
          <a:p>
            <a:r>
              <a:rPr lang="en-US" sz="4800"/>
              <a:t>Chernoff  Bound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333500" y="1536174"/>
            <a:ext cx="6502400" cy="378565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Comic Sans MS"/>
              </a:rPr>
              <a:t>s</a:t>
            </a:r>
            <a:r>
              <a:rPr lang="en-US" sz="4800" dirty="0" smtClean="0">
                <a:latin typeface="Comic Sans MS"/>
              </a:rPr>
              <a:t>till</a:t>
            </a:r>
          </a:p>
          <a:p>
            <a:pPr>
              <a:buFontTx/>
              <a:buChar char="•"/>
            </a:pPr>
            <a:r>
              <a:rPr lang="en-US" sz="4800" dirty="0" smtClean="0">
                <a:latin typeface="Comic Sans MS"/>
              </a:rPr>
              <a:t> </a:t>
            </a:r>
            <a:r>
              <a:rPr lang="en-US" sz="4800" dirty="0">
                <a:latin typeface="Comic Sans MS"/>
              </a:rPr>
              <a:t>only need</a:t>
            </a:r>
            <a:r>
              <a:rPr lang="en-US" sz="4800" dirty="0" smtClean="0">
                <a:latin typeface="Comic Sans MS"/>
              </a:rPr>
              <a:t> </a:t>
            </a:r>
            <a:r>
              <a:rPr lang="en-US" sz="4800" dirty="0" smtClean="0">
                <a:solidFill>
                  <a:srgbClr val="3C34DA"/>
                </a:solidFill>
                <a:latin typeface="Comic Sans MS"/>
                <a:sym typeface="Symbol" charset="2"/>
              </a:rPr>
              <a:t>μ</a:t>
            </a:r>
            <a:r>
              <a:rPr lang="en-US" sz="4800" baseline="-25000" dirty="0" smtClean="0">
                <a:solidFill>
                  <a:srgbClr val="3C34DA"/>
                </a:solidFill>
                <a:latin typeface="Comic Sans MS"/>
                <a:sym typeface="Symbol" charset="2"/>
              </a:rPr>
              <a:t>R</a:t>
            </a:r>
            <a:endParaRPr lang="en-US" sz="4800" baseline="-25000" dirty="0">
              <a:latin typeface="Comic Sans MS"/>
              <a:sym typeface="Symbol" charset="2"/>
            </a:endParaRPr>
          </a:p>
          <a:p>
            <a:pPr>
              <a:buFontTx/>
              <a:buChar char="•"/>
            </a:pPr>
            <a:r>
              <a:rPr lang="en-US" sz="4800" baseline="-25000" dirty="0"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6600"/>
                </a:solidFill>
                <a:latin typeface="Comic Sans MS"/>
                <a:sym typeface="Symbol" charset="2"/>
              </a:rPr>
              <a:t>don’t need</a:t>
            </a:r>
            <a:r>
              <a:rPr lang="en-US" sz="4800" dirty="0">
                <a:latin typeface="Comic Sans MS"/>
                <a:sym typeface="Symbol" charset="2"/>
              </a:rPr>
              <a:t> </a:t>
            </a:r>
            <a:r>
              <a:rPr lang="en-US" sz="4800" dirty="0" err="1">
                <a:solidFill>
                  <a:srgbClr val="544DDF"/>
                </a:solidFill>
                <a:latin typeface="Comic Sans MS"/>
                <a:sym typeface="Symbol" charset="2"/>
              </a:rPr>
              <a:t>n</a:t>
            </a:r>
            <a:endParaRPr lang="en-US" sz="4800" dirty="0">
              <a:solidFill>
                <a:srgbClr val="544DDF"/>
              </a:solidFill>
              <a:latin typeface="Comic Sans MS"/>
              <a:sym typeface="Symbol" charset="2"/>
            </a:endParaRPr>
          </a:p>
          <a:p>
            <a:pPr>
              <a:buFontTx/>
              <a:buChar char="•"/>
            </a:pPr>
            <a:r>
              <a:rPr lang="en-US" sz="4800" i="1" dirty="0"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6600"/>
                </a:solidFill>
                <a:latin typeface="Comic Sans MS"/>
                <a:sym typeface="Symbol" charset="2"/>
              </a:rPr>
              <a:t>don’t need</a:t>
            </a:r>
            <a:r>
              <a:rPr lang="en-US" sz="4800" dirty="0">
                <a:latin typeface="Comic Sans MS"/>
                <a:sym typeface="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sym typeface="Symbol" charset="2"/>
              </a:rPr>
              <a:t>Pr[T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/>
                <a:sym typeface="Symbol" charset="2"/>
              </a:rPr>
              <a:t>i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  <a:sym typeface="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sym typeface="Symbol" charset="2"/>
              </a:rPr>
              <a:t>1]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/>
                <a:sym typeface="Symbol" charset="2"/>
              </a:rPr>
              <a:t>but</a:t>
            </a:r>
            <a:endParaRPr lang="en-US" sz="4800" dirty="0">
              <a:solidFill>
                <a:schemeClr val="tx2"/>
              </a:solidFill>
              <a:latin typeface="Comic Sans MS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</a:rPr>
              <a:t>lec</a:t>
            </a:r>
            <a:r>
              <a:rPr lang="en-US" dirty="0" smtClean="0">
                <a:latin typeface="Comic Sans MS"/>
              </a:rPr>
              <a:t> 13F</a:t>
            </a:r>
            <a:r>
              <a:rPr lang="en-US" sz="1400" dirty="0" smtClean="0">
                <a:latin typeface="Comic Sans MS"/>
              </a:rPr>
              <a:t>.</a:t>
            </a:r>
            <a:fld id="{685ED2A4-7B63-AE4C-9BD0-ADD5FA3DE018}" type="slidenum">
              <a:rPr lang="en-US" sz="1400">
                <a:latin typeface="Comic Sans MS"/>
              </a:rPr>
              <a:pPr/>
              <a:t>9</a:t>
            </a:fld>
            <a:endParaRPr lang="en-US" sz="1400" dirty="0">
              <a:latin typeface="Comic Sans MS"/>
            </a:endParaRP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563563" y="1471910"/>
            <a:ext cx="8364537" cy="3477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omic Sans MS"/>
              </a:rPr>
              <a:t>Dependence on</a:t>
            </a:r>
            <a:r>
              <a:rPr lang="en-US" sz="4400" i="1" dirty="0">
                <a:latin typeface="Comic Sans MS"/>
              </a:rPr>
              <a:t> </a:t>
            </a:r>
            <a:r>
              <a:rPr lang="en-US" sz="4400" dirty="0" err="1">
                <a:solidFill>
                  <a:schemeClr val="accent2"/>
                </a:solidFill>
                <a:latin typeface="Comic Sans MS"/>
              </a:rPr>
              <a:t>c</a:t>
            </a:r>
            <a:r>
              <a:rPr lang="en-US" sz="4400" dirty="0">
                <a:latin typeface="Comic Sans MS"/>
              </a:rPr>
              <a:t>?</a:t>
            </a:r>
          </a:p>
          <a:p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c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=1:   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  </a:t>
            </a:r>
            <a:r>
              <a:rPr lang="el-GR" sz="4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(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c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) = 0</a:t>
            </a:r>
            <a:r>
              <a:rPr lang="en-US" sz="4000" dirty="0">
                <a:latin typeface="Comic Sans MS"/>
              </a:rPr>
              <a:t>         </a:t>
            </a:r>
            <a:r>
              <a:rPr lang="en-US" sz="4000" dirty="0" smtClean="0">
                <a:latin typeface="Comic Sans MS"/>
              </a:rPr>
              <a:t> (</a:t>
            </a:r>
            <a:r>
              <a:rPr lang="en-US" sz="4000" dirty="0">
                <a:latin typeface="Comic Sans MS"/>
              </a:rPr>
              <a:t>useless)</a:t>
            </a:r>
            <a:endParaRPr lang="el-GR" sz="4000" dirty="0">
              <a:latin typeface="Comic Sans MS"/>
            </a:endParaRPr>
          </a:p>
          <a:p>
            <a:r>
              <a:rPr lang="en-US" sz="4400" dirty="0" err="1">
                <a:latin typeface="Comic Sans MS"/>
              </a:rPr>
              <a:t>c</a:t>
            </a:r>
            <a:r>
              <a:rPr lang="en-US" sz="4400" dirty="0">
                <a:latin typeface="Comic Sans MS"/>
              </a:rPr>
              <a:t> large: </a:t>
            </a:r>
            <a:r>
              <a:rPr lang="en-US" sz="4400" dirty="0" smtClean="0">
                <a:latin typeface="Comic Sans MS"/>
              </a:rPr>
              <a:t> </a:t>
            </a:r>
            <a:r>
              <a:rPr lang="el-GR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(</a:t>
            </a:r>
            <a:r>
              <a:rPr lang="en-US" sz="4400" dirty="0" err="1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</a:rPr>
              <a:t>) </a:t>
            </a:r>
            <a:r>
              <a:rPr lang="en-US" sz="4400" dirty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≈ </a:t>
            </a:r>
            <a:r>
              <a:rPr lang="en-US" sz="4400" dirty="0" err="1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 log </a:t>
            </a:r>
            <a:r>
              <a:rPr lang="en-US" sz="4400" dirty="0" err="1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c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ea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/>
                <a:ea typeface="Comic Sans MS"/>
                <a:cs typeface="Comic Sans MS"/>
              </a:rPr>
              <a:t>LARGE</a:t>
            </a:r>
          </a:p>
          <a:p>
            <a:r>
              <a:rPr lang="en-US" sz="4400" dirty="0" err="1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=</a:t>
            </a:r>
            <a:r>
              <a:rPr lang="en-US" sz="4400" dirty="0" err="1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e</a:t>
            </a:r>
            <a:r>
              <a:rPr lang="en-US" sz="4400" dirty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:     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el-GR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(</a:t>
            </a:r>
            <a:r>
              <a:rPr lang="en-US" sz="4400" dirty="0" err="1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</a:rPr>
              <a:t>) =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1</a:t>
            </a:r>
            <a:endParaRPr lang="en-US" sz="4000" dirty="0" smtClean="0">
              <a:latin typeface="Comic Sans MS"/>
            </a:endParaRPr>
          </a:p>
          <a:p>
            <a:r>
              <a:rPr lang="en-US" sz="4400" dirty="0" err="1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</a:rPr>
              <a:t>=(1+</a:t>
            </a:r>
            <a:r>
              <a:rPr lang="el-GR" sz="4400" b="1" dirty="0">
                <a:solidFill>
                  <a:srgbClr val="0000E5"/>
                </a:solidFill>
                <a:latin typeface="Euclid Symbol" charset="2"/>
                <a:ea typeface="Comic Sans MS"/>
                <a:cs typeface="Euclid Symbol" charset="2"/>
              </a:rPr>
              <a:t>ε</a:t>
            </a:r>
            <a:r>
              <a:rPr lang="en-US" sz="4400" dirty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):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el-GR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(</a:t>
            </a:r>
            <a:r>
              <a:rPr lang="en-US" sz="4400" dirty="0" err="1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</a:rPr>
              <a:t>) =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sym typeface="Symbol" charset="2"/>
              </a:rPr>
              <a:t>O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(</a:t>
            </a:r>
            <a:r>
              <a:rPr lang="el-GR" sz="4400" b="1" dirty="0" smtClean="0">
                <a:solidFill>
                  <a:srgbClr val="0000E5"/>
                </a:solidFill>
                <a:latin typeface="Euclid Symbol" charset="2"/>
                <a:ea typeface="Comic Sans MS"/>
                <a:cs typeface="Euclid Symbol" charset="2"/>
              </a:rPr>
              <a:t>ε</a:t>
            </a:r>
            <a:r>
              <a:rPr lang="en-US" sz="4400" baseline="30000" dirty="0" smtClean="0">
                <a:solidFill>
                  <a:srgbClr val="0000E5"/>
                </a:solidFill>
                <a:latin typeface="Comic Sans MS"/>
              </a:rPr>
              <a:t>2</a:t>
            </a:r>
            <a:r>
              <a:rPr lang="en-US" sz="4400" dirty="0">
                <a:solidFill>
                  <a:srgbClr val="0000E5"/>
                </a:solidFill>
                <a:latin typeface="Comic Sans MS"/>
              </a:rPr>
              <a:t>)</a:t>
            </a:r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2976563" y="977900"/>
            <a:ext cx="47148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endParaRPr lang="en-US" sz="5400" baseline="30000" dirty="0">
              <a:latin typeface="Comic Sans M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Pr[</a:t>
            </a:r>
            <a:r>
              <a:rPr lang="en-US" dirty="0" err="1" smtClean="0">
                <a:solidFill>
                  <a:srgbClr val="3C34DA"/>
                </a:solidFill>
              </a:rPr>
              <a:t>R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  <a:ea typeface="Comic Sans MS"/>
                <a:cs typeface="Comic Sans MS"/>
              </a:rPr>
              <a:t>µ</a:t>
            </a:r>
            <a:r>
              <a:rPr lang="en-US" dirty="0" smtClean="0">
                <a:ea typeface="Comic Sans MS"/>
                <a:cs typeface="Comic Sans MS"/>
              </a:rPr>
              <a:t>]   </a:t>
            </a:r>
            <a:r>
              <a:rPr lang="en-US" b="1" dirty="0" smtClean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dirty="0" smtClean="0">
                <a:solidFill>
                  <a:srgbClr val="008000"/>
                </a:solidFill>
                <a:ea typeface="Comic Sans MS"/>
                <a:cs typeface="Comic Sans MS"/>
              </a:rPr>
              <a:t> </a:t>
            </a:r>
            <a:endParaRPr lang="en-US" dirty="0"/>
          </a:p>
        </p:txBody>
      </p:sp>
      <p:graphicFrame>
        <p:nvGraphicFramePr>
          <p:cNvPr id="375817" name="Object 9"/>
          <p:cNvGraphicFramePr>
            <a:graphicFrameLocks noChangeAspect="1"/>
          </p:cNvGraphicFramePr>
          <p:nvPr/>
        </p:nvGraphicFramePr>
        <p:xfrm>
          <a:off x="4946650" y="280988"/>
          <a:ext cx="1809750" cy="928334"/>
        </p:xfrm>
        <a:graphic>
          <a:graphicData uri="http://schemas.openxmlformats.org/presentationml/2006/ole">
            <p:oleObj spid="_x0000_s375817" name="Equation" r:id="rId3" imgW="495300" imgH="254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False"/>
  <p:tag name="DEFAULTDISPLAYSOURCE" val="\documentclass{slides}\pagestyle{empty}&#10;\input{c:/42/devel/latex-macros/texpoint.sty}&#10;\begin{document}&#10;$  $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bmpmono"/>
  <p:tag name="DEFAULTBLEND" val="False"/>
  <p:tag name="DEFAULTTRANSPARENT" val="False"/>
  <p:tag name="DEFAULTRESOLUTION" val="300"/>
  <p:tag name="DEFAULTWIDTH" val="324"/>
  <p:tag name="DEFAULTHEIGHT" val="370"/>
  <p:tag name="DEFAULTMAGNIFICATION" val="1.5"/>
  <p:tag name="DEFAULTFONTSIZE" val="1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7002</TotalTime>
  <Words>738</Words>
  <Application>Microsoft Macintosh PowerPoint</Application>
  <PresentationFormat>On-screen Show (4:3)</PresentationFormat>
  <Paragraphs>143</Paragraphs>
  <Slides>21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cmsy10</vt:lpstr>
      <vt:lpstr>Euclid</vt:lpstr>
      <vt:lpstr>MT Extra</vt:lpstr>
      <vt:lpstr>6.042 Lecture Template</vt:lpstr>
      <vt:lpstr>Equation</vt:lpstr>
      <vt:lpstr>MathType 6.0 Equation</vt:lpstr>
      <vt:lpstr>Slide 1</vt:lpstr>
      <vt:lpstr>Bernoulli Sums</vt:lpstr>
      <vt:lpstr>Slide 3</vt:lpstr>
      <vt:lpstr>Slide 4</vt:lpstr>
      <vt:lpstr>Slide 5</vt:lpstr>
      <vt:lpstr>Slide 6</vt:lpstr>
      <vt:lpstr>Chernoff  Bound</vt:lpstr>
      <vt:lpstr>Chernoff  Bound</vt:lpstr>
      <vt:lpstr>Pr[R ≥ cµ]   ≤ </vt:lpstr>
      <vt:lpstr>The Lottery</vt:lpstr>
      <vt:lpstr>The Lottery</vt:lpstr>
      <vt:lpstr>The Lottery</vt:lpstr>
      <vt:lpstr>The Lottery</vt:lpstr>
      <vt:lpstr>Chernoff  Bound for Lottery</vt:lpstr>
      <vt:lpstr>Design for Reliability</vt:lpstr>
      <vt:lpstr>Slide 16</vt:lpstr>
      <vt:lpstr>Akamai Server Network</vt:lpstr>
      <vt:lpstr>Designing One Server to Survive Overload</vt:lpstr>
      <vt:lpstr>The Whole Server Network</vt:lpstr>
      <vt:lpstr>Slide 20</vt:lpstr>
      <vt:lpstr>Slide 21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1236</cp:revision>
  <dcterms:created xsi:type="dcterms:W3CDTF">2011-05-06T17:08:50Z</dcterms:created>
  <dcterms:modified xsi:type="dcterms:W3CDTF">2011-05-06T21:53:58Z</dcterms:modified>
</cp:coreProperties>
</file>