
<file path=[Content_Types].xml><?xml version="1.0" encoding="utf-8"?>
<Types xmlns="http://schemas.openxmlformats.org/package/2006/content-types">
  <Override PartName="/ppt/embeddings/oleObject24.bin" ContentType="application/vnd.openxmlformats-officedocument.oleObject"/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16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23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tags/tag3.xml" ContentType="application/vnd.openxmlformats-officedocument.presentationml.tags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embeddings/oleObject22.bin" ContentType="application/vnd.openxmlformats-officedocument.oleObject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21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9.xml" ContentType="application/vnd.openxmlformats-officedocument.presentationml.slide+xml"/>
  <Override PartName="/ppt/embeddings/oleObject11.bin" ContentType="application/vnd.openxmlformats-officedocument.oleObject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9.bin" ContentType="application/vnd.openxmlformats-officedocument.oleObject"/>
  <Default Extension="wmf" ContentType="image/x-wmf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54" r:id="rId2"/>
    <p:sldId id="396" r:id="rId3"/>
    <p:sldId id="397" r:id="rId4"/>
    <p:sldId id="398" r:id="rId5"/>
    <p:sldId id="495" r:id="rId6"/>
    <p:sldId id="507" r:id="rId7"/>
    <p:sldId id="504" r:id="rId8"/>
    <p:sldId id="503" r:id="rId9"/>
    <p:sldId id="496" r:id="rId10"/>
    <p:sldId id="497" r:id="rId11"/>
    <p:sldId id="501" r:id="rId12"/>
    <p:sldId id="419" r:id="rId13"/>
    <p:sldId id="505" r:id="rId14"/>
    <p:sldId id="502" r:id="rId15"/>
    <p:sldId id="401" r:id="rId16"/>
    <p:sldId id="488" r:id="rId17"/>
    <p:sldId id="413" r:id="rId18"/>
    <p:sldId id="506" r:id="rId19"/>
    <p:sldId id="489" r:id="rId20"/>
    <p:sldId id="422" r:id="rId21"/>
    <p:sldId id="490" r:id="rId22"/>
    <p:sldId id="485" r:id="rId23"/>
    <p:sldId id="471" r:id="rId24"/>
  </p:sldIdLst>
  <p:sldSz cx="9144000" cy="6858000" type="screen4x3"/>
  <p:notesSz cx="7315200" cy="9601200"/>
  <p:embeddedFontLst>
    <p:embeddedFont>
      <p:font typeface="Comic Sans MS"/>
      <p:regular r:id="rId27"/>
      <p:bold r:id="rId28"/>
    </p:embeddedFont>
    <p:embeddedFont>
      <p:font typeface="Euclid Symbol" charset="2"/>
      <p:regular r:id="rId29"/>
      <p:bold r:id="rId30"/>
      <p:italic r:id="rId31"/>
      <p:boldItalic r:id="rId32"/>
    </p:embeddedFont>
    <p:embeddedFont>
      <p:font typeface="Euclid Math One" charset="2"/>
      <p:regular r:id="rId33"/>
      <p:bold r:id="rId34"/>
    </p:embeddedFont>
    <p:embeddedFont>
      <p:font typeface="Euclid"/>
      <p:regular r:id="rId35"/>
      <p:bold r:id="rId36"/>
      <p:italic r:id="rId37"/>
      <p:boldItalic r:id="rId38"/>
    </p:embeddedFont>
    <p:embeddedFont>
      <p:font typeface="Agency FB"/>
      <p:regular r:id="rId39"/>
      <p:bold r:id="rId40"/>
    </p:embeddedFont>
    <p:embeddedFont>
      <p:font typeface="cmsy10"/>
      <p:regular r:id="rId41"/>
    </p:embeddedFont>
    <p:embeddedFont>
      <p:font typeface="Euclid Extra" charset="2"/>
      <p:regular r:id="rId42"/>
      <p:bold r:id="rId43"/>
    </p:embeddedFont>
  </p:embeddedFontLst>
  <p:custDataLst>
    <p:tags r:id="rId4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53" d="100"/>
          <a:sy n="153" d="100"/>
        </p:scale>
        <p:origin x="-1016" y="-9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font" Target="fonts/font1.fntdata"/><Relationship Id="rId28" Type="http://schemas.openxmlformats.org/officeDocument/2006/relationships/font" Target="fonts/font2.fntdata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4.fntdata"/><Relationship Id="rId31" Type="http://schemas.openxmlformats.org/officeDocument/2006/relationships/font" Target="fonts/font5.fntdata"/><Relationship Id="rId32" Type="http://schemas.openxmlformats.org/officeDocument/2006/relationships/font" Target="fonts/font6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7.fntdata"/><Relationship Id="rId34" Type="http://schemas.openxmlformats.org/officeDocument/2006/relationships/font" Target="fonts/font8.fntdata"/><Relationship Id="rId35" Type="http://schemas.openxmlformats.org/officeDocument/2006/relationships/font" Target="fonts/font9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1.fntdata"/><Relationship Id="rId38" Type="http://schemas.openxmlformats.org/officeDocument/2006/relationships/font" Target="fonts/font12.fntdata"/><Relationship Id="rId39" Type="http://schemas.openxmlformats.org/officeDocument/2006/relationships/font" Target="fonts/font13.fntdata"/><Relationship Id="rId40" Type="http://schemas.openxmlformats.org/officeDocument/2006/relationships/font" Target="fonts/font14.fntdata"/><Relationship Id="rId41" Type="http://schemas.openxmlformats.org/officeDocument/2006/relationships/font" Target="fonts/font15.fntdata"/><Relationship Id="rId42" Type="http://schemas.openxmlformats.org/officeDocument/2006/relationships/font" Target="fonts/font16.fntdata"/><Relationship Id="rId43" Type="http://schemas.openxmlformats.org/officeDocument/2006/relationships/font" Target="fonts/font17.fntdata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ict"/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ict"/><Relationship Id="rId4" Type="http://schemas.openxmlformats.org/officeDocument/2006/relationships/image" Target="../media/image10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ict"/><Relationship Id="rId4" Type="http://schemas.openxmlformats.org/officeDocument/2006/relationships/image" Target="../media/image8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Relationship Id="rId2" Type="http://schemas.openxmlformats.org/officeDocument/2006/relationships/image" Target="../media/image17.pict"/><Relationship Id="rId3" Type="http://schemas.openxmlformats.org/officeDocument/2006/relationships/image" Target="../media/image18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Relationship Id="rId2" Type="http://schemas.openxmlformats.org/officeDocument/2006/relationships/image" Target="../media/image2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true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 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smtClean="0">
                <a:solidFill>
                  <a:srgbClr val="DA0000"/>
                </a:solidFill>
              </a:rPr>
              <a:t>% contaminated </a:t>
            </a:r>
            <a:r>
              <a:rPr lang="en-US" sz="4000" dirty="0" err="1" smtClean="0"/>
              <a:t>ﬁsh</a:t>
            </a:r>
            <a:r>
              <a:rPr lang="en-US" sz="4000" dirty="0" smtClean="0"/>
              <a:t> in</a:t>
            </a:r>
          </a:p>
          <a:p>
            <a:pPr eaLnBrk="1" hangingPunct="1"/>
            <a:r>
              <a:rPr lang="en-US" sz="4000" dirty="0" smtClean="0"/>
              <a:t>Charles River?</a:t>
            </a:r>
            <a:endParaRPr lang="en-US" sz="4000" i="1" dirty="0" smtClean="0"/>
          </a:p>
          <a:p>
            <a:pPr eaLnBrk="1" hangingPunct="1"/>
            <a:endParaRPr lang="en-US" sz="4000" i="1" dirty="0" smtClean="0"/>
          </a:p>
          <a:p>
            <a:pPr eaLnBrk="1" hangingPunct="1"/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catch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fi</a:t>
            </a:r>
            <a:r>
              <a:rPr lang="en-US" sz="4000" dirty="0" smtClean="0"/>
              <a:t>sh, test each,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use</a:t>
            </a:r>
            <a:r>
              <a:rPr lang="en-US" sz="4000" dirty="0" smtClean="0">
                <a:solidFill>
                  <a:schemeClr val="accent2"/>
                </a:solidFill>
              </a:rPr>
              <a:t> %contaminated </a:t>
            </a:r>
            <a:r>
              <a:rPr lang="en-US" sz="4000" dirty="0" smtClean="0">
                <a:solidFill>
                  <a:srgbClr val="0000FF"/>
                </a:solidFill>
              </a:rPr>
              <a:t>in catch</a:t>
            </a:r>
            <a:r>
              <a:rPr lang="en-US" sz="4000" dirty="0" smtClean="0"/>
              <a:t> 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%contaminated in whole river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27653" name="Picture 5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188" y="2205038"/>
            <a:ext cx="16240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082800"/>
            <a:ext cx="3100388" cy="1193800"/>
            <a:chOff x="3733800" y="2082800"/>
            <a:chExt cx="3100388" cy="1193801"/>
          </a:xfrm>
        </p:grpSpPr>
        <p:pic>
          <p:nvPicPr>
            <p:cNvPr id="27655" name="Picture 6" descr="bd08894_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2236788"/>
              <a:ext cx="13843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9"/>
            <p:cNvGrpSpPr>
              <a:grpSpLocks/>
            </p:cNvGrpSpPr>
            <p:nvPr/>
          </p:nvGrpSpPr>
          <p:grpSpPr bwMode="auto">
            <a:xfrm>
              <a:off x="5119688" y="2082800"/>
              <a:ext cx="1714500" cy="584775"/>
              <a:chOff x="5119688" y="2082800"/>
              <a:chExt cx="1714500" cy="584775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 flipH="1">
                <a:off x="5119688" y="2611438"/>
                <a:ext cx="1714500" cy="0"/>
              </a:xfrm>
              <a:prstGeom prst="line">
                <a:avLst/>
              </a:prstGeom>
              <a:noFill/>
              <a:ln w="44450">
                <a:solidFill>
                  <a:srgbClr val="008000"/>
                </a:solidFill>
                <a:prstDash val="dash"/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5715000" y="2082800"/>
                <a:ext cx="649288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??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A714B8FE-0580-4ED6-8597-F3A3D6623F8A}" type="slidenum">
              <a:rPr lang="en-US" smtClean="0"/>
              <a:pPr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Catch </a:t>
            </a:r>
            <a:r>
              <a:rPr lang="en-US" sz="5400" dirty="0" smtClean="0">
                <a:solidFill>
                  <a:srgbClr val="0000FF"/>
                </a:solidFill>
              </a:rPr>
              <a:t>500</a:t>
            </a:r>
            <a:r>
              <a:rPr lang="en-US" sz="5400" dirty="0" smtClean="0"/>
              <a:t> </a:t>
            </a:r>
            <a:r>
              <a:rPr lang="en-US" sz="5400" dirty="0" err="1" smtClean="0"/>
              <a:t>ﬁsh</a:t>
            </a:r>
            <a:r>
              <a:rPr lang="en-US" sz="5400" dirty="0" smtClean="0"/>
              <a:t>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 0.1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28677" name="Picture 4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8763"/>
            <a:ext cx="19812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smtClean="0"/>
              <a:t>Model as Coin Tosses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41910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fraction contaminated in river</a:t>
            </a:r>
          </a:p>
          <a:p>
            <a:pPr marL="0" indent="0" eaLnBrk="1" hangingPunct="1"/>
            <a:r>
              <a:rPr lang="en-US" sz="4400" dirty="0" smtClean="0"/>
              <a:t> test a fish   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toss bias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p </a:t>
            </a:r>
            <a:r>
              <a:rPr lang="en-US" sz="4400" dirty="0" smtClean="0"/>
              <a:t>coin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4400" dirty="0" smtClean="0"/>
              <a:t> catch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fish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toss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coins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 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fraction contaminated                  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400" dirty="0" smtClean="0"/>
              <a:t>              in the sample of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2638" y="457200"/>
            <a:ext cx="3230562" cy="914400"/>
            <a:chOff x="5863321" y="457200"/>
            <a:chExt cx="3229902" cy="914400"/>
          </a:xfrm>
        </p:grpSpPr>
        <p:pic>
          <p:nvPicPr>
            <p:cNvPr id="29702" name="Picture 5" descr="penn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57200"/>
              <a:ext cx="939823" cy="81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 descr="j0149621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3321" y="457200"/>
              <a:ext cx="17566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467354" y="573088"/>
              <a:ext cx="7154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 smtClean="0">
                  <a:solidFill>
                    <a:srgbClr val="00B050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↔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20515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20516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20519" name="Equation" r:id="rId6" imgW="19939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20523" name="Object 11"/>
          <p:cNvGraphicFramePr>
            <a:graphicFrameLocks noChangeAspect="1"/>
          </p:cNvGraphicFramePr>
          <p:nvPr/>
        </p:nvGraphicFramePr>
        <p:xfrm>
          <a:off x="2667000" y="3906838"/>
          <a:ext cx="3321050" cy="893762"/>
        </p:xfrm>
        <a:graphic>
          <a:graphicData uri="http://schemas.openxmlformats.org/presentationml/2006/ole">
            <p:oleObj spid="_x0000_s320523" name="Equation" r:id="rId7" imgW="85090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6557" y="4800600"/>
            <a:ext cx="4804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?? don’t know </a:t>
            </a:r>
            <a:r>
              <a:rPr lang="en-US" sz="48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48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93218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93219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93220" name="Equation" r:id="rId6" imgW="1993900" imgH="2159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7494" y="3422650"/>
          <a:ext cx="3422306" cy="1835150"/>
        </p:xfrm>
        <a:graphic>
          <a:graphicData uri="http://schemas.openxmlformats.org/presentationml/2006/ole">
            <p:oleObj spid="_x0000_s393221" name="Equation" r:id="rId7" imgW="876300" imgH="469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will be 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611</Words>
  <Application>Microsoft Macintosh PowerPoint</Application>
  <PresentationFormat>On-screen Show (4:3)</PresentationFormat>
  <Paragraphs>140</Paragraphs>
  <Slides>23</Slides>
  <Notes>19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Slide 1</vt:lpstr>
      <vt:lpstr>Sampling</vt:lpstr>
      <vt:lpstr>Sampling Questions</vt:lpstr>
      <vt:lpstr>Model as Coin Tosses</vt:lpstr>
      <vt:lpstr>Pairwise Independent Sampling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305</cp:revision>
  <cp:lastPrinted>2011-05-03T20:59:10Z</cp:lastPrinted>
  <dcterms:created xsi:type="dcterms:W3CDTF">2011-05-03T21:33:45Z</dcterms:created>
  <dcterms:modified xsi:type="dcterms:W3CDTF">2011-05-03T21:33:52Z</dcterms:modified>
</cp:coreProperties>
</file>