
<file path=[Content_Types].xml><?xml version="1.0" encoding="utf-8"?>
<Types xmlns="http://schemas.openxmlformats.org/package/2006/content-types">
  <Default Extension="pict" ContentType="image/pict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embeddings/oleObject4.bin" ContentType="application/vnd.openxmlformats-officedocument.oleObject"/>
  <Override PartName="/ppt/slides/slide14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embeddings/oleObject9.bin" ContentType="application/vnd.openxmlformats-officedocument.oleObject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embeddings/oleObject5.bin" ContentType="application/vnd.openxmlformats-officedocument.oleObject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s/slide2.xml" ContentType="application/vnd.openxmlformats-officedocument.presentationml.slide+xml"/>
  <Override PartName="/ppt/notesSlides/notesSlide13.xml" ContentType="application/vnd.openxmlformats-officedocument.presentationml.notes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fntdata" ContentType="application/x-fontdata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ppt/slideLayouts/slideLayout3.xml" ContentType="application/vnd.openxmlformats-officedocument.presentationml.slideLayout+xml"/>
  <Override PartName="/ppt/embeddings/oleObject10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slides/slide4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embeddings/oleObject8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454" r:id="rId2"/>
    <p:sldId id="396" r:id="rId3"/>
    <p:sldId id="515" r:id="rId4"/>
    <p:sldId id="523" r:id="rId5"/>
    <p:sldId id="397" r:id="rId6"/>
    <p:sldId id="398" r:id="rId7"/>
    <p:sldId id="508" r:id="rId8"/>
    <p:sldId id="512" r:id="rId9"/>
    <p:sldId id="517" r:id="rId10"/>
    <p:sldId id="518" r:id="rId11"/>
    <p:sldId id="401" r:id="rId12"/>
    <p:sldId id="488" r:id="rId13"/>
    <p:sldId id="522" r:id="rId14"/>
    <p:sldId id="506" r:id="rId15"/>
    <p:sldId id="422" r:id="rId16"/>
    <p:sldId id="485" r:id="rId17"/>
    <p:sldId id="471" r:id="rId18"/>
  </p:sldIdLst>
  <p:sldSz cx="9144000" cy="6858000" type="screen4x3"/>
  <p:notesSz cx="7315200" cy="9601200"/>
  <p:embeddedFontLst>
    <p:embeddedFont>
      <p:font typeface="Comic Sans MS"/>
      <p:regular r:id="rId21"/>
      <p:bold r:id="rId22"/>
    </p:embeddedFont>
    <p:embeddedFont>
      <p:font typeface="Euclid Symbol" charset="2"/>
      <p:regular r:id="rId23"/>
      <p:bold r:id="rId24"/>
      <p:italic r:id="rId25"/>
      <p:boldItalic r:id="rId26"/>
    </p:embeddedFont>
    <p:embeddedFont>
      <p:font typeface="Euclid Math One" charset="2"/>
      <p:regular r:id="rId27"/>
      <p:bold r:id="rId28"/>
    </p:embeddedFont>
    <p:embeddedFont>
      <p:font typeface="Euclid"/>
      <p:regular r:id="rId29"/>
      <p:bold r:id="rId30"/>
      <p:italic r:id="rId31"/>
      <p:boldItalic r:id="rId32"/>
    </p:embeddedFont>
    <p:embeddedFont>
      <p:font typeface="Agency FB"/>
      <p:regular r:id="rId33"/>
      <p:bold r:id="rId34"/>
    </p:embeddedFont>
    <p:embeddedFont>
      <p:font typeface="cmsy10"/>
      <p:regular r:id="rId35"/>
    </p:embeddedFont>
    <p:embeddedFont>
      <p:font typeface="Euclid Extra" charset="2"/>
      <p:regular r:id="rId36"/>
      <p:bold r:id="rId37"/>
    </p:embeddedFont>
  </p:embeddedFontLst>
  <p:custDataLst>
    <p:tags r:id="rId3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clrMru>
    <a:srgbClr val="800F6F"/>
    <a:srgbClr val="0006FE"/>
    <a:srgbClr val="FF33CC"/>
    <a:srgbClr val="0000CC"/>
    <a:srgbClr val="006600"/>
    <a:srgbClr val="CC0099"/>
    <a:srgbClr val="A50021"/>
    <a:srgbClr val="C80000"/>
    <a:srgbClr val="FF45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910" autoAdjust="0"/>
    <p:restoredTop sz="94824" autoAdjust="0"/>
  </p:normalViewPr>
  <p:slideViewPr>
    <p:cSldViewPr showGuides="1">
      <p:cViewPr varScale="1">
        <p:scale>
          <a:sx n="130" d="100"/>
          <a:sy n="130" d="100"/>
        </p:scale>
        <p:origin x="-152" y="-96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handoutMaster" Target="handoutMasters/handoutMaster1.xml"/><Relationship Id="rId21" Type="http://schemas.openxmlformats.org/officeDocument/2006/relationships/font" Target="fonts/font1.fntdata"/><Relationship Id="rId22" Type="http://schemas.openxmlformats.org/officeDocument/2006/relationships/font" Target="fonts/font2.fntdata"/><Relationship Id="rId23" Type="http://schemas.openxmlformats.org/officeDocument/2006/relationships/font" Target="fonts/font3.fntdata"/><Relationship Id="rId24" Type="http://schemas.openxmlformats.org/officeDocument/2006/relationships/font" Target="fonts/font4.fntdata"/><Relationship Id="rId25" Type="http://schemas.openxmlformats.org/officeDocument/2006/relationships/font" Target="fonts/font5.fntdata"/><Relationship Id="rId26" Type="http://schemas.openxmlformats.org/officeDocument/2006/relationships/font" Target="fonts/font6.fntdata"/><Relationship Id="rId27" Type="http://schemas.openxmlformats.org/officeDocument/2006/relationships/font" Target="fonts/font7.fntdata"/><Relationship Id="rId28" Type="http://schemas.openxmlformats.org/officeDocument/2006/relationships/font" Target="fonts/font8.fntdata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font" Target="fonts/font10.fntdata"/><Relationship Id="rId31" Type="http://schemas.openxmlformats.org/officeDocument/2006/relationships/font" Target="fonts/font11.fntdata"/><Relationship Id="rId32" Type="http://schemas.openxmlformats.org/officeDocument/2006/relationships/font" Target="fonts/font12.fntdata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font" Target="fonts/font13.fntdata"/><Relationship Id="rId34" Type="http://schemas.openxmlformats.org/officeDocument/2006/relationships/font" Target="fonts/font14.fntdata"/><Relationship Id="rId35" Type="http://schemas.openxmlformats.org/officeDocument/2006/relationships/font" Target="fonts/font15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37" Type="http://schemas.openxmlformats.org/officeDocument/2006/relationships/font" Target="fonts/font17.fntdata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Relationship Id="rId2" Type="http://schemas.openxmlformats.org/officeDocument/2006/relationships/image" Target="../media/image6.pict"/><Relationship Id="rId3" Type="http://schemas.openxmlformats.org/officeDocument/2006/relationships/image" Target="../media/image7.pict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ict"/><Relationship Id="rId4" Type="http://schemas.openxmlformats.org/officeDocument/2006/relationships/image" Target="../media/image6.pict"/><Relationship Id="rId1" Type="http://schemas.openxmlformats.org/officeDocument/2006/relationships/image" Target="../media/image8.pict"/><Relationship Id="rId2" Type="http://schemas.openxmlformats.org/officeDocument/2006/relationships/image" Target="../media/image9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Relationship Id="rId2" Type="http://schemas.openxmlformats.org/officeDocument/2006/relationships/image" Target="../media/image7.pict"/><Relationship Id="rId3" Type="http://schemas.openxmlformats.org/officeDocument/2006/relationships/image" Target="../media/image11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DDE6904-27FE-4A28-81B9-4BB495EF5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41E3F6F-A8F9-4C39-8C62-F077DEAEA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662BA-1845-44ED-A984-F12BC7718622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CADC31-5D76-4396-8586-E00A18CA6E4A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31786-E187-43E6-8633-0C1D10874911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69EEC-0359-4B05-974F-41EB44C59685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Model each sample</a:t>
            </a:r>
          </a:p>
          <a:p>
            <a:pPr eaLnBrk="1" hangingPunct="1"/>
            <a:r>
              <a:rPr lang="en-US" smtClean="0">
                <a:latin typeface="Arial" charset="0"/>
              </a:rPr>
              <a:t>Select samples randomly indpendently,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7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0767230-41DD-416C-94DF-B14AD9991E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78F4000-603A-43A9-9772-EA15786EFD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BA91E300-87A6-4188-BA11-76F82726AE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15742F82-D88E-406A-A73F-71903E81FC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D9E7CF9A-E10E-4B43-BCF9-6C96C63751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8B2956E7-9AEE-4C6B-8C9B-08350367CE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7F8C8D3-6BDF-4148-BF9D-D4BC3120C3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4"/>
            <a:r>
              <a:rPr lang="en-US" smtClean="0"/>
              <a:t>Fifth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F77891F4-FB37-431E-8CE5-4ACAD66CCE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6" name="Picture 6" descr="boar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85994" y="6553200"/>
            <a:ext cx="28576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3" r:id="rId5"/>
    <p:sldLayoutId id="2147483884" r:id="rId6"/>
    <p:sldLayoutId id="2147483889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12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12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12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9.bin"/><Relationship Id="rId6" Type="http://schemas.openxmlformats.org/officeDocument/2006/relationships/oleObject" Target="../embeddings/oleObject10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4D4FE4C5-9DCA-4C40-8A94-526407169002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Sampling &amp;</a:t>
            </a:r>
          </a:p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8372F5CC-0D0C-42AC-A06F-FCD924AC2FB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1"/>
            <a:ext cx="88439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Tell the EPA that 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our estimate method for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 CMD will be within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</a:t>
            </a:r>
            <a:r>
              <a:rPr lang="en-US" sz="4800" dirty="0" smtClean="0">
                <a:latin typeface="Comic Sans MS" pitchFamily="66" charset="0"/>
              </a:rPr>
              <a:t>actual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 CMD over all test stations.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Confidence in our estimate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8372F5CC-0D0C-42AC-A06F-FCD924AC2FB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28600" y="2088344"/>
            <a:ext cx="8610600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So we can be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95</a:t>
            </a:r>
            <a:r>
              <a:rPr lang="en-US" sz="4800" dirty="0" smtClean="0">
                <a:latin typeface="Comic Sans MS" pitchFamily="66" charset="0"/>
              </a:rPr>
              <a:t>%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7030A0"/>
                </a:solidFill>
                <a:latin typeface="Comic Sans MS" pitchFamily="66" charset="0"/>
              </a:rPr>
              <a:t>confident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4"/>
                </a:solidFill>
                <a:latin typeface="Comic Sans MS" pitchFamily="66" charset="0"/>
              </a:rPr>
              <a:t>that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the actual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/>
              </a:rPr>
              <a:t>avg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CMD, over </a:t>
            </a:r>
            <a:r>
              <a:rPr lang="en-US" sz="5400" kern="0" dirty="0" smtClean="0">
                <a:solidFill>
                  <a:srgbClr val="800F6F"/>
                </a:solidFill>
                <a:latin typeface="Comic Sans MS"/>
              </a:rPr>
              <a:t>all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stations is </a:t>
            </a:r>
            <a:r>
              <a:rPr lang="en-US" sz="5400" b="1" kern="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kern="0" dirty="0" smtClean="0">
                <a:solidFill>
                  <a:srgbClr val="006600"/>
                </a:solidFill>
                <a:latin typeface="Comic Sans MS"/>
              </a:rPr>
              <a:t> 200</a:t>
            </a:r>
            <a:r>
              <a:rPr lang="en-US" sz="5400" kern="0" dirty="0" smtClean="0">
                <a:latin typeface="Comic Sans MS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Confidence in our estimate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96B5C7C7-3FC0-4B55-9934-A080551106B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Confidence</a:t>
            </a:r>
            <a:endParaRPr lang="en-US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5400" dirty="0" smtClean="0">
                <a:latin typeface="Comic Sans MS" pitchFamily="66" charset="0"/>
              </a:rPr>
              <a:t>tempting to say:</a:t>
            </a:r>
          </a:p>
          <a:p>
            <a:pPr lvl="1"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that</a:t>
            </a:r>
            <a:endParaRPr lang="en-US" sz="5400" dirty="0" smtClean="0">
              <a:latin typeface="Comic Sans MS" pitchFamily="66" charset="0"/>
            </a:endParaRPr>
          </a:p>
          <a:p>
            <a:pPr lvl="1"/>
            <a:r>
              <a:rPr lang="en-US" sz="5400" dirty="0" err="1" smtClean="0">
                <a:solidFill>
                  <a:srgbClr val="006600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180 </a:t>
            </a:r>
            <a:r>
              <a:rPr lang="en-US" sz="5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</a:p>
          <a:p>
            <a:pPr lvl="1" algn="l"/>
            <a:r>
              <a:rPr lang="en-US" sz="5400" dirty="0">
                <a:latin typeface="Comic Sans MS" pitchFamily="66" charset="0"/>
              </a:rPr>
              <a:t>is at least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5400" dirty="0" smtClean="0">
                <a:latin typeface="Comic Sans MS" pitchFamily="66" charset="0"/>
              </a:rPr>
              <a:t>”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B6100CB1-975D-41F5-9A6C-8F34E133D00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err="1" smtClean="0">
                <a:solidFill>
                  <a:srgbClr val="006600"/>
                </a:solidFill>
              </a:rPr>
              <a:t>c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800F6F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average over all test stations.</a:t>
            </a:r>
          </a:p>
          <a:p>
            <a:pPr eaLnBrk="1" hangingPunct="1"/>
            <a:r>
              <a:rPr lang="en-US" sz="6000" dirty="0" err="1" smtClean="0">
                <a:solidFill>
                  <a:srgbClr val="006600"/>
                </a:solidFill>
              </a:rPr>
              <a:t>c</a:t>
            </a:r>
            <a:r>
              <a:rPr lang="en-US" sz="60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A7F8015-3123-4EEE-BF99-E293B8DB180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sampling procedure</a:t>
            </a:r>
            <a:r>
              <a:rPr lang="en-US" sz="4400" dirty="0">
                <a:latin typeface="Comic Sans MS" pitchFamily="66" charset="0"/>
              </a:rPr>
              <a:t> 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process </a:t>
            </a:r>
            <a:r>
              <a:rPr lang="en-US" sz="4400" dirty="0" smtClean="0">
                <a:latin typeface="Comic Sans MS" pitchFamily="66" charset="0"/>
              </a:rPr>
              <a:t>will yield an average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average </a:t>
            </a:r>
            <a:r>
              <a:rPr lang="en-US" sz="4400" dirty="0">
                <a:latin typeface="Comic Sans MS" pitchFamily="66" charset="0"/>
              </a:rPr>
              <a:t>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FE75FCEF-2C00-453D-8F19-57E1BCE16A7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180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FF6600"/>
                </a:solidFill>
                <a:latin typeface="Comic Sans MS" pitchFamily="66" charset="0"/>
              </a:rPr>
              <a:t>20 </a:t>
            </a:r>
            <a:r>
              <a:rPr lang="en-US" sz="6000" dirty="0" smtClean="0">
                <a:latin typeface="Comic Sans MS" pitchFamily="66" charset="0"/>
              </a:rPr>
              <a:t>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95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458200" cy="2628900"/>
          </a:xfrm>
          <a:prstGeom prst="rect">
            <a:avLst/>
          </a:prstGeom>
          <a:noFill/>
          <a:ln w="38100" algn="ctr">
            <a:solidFill>
              <a:srgbClr val="0006F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E78F4000-603A-43A9-9772-EA15786EFD2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1</a:t>
            </a:r>
            <a:r>
              <a:rPr lang="en-US" sz="10600" dirty="0" smtClean="0">
                <a:latin typeface="Euclid Symbol" charset="2"/>
                <a:cs typeface="Euclid Symbol" charset="2"/>
              </a:rPr>
              <a:t>-</a:t>
            </a:r>
            <a:r>
              <a:rPr lang="en-US" sz="10600" dirty="0" smtClean="0"/>
              <a:t>3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A714B8FE-0580-4ED6-8597-F3A3D6623F8A}" type="slidenum">
              <a:rPr lang="en-US" smtClean="0"/>
              <a:pPr>
                <a:defRPr/>
              </a:pPr>
              <a:t>17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C54485E2-983F-4808-AAAD-1595DDE4A77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334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Estimate </a:t>
            </a:r>
            <a:r>
              <a:rPr lang="en-US" sz="4800" dirty="0" err="1" smtClean="0">
                <a:solidFill>
                  <a:srgbClr val="DA0000"/>
                </a:solidFill>
              </a:rPr>
              <a:t>coliform</a:t>
            </a:r>
            <a:r>
              <a:rPr lang="en-US" sz="4800" dirty="0" smtClean="0">
                <a:solidFill>
                  <a:srgbClr val="DA0000"/>
                </a:solidFill>
              </a:rPr>
              <a:t> count</a:t>
            </a:r>
          </a:p>
          <a:p>
            <a:pPr eaLnBrk="1" hangingPunct="1"/>
            <a:r>
              <a:rPr lang="en-US" sz="4800" dirty="0" smtClean="0"/>
              <a:t>in Charles River.  </a:t>
            </a:r>
          </a:p>
          <a:p>
            <a:pPr eaLnBrk="1" hangingPunct="1"/>
            <a:r>
              <a:rPr lang="en-US" sz="4800" dirty="0" smtClean="0"/>
              <a:t>Many test stations on river.  </a:t>
            </a:r>
          </a:p>
          <a:p>
            <a:pPr eaLnBrk="1" hangingPunct="1"/>
            <a:r>
              <a:rPr lang="en-US" sz="4800" dirty="0" smtClean="0"/>
              <a:t>EPA requires their average</a:t>
            </a:r>
          </a:p>
          <a:p>
            <a:pPr eaLnBrk="1" hangingPunct="1"/>
            <a:r>
              <a:rPr lang="en-US" sz="4800" dirty="0" smtClean="0"/>
              <a:t>         CMD </a:t>
            </a:r>
            <a:r>
              <a:rPr lang="en-US" sz="48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006600"/>
                </a:solidFill>
              </a:rPr>
              <a:t> 200</a:t>
            </a:r>
            <a:r>
              <a:rPr lang="en-US" sz="4800" dirty="0" smtClean="0"/>
              <a:t>:</a:t>
            </a:r>
          </a:p>
          <a:p>
            <a:pPr eaLnBrk="1" hangingPunct="1"/>
            <a:r>
              <a:rPr lang="en-US" dirty="0" smtClean="0"/>
              <a:t>(</a:t>
            </a:r>
            <a:r>
              <a:rPr lang="en-US" dirty="0" err="1" smtClean="0"/>
              <a:t>Coliform</a:t>
            </a:r>
            <a:r>
              <a:rPr lang="en-US" dirty="0" smtClean="0"/>
              <a:t> Microbial Density)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46482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762000"/>
            <a:ext cx="1587500" cy="119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648200"/>
            <a:ext cx="1193800" cy="11938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7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7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6D21BB0-6D03-4034-A4DE-775A83495C7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32004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Choose </a:t>
            </a:r>
            <a:r>
              <a:rPr lang="en-US" sz="5400" dirty="0" smtClean="0">
                <a:solidFill>
                  <a:srgbClr val="0000FF"/>
                </a:solidFill>
              </a:rPr>
              <a:t>32</a:t>
            </a:r>
            <a:r>
              <a:rPr lang="en-US" sz="5400" dirty="0" smtClean="0"/>
              <a:t> random test </a:t>
            </a:r>
          </a:p>
          <a:p>
            <a:pPr eaLnBrk="1" hangingPunct="1"/>
            <a:r>
              <a:rPr lang="en-US" sz="5400" dirty="0" smtClean="0"/>
              <a:t>stations and measure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CMD at each.</a:t>
            </a:r>
            <a:endParaRPr lang="en-US" sz="72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6D21BB0-6D03-4034-A4DE-775A83495C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46482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A few of the </a:t>
            </a:r>
            <a:r>
              <a:rPr lang="en-US" sz="5400" dirty="0" smtClean="0">
                <a:solidFill>
                  <a:srgbClr val="0000CC"/>
                </a:solidFill>
              </a:rPr>
              <a:t>32 </a:t>
            </a:r>
            <a:r>
              <a:rPr lang="en-US" sz="5400" dirty="0" smtClean="0"/>
              <a:t>counts turn out to be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200 </a:t>
            </a:r>
            <a:r>
              <a:rPr lang="en-US" sz="5400" dirty="0" smtClean="0"/>
              <a:t>but their average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CC"/>
                </a:solidFill>
              </a:rPr>
              <a:t> 180</a:t>
            </a:r>
            <a:r>
              <a:rPr lang="en-US" sz="5400" dirty="0" smtClean="0">
                <a:solidFill>
                  <a:srgbClr val="000000"/>
                </a:solidFill>
              </a:rPr>
              <a:t>. Convince the EPA that </a:t>
            </a:r>
            <a:r>
              <a:rPr lang="en-US" sz="5400" dirty="0" err="1" smtClean="0">
                <a:solidFill>
                  <a:srgbClr val="000000"/>
                </a:solidFill>
              </a:rPr>
              <a:t>avg</a:t>
            </a:r>
            <a:r>
              <a:rPr lang="en-US" sz="5400" dirty="0" smtClean="0">
                <a:solidFill>
                  <a:srgbClr val="000000"/>
                </a:solidFill>
              </a:rPr>
              <a:t> over </a:t>
            </a:r>
            <a:r>
              <a:rPr lang="en-US" sz="5400" dirty="0" smtClean="0">
                <a:solidFill>
                  <a:srgbClr val="800F6F"/>
                </a:solidFill>
              </a:rPr>
              <a:t>all</a:t>
            </a:r>
            <a:r>
              <a:rPr lang="en-US" sz="5400" dirty="0" smtClean="0">
                <a:solidFill>
                  <a:srgbClr val="000000"/>
                </a:solidFill>
              </a:rPr>
              <a:t> stations is </a:t>
            </a:r>
            <a:r>
              <a:rPr lang="en-US" sz="54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rgbClr val="006600"/>
                </a:solidFill>
              </a:rPr>
              <a:t> 200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00"/>
              </a:solidFill>
            </a:endParaRPr>
          </a:p>
          <a:p>
            <a:pPr eaLnBrk="1" hangingPunct="1"/>
            <a:endParaRPr lang="en-US" sz="72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46D21BB0-6D03-4034-A4DE-775A83495C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657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That </a:t>
            </a:r>
            <a:r>
              <a:rPr lang="en-US" sz="5400" smtClean="0"/>
              <a:t>is, convince </a:t>
            </a:r>
            <a:r>
              <a:rPr lang="en-US" sz="5400" dirty="0" smtClean="0"/>
              <a:t>EPA that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the</a:t>
            </a:r>
            <a:r>
              <a:rPr lang="en-US" sz="5400" dirty="0" smtClean="0"/>
              <a:t> estimate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based on </a:t>
            </a:r>
            <a:r>
              <a:rPr lang="en-US" sz="5400" dirty="0" smtClean="0">
                <a:solidFill>
                  <a:srgbClr val="0006FE"/>
                </a:solidFill>
              </a:rPr>
              <a:t>32</a:t>
            </a:r>
            <a:r>
              <a:rPr lang="en-US" sz="5400" dirty="0" smtClean="0">
                <a:solidFill>
                  <a:srgbClr val="000000"/>
                </a:solidFill>
              </a:rPr>
              <a:t> samples is within</a:t>
            </a:r>
            <a:r>
              <a:rPr lang="en-US" sz="5400" dirty="0" smtClean="0">
                <a:solidFill>
                  <a:srgbClr val="006600"/>
                </a:solidFill>
              </a:rPr>
              <a:t> </a:t>
            </a:r>
            <a:r>
              <a:rPr lang="en-US" sz="5400" dirty="0" smtClean="0">
                <a:solidFill>
                  <a:srgbClr val="0006FE"/>
                </a:solidFill>
              </a:rPr>
              <a:t>20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of the </a:t>
            </a:r>
            <a:r>
              <a:rPr lang="en-US" sz="5400" dirty="0" smtClean="0">
                <a:solidFill>
                  <a:srgbClr val="7030A0"/>
                </a:solidFill>
              </a:rPr>
              <a:t>actual</a:t>
            </a:r>
            <a:r>
              <a:rPr lang="en-US" sz="5400" dirty="0" smtClean="0"/>
              <a:t> fraction?</a:t>
            </a:r>
            <a:endParaRPr lang="en-US" sz="7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510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Sampling parameters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23578D71-BE5D-4BBF-9B59-FB73E190AF0C}" type="slidenum">
              <a:rPr lang="en-US" smtClean="0"/>
              <a:pPr>
                <a:defRPr/>
              </a:pPr>
              <a:t>6</a:t>
            </a:fld>
            <a:endParaRPr lang="en-US" dirty="0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71600"/>
            <a:ext cx="9067800" cy="5029200"/>
          </a:xfrm>
        </p:spPr>
        <p:txBody>
          <a:bodyPr/>
          <a:lstStyle/>
          <a:p>
            <a:pPr marL="0" indent="0" eaLnBrk="1" hangingPunct="1"/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</a:rPr>
              <a:t>c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::= average CMD over all stations</a:t>
            </a:r>
          </a:p>
          <a:p>
            <a:pPr marL="0" indent="0" eaLnBrk="1" hangingPunct="1"/>
            <a:r>
              <a:rPr lang="en-US" sz="4400" dirty="0" smtClean="0"/>
              <a:t>CMD sample</a:t>
            </a:r>
            <a:r>
              <a:rPr lang="en-US" sz="4400" b="1" dirty="0" smtClean="0">
                <a:solidFill>
                  <a:srgbClr val="00B05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↔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/>
              <a:t>ran </a:t>
            </a:r>
            <a:r>
              <a:rPr lang="en-US" sz="4400" dirty="0" err="1" smtClean="0"/>
              <a:t>var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err="1" smtClean="0">
                <a:solidFill>
                  <a:schemeClr val="accent2"/>
                </a:solidFill>
              </a:rPr>
              <a:t>μ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err="1" smtClean="0">
                <a:solidFill>
                  <a:srgbClr val="008000"/>
                </a:solidFill>
              </a:rPr>
              <a:t>c</a:t>
            </a:r>
            <a:endParaRPr lang="en-US" sz="4400" dirty="0" smtClean="0">
              <a:solidFill>
                <a:srgbClr val="008000"/>
              </a:solidFill>
            </a:endParaRPr>
          </a:p>
          <a:p>
            <a:pPr marL="0" indent="0" eaLnBrk="1" hangingPunct="1"/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err="1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stations</a:t>
            </a:r>
            <a:r>
              <a:rPr lang="en-US" sz="4400" b="1" dirty="0" smtClean="0">
                <a:solidFill>
                  <a:srgbClr val="00B05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↔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800F6F"/>
                </a:solidFill>
              </a:rPr>
              <a:t>mutually </a:t>
            </a:r>
            <a:r>
              <a:rPr lang="en-US" sz="4400" dirty="0" err="1" smtClean="0">
                <a:solidFill>
                  <a:srgbClr val="800F6F"/>
                </a:solidFill>
              </a:rPr>
              <a:t>indep</a:t>
            </a:r>
            <a:endParaRPr lang="en-US" sz="4400" dirty="0" smtClean="0">
              <a:solidFill>
                <a:srgbClr val="800F6F"/>
              </a:solidFill>
            </a:endParaRPr>
          </a:p>
          <a:p>
            <a:pPr marL="0" indent="0" eaLnBrk="1" hangingPunct="1"/>
            <a:r>
              <a:rPr lang="en-US" sz="4400" dirty="0" smtClean="0"/>
              <a:t>                    ran </a:t>
            </a:r>
            <a:r>
              <a:rPr lang="en-US" sz="4400" dirty="0" err="1" smtClean="0"/>
              <a:t>vars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 </a:t>
            </a:r>
            <a:r>
              <a:rPr lang="en-US" sz="4400" dirty="0" err="1" smtClean="0">
                <a:solidFill>
                  <a:schemeClr val="accent2"/>
                </a:solidFill>
              </a:rPr>
              <a:t>μ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err="1" smtClean="0">
                <a:solidFill>
                  <a:srgbClr val="008000"/>
                </a:solidFill>
              </a:rPr>
              <a:t>c</a:t>
            </a:r>
            <a:endParaRPr lang="en-US" sz="4400" dirty="0" smtClean="0"/>
          </a:p>
          <a:p>
            <a:pPr marL="0" indent="0" eaLnBrk="1" hangingPunct="1"/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baseline="-25000" dirty="0" smtClean="0">
                <a:solidFill>
                  <a:schemeClr val="accent2"/>
                </a:solidFill>
              </a:rPr>
              <a:t>n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4400" dirty="0" smtClean="0"/>
              <a:t> </a:t>
            </a:r>
            <a:r>
              <a:rPr lang="en-US" sz="4400" dirty="0" err="1" smtClean="0"/>
              <a:t>avg</a:t>
            </a:r>
            <a:r>
              <a:rPr lang="en-US" sz="4400" dirty="0" smtClean="0"/>
              <a:t> CMD at the </a:t>
            </a:r>
            <a:r>
              <a:rPr lang="en-US" sz="4400" dirty="0" err="1" smtClean="0">
                <a:solidFill>
                  <a:srgbClr val="0006FE"/>
                </a:solidFill>
              </a:rPr>
              <a:t>n</a:t>
            </a:r>
            <a:r>
              <a:rPr lang="en-US" sz="4400" dirty="0" smtClean="0">
                <a:solidFill>
                  <a:srgbClr val="0006FE"/>
                </a:solidFill>
              </a:rPr>
              <a:t> </a:t>
            </a:r>
            <a:r>
              <a:rPr lang="en-US" sz="4400" dirty="0" smtClean="0"/>
              <a:t>stations</a:t>
            </a:r>
            <a:endParaRPr lang="en-US" sz="4400" dirty="0" smtClean="0">
              <a:solidFill>
                <a:srgbClr val="0006F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1295400" y="1219200"/>
          <a:ext cx="6051550" cy="1946275"/>
        </p:xfrm>
        <a:graphic>
          <a:graphicData uri="http://schemas.openxmlformats.org/presentationml/2006/ole">
            <p:oleObj spid="_x0000_s425986" name="Equation" r:id="rId4" imgW="1854200" imgH="596900" progId="Equation.DSMT4">
              <p:embed/>
            </p:oleObj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p:oleObj spid="_x0000_s425988" name="Equation" r:id="rId5" imgW="1879600" imgH="215900" progId="Equation.DSMT4">
              <p:embed/>
            </p:oleObj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AB032E80-4924-4C32-A61E-EE294C645BF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0259" y="4114800"/>
            <a:ext cx="65375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?? don’t know </a:t>
            </a:r>
            <a:r>
              <a:rPr lang="en-US" sz="6600" dirty="0" err="1" smtClean="0">
                <a:solidFill>
                  <a:srgbClr val="0006FE"/>
                </a:solidFill>
                <a:latin typeface="Euclid"/>
                <a:cs typeface="Euclid"/>
              </a:rPr>
              <a:t>σ</a:t>
            </a:r>
            <a:endParaRPr lang="en-US" sz="6600" dirty="0" smtClean="0">
              <a:solidFill>
                <a:srgbClr val="0006FE"/>
              </a:solidFill>
              <a:latin typeface="Euclid"/>
              <a:cs typeface="Euclid"/>
            </a:endParaRPr>
          </a:p>
        </p:txBody>
      </p:sp>
      <p:graphicFrame>
        <p:nvGraphicFramePr>
          <p:cNvPr id="425990" name="Object 6"/>
          <p:cNvGraphicFramePr>
            <a:graphicFrameLocks noChangeAspect="1"/>
          </p:cNvGraphicFramePr>
          <p:nvPr/>
        </p:nvGraphicFramePr>
        <p:xfrm>
          <a:off x="1144588" y="1177925"/>
          <a:ext cx="6715125" cy="1946275"/>
        </p:xfrm>
        <a:graphic>
          <a:graphicData uri="http://schemas.openxmlformats.org/presentationml/2006/ole">
            <p:oleObj spid="_x0000_s425990" name="Equation" r:id="rId6" imgW="2057400" imgH="5969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281" name="Object 9"/>
          <p:cNvGraphicFramePr>
            <a:graphicFrameLocks noChangeAspect="1"/>
          </p:cNvGraphicFramePr>
          <p:nvPr/>
        </p:nvGraphicFramePr>
        <p:xfrm>
          <a:off x="1144588" y="1177925"/>
          <a:ext cx="6715125" cy="1946275"/>
        </p:xfrm>
        <a:graphic>
          <a:graphicData uri="http://schemas.openxmlformats.org/presentationml/2006/ole">
            <p:oleObj spid="_x0000_s438281" name="Equation" r:id="rId4" imgW="2057400" imgH="596900" progId="Equation.DSMT4">
              <p:embed/>
            </p:oleObj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AB032E80-4924-4C32-A61E-EE294C645BF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432133" name="Object 5"/>
          <p:cNvGraphicFramePr>
            <a:graphicFrameLocks noChangeAspect="1"/>
          </p:cNvGraphicFramePr>
          <p:nvPr/>
        </p:nvGraphicFramePr>
        <p:xfrm>
          <a:off x="2574925" y="3422650"/>
          <a:ext cx="3470275" cy="1835150"/>
        </p:xfrm>
        <a:graphic>
          <a:graphicData uri="http://schemas.openxmlformats.org/presentationml/2006/ole">
            <p:oleObj spid="_x0000_s438277" name="Equation" r:id="rId5" imgW="889000" imgH="4699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49549" y="3581400"/>
            <a:ext cx="1618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 = </a:t>
            </a:r>
            <a:r>
              <a:rPr lang="en-US" sz="4800" dirty="0" smtClean="0">
                <a:solidFill>
                  <a:srgbClr val="FF4519"/>
                </a:solidFill>
                <a:latin typeface="+mj-lt"/>
              </a:rPr>
              <a:t>50</a:t>
            </a:r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/>
        </p:nvGraphicFramePr>
        <p:xfrm>
          <a:off x="6400800" y="1177925"/>
          <a:ext cx="1492250" cy="1946275"/>
        </p:xfrm>
        <a:graphic>
          <a:graphicData uri="http://schemas.openxmlformats.org/presentationml/2006/ole">
            <p:oleObj spid="_x0000_s438278" name="Equation" r:id="rId6" imgW="457200" imgH="5969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27574" y="5106650"/>
            <a:ext cx="63686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where </a:t>
            </a: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L</a:t>
            </a:r>
            <a:r>
              <a:rPr lang="en-US" sz="4400" dirty="0" smtClean="0">
                <a:latin typeface="+mj-lt"/>
              </a:rPr>
              <a:t> is max possible</a:t>
            </a:r>
          </a:p>
          <a:p>
            <a:pPr algn="l"/>
            <a:r>
              <a:rPr lang="en-US" sz="4400" dirty="0" smtClean="0">
                <a:latin typeface="+mj-lt"/>
              </a:rPr>
              <a:t>difference of samples</a:t>
            </a:r>
          </a:p>
        </p:txBody>
      </p:sp>
      <p:graphicFrame>
        <p:nvGraphicFramePr>
          <p:cNvPr id="438282" name="Object 10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p:oleObj spid="_x0000_s438282" name="Equation" r:id="rId7" imgW="1879600" imgH="21590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281" name="Object 9"/>
          <p:cNvGraphicFramePr>
            <a:graphicFrameLocks noChangeAspect="1"/>
          </p:cNvGraphicFramePr>
          <p:nvPr/>
        </p:nvGraphicFramePr>
        <p:xfrm>
          <a:off x="1144588" y="1177925"/>
          <a:ext cx="6715125" cy="1946275"/>
        </p:xfrm>
        <a:graphic>
          <a:graphicData uri="http://schemas.openxmlformats.org/presentationml/2006/ole">
            <p:oleObj spid="_x0000_s481284" name="Equation" r:id="rId4" imgW="2057400" imgH="596900" progId="Equation.DSMT4">
              <p:embed/>
            </p:oleObj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13W.</a:t>
            </a:r>
            <a:fld id="{AB032E80-4924-4C32-A61E-EE294C645BF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/>
        </p:nvGraphicFramePr>
        <p:xfrm>
          <a:off x="5562601" y="1371601"/>
          <a:ext cx="3284430" cy="1676399"/>
        </p:xfrm>
        <a:graphic>
          <a:graphicData uri="http://schemas.openxmlformats.org/presentationml/2006/ole">
            <p:oleObj spid="_x0000_s481283" name="Equation" r:id="rId5" imgW="1168400" imgH="596900" progId="Equation.DSMT4">
              <p:embed/>
            </p:oleObj>
          </a:graphicData>
        </a:graphic>
      </p:graphicFrame>
      <p:graphicFrame>
        <p:nvGraphicFramePr>
          <p:cNvPr id="481287" name="Object 7"/>
          <p:cNvGraphicFramePr>
            <a:graphicFrameLocks noChangeAspect="1"/>
          </p:cNvGraphicFramePr>
          <p:nvPr/>
        </p:nvGraphicFramePr>
        <p:xfrm>
          <a:off x="1066800" y="3268663"/>
          <a:ext cx="7037590" cy="1531937"/>
        </p:xfrm>
        <a:graphic>
          <a:graphicData uri="http://schemas.openxmlformats.org/presentationml/2006/ole">
            <p:oleObj spid="_x0000_s481287" name="Equation" r:id="rId6" imgW="1689100" imgH="368300" progId="Equation.DSMT4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{#1}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1"/>
  <p:tag name="EMBEDFONTS" val="0"/>
  <p:tag name="USEBOLDAMS" val="0"/>
  <p:tag name="DEFAULTDISPLAYSOURCE" val="\documentclass{slides}\pagestyle{empty}&#10;\input{C:/latex-macros/texpoint.sty}&#10;\begin{document}&#10;$  $&#10;\end{document}"/>
  <p:tag name="TEX2PS" val="latex $(base).tex; dvips -D $(res) -E -o $(base).ps $(base).dvi"/>
  <p:tag name="EXTERNALEDITCOMMAND" val="notepad %"/>
  <p:tag name="GHOSTSCRIPTCOMMAND" val="gswin32c"/>
  <p:tag name="DEFAULTBITMAP" val="emf"/>
  <p:tag name="DEFAULTBLEND" val="0"/>
  <p:tag name="DEFAULTTRANSPARENT" val="1"/>
  <p:tag name="DEFAULTWORKAROUNDTRANSPARENCYBUG" val="0"/>
  <p:tag name="DEFAULTRESOLUTION" val="300"/>
  <p:tag name="DEFAULTMAGNIFICATION" val="0"/>
  <p:tag name="DEFAULTHEIGHT" val="250"/>
  <p:tag name="DEFAULTWIDTH" val="348"/>
  <p:tag name="DEFAULTWORDWRAP" val="0"/>
  <p:tag name="DEFAULTFONTSIZE" val="8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ysDash"/>
          <a:round/>
          <a:headEnd type="none" w="med" len="med"/>
          <a:tailEnd type="stealth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4048</TotalTime>
  <Words>483</Words>
  <Application>Microsoft Macintosh PowerPoint</Application>
  <PresentationFormat>On-screen Show (4:3)</PresentationFormat>
  <Paragraphs>105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Comic Sans MS</vt:lpstr>
      <vt:lpstr>Euclid Symbol</vt:lpstr>
      <vt:lpstr>Euclid Math One</vt:lpstr>
      <vt:lpstr>Euclid</vt:lpstr>
      <vt:lpstr>Agency FB</vt:lpstr>
      <vt:lpstr>cmsy10</vt:lpstr>
      <vt:lpstr>Euclid Extra</vt:lpstr>
      <vt:lpstr>1_Default Design</vt:lpstr>
      <vt:lpstr>Equation</vt:lpstr>
      <vt:lpstr>Slide 1</vt:lpstr>
      <vt:lpstr>Sampling</vt:lpstr>
      <vt:lpstr>Sampling Questions</vt:lpstr>
      <vt:lpstr>Sampling Questions</vt:lpstr>
      <vt:lpstr>Sampling Questions</vt:lpstr>
      <vt:lpstr>Sampling parameters</vt:lpstr>
      <vt:lpstr>Pairwise Independent Sampling</vt:lpstr>
      <vt:lpstr>Pairwise Independent Sampling</vt:lpstr>
      <vt:lpstr>Pairwise Independent Sampling</vt:lpstr>
      <vt:lpstr>Confidence in our estimate</vt:lpstr>
      <vt:lpstr>Confidence in our estimate</vt:lpstr>
      <vt:lpstr>Confidence</vt:lpstr>
      <vt:lpstr>Confidence</vt:lpstr>
      <vt:lpstr>Confidence</vt:lpstr>
      <vt:lpstr>Confidence</vt:lpstr>
      <vt:lpstr>Confidence</vt:lpstr>
      <vt:lpstr>Team Problems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316</cp:revision>
  <cp:lastPrinted>2011-05-04T20:32:57Z</cp:lastPrinted>
  <dcterms:created xsi:type="dcterms:W3CDTF">2011-05-04T20:44:08Z</dcterms:created>
  <dcterms:modified xsi:type="dcterms:W3CDTF">2011-05-04T20:44:40Z</dcterms:modified>
</cp:coreProperties>
</file>