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Default Extension="vml" ContentType="application/vnd.openxmlformats-officedocument.vmlDrawing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slideLayouts/slideLayout24.xml" ContentType="application/vnd.openxmlformats-officedocument.presentationml.slideLayout+xml"/>
  <Override PartName="/ppt/embeddings/oleObject1.bin" ContentType="application/vnd.openxmlformats-officedocument.oleObject"/>
  <Override PartName="/ppt/embeddings/oleObject13.bin" ContentType="application/vnd.openxmlformats-officedocument.oleObject"/>
  <Override PartName="/ppt/embeddings/oleObject23.bin" ContentType="application/vnd.openxmlformats-officedocument.oleObject"/>
  <Override PartName="/ppt/embeddings/oleObject33.bin" ContentType="application/vnd.openxmlformats-officedocument.oleObject"/>
  <Override PartName="/ppt/notesSlides/notesSlide11.xml" ContentType="application/vnd.openxmlformats-officedocument.presentationml.notesSlide+xml"/>
  <Default Extension="jpeg" ContentType="image/jpeg"/>
  <Override PartName="/ppt/embeddings/oleObject42.bin" ContentType="application/vnd.openxmlformats-officedocument.oleObject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embeddings/oleObject7.bin" ContentType="application/vnd.openxmlformats-officedocument.oleObject"/>
  <Override PartName="/ppt/slides/slide23.xml" ContentType="application/vnd.openxmlformats-officedocument.presentationml.slide+xml"/>
  <Override PartName="/ppt/embeddings/oleObject19.bin" ContentType="application/vnd.openxmlformats-officedocument.oleObject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embeddings/oleObject29.bin" ContentType="application/vnd.openxmlformats-officedocument.oleObject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ppt/embeddings/oleObject38.bin" ContentType="application/vnd.openxmlformats-officedocument.oleObject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Layouts/slideLayout25.xml" ContentType="application/vnd.openxmlformats-officedocument.presentationml.slideLayout+xml"/>
  <Override PartName="/ppt/embeddings/oleObject2.bin" ContentType="application/vnd.openxmlformats-officedocument.oleObject"/>
  <Override PartName="/ppt/embeddings/oleObject14.bin" ContentType="application/vnd.openxmlformats-officedocument.oleObject"/>
  <Override PartName="/ppt/embeddings/oleObject24.bin" ContentType="application/vnd.openxmlformats-officedocument.oleObject"/>
  <Override PartName="/ppt/notesSlides/notesSlide8.xml" ContentType="application/vnd.openxmlformats-officedocument.presentationml.notesSlide+xml"/>
  <Override PartName="/ppt/embeddings/oleObject34.bin" ContentType="application/vnd.openxmlformats-officedocument.oleObject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embeddings/oleObject43.bin" ContentType="application/vnd.openxmlformats-officedocument.oleObject"/>
  <Override PartName="/ppt/notesSlides/notesSlide22.xml" ContentType="application/vnd.openxmlformats-officedocument.presentationml.notesSlide+xml"/>
  <Override PartName="/ppt/embeddings/oleObject8.bin" ContentType="application/vnd.openxmlformats-officedocument.oleObject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Default Extension="xml" ContentType="application/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tableStyles.xml" ContentType="application/vnd.openxmlformats-officedocument.presentationml.tableStyles+xml"/>
  <Override PartName="/ppt/embeddings/oleObject39.bin" ContentType="application/vnd.openxmlformats-officedocument.oleObject"/>
  <Override PartName="/ppt/notesSlides/notesSlide18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ppt/embeddings/oleObject10.bin" ContentType="application/vnd.openxmlformats-officedocument.oleObject"/>
  <Override PartName="/docProps/core.xml" ContentType="application/vnd.openxmlformats-package.core-properties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15.bin" ContentType="application/vnd.openxmlformats-officedocument.oleObject"/>
  <Override PartName="/ppt/embeddings/oleObject25.bin" ContentType="application/vnd.openxmlformats-officedocument.oleObject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5.bin" ContentType="application/vnd.openxmlformats-officedocument.oleObject"/>
  <Override PartName="/ppt/embeddings/oleObject44.bin" ContentType="application/vnd.openxmlformats-officedocument.oleObject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slides/slide2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embeddings/oleObject11.bin" ContentType="application/vnd.openxmlformats-officedocument.oleObject"/>
  <Override PartName="/ppt/embeddings/oleObject20.bin" ContentType="application/vnd.openxmlformats-officedocument.oleObject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embeddings/oleObject30.bin" ContentType="application/vnd.openxmlformats-officedocument.oleObject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oleObject16.bin" ContentType="application/vnd.openxmlformats-officedocument.oleObject"/>
  <Override PartName="/ppt/slides/slide20.xml" ContentType="application/vnd.openxmlformats-officedocument.presentationml.slide+xml"/>
  <Override PartName="/ppt/embeddings/oleObject26.bin" ContentType="application/vnd.openxmlformats-officedocument.oleObject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embeddings/oleObject36.bin" ContentType="application/vnd.openxmlformats-officedocument.oleObject"/>
  <Override PartName="/ppt/notesSlides/notesSlide14.xml" ContentType="application/vnd.openxmlformats-officedocument.presentationml.notesSlide+xml"/>
  <Override PartName="/ppt/embeddings/oleObject45.bin" ContentType="application/vnd.openxmlformats-officedocument.oleObject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Default Extension="pict" ContentType="image/pict"/>
  <Default Extension="wmf" ContentType="image/x-wmf"/>
  <Override PartName="/ppt/slides/slide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embeddings/oleObject21.bin" ContentType="application/vnd.openxmlformats-officedocument.oleObject"/>
  <Override PartName="/ppt/slideLayouts/slideLayout19.xml" ContentType="application/vnd.openxmlformats-officedocument.presentationml.slideLayout+xml"/>
  <Override PartName="/ppt/embeddings/oleObject31.bin" ContentType="application/vnd.openxmlformats-officedocument.oleObject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0.bin" ContentType="application/vnd.openxmlformats-officedocument.oleObject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embeddings/oleObject17.bin" ContentType="application/vnd.openxmlformats-officedocument.oleObject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embeddings/oleObject27.bin" ContentType="application/vnd.openxmlformats-officedocument.oleObject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embeddings/oleObject37.bin" ContentType="application/vnd.openxmlformats-officedocument.oleObject"/>
  <Override PartName="/ppt/notesSlides/notesSlide15.xml" ContentType="application/vnd.openxmlformats-officedocument.presentationml.notesSlide+xml"/>
  <Override PartName="/ppt/embeddings/oleObject46.bin" ContentType="application/vnd.openxmlformats-officedocument.oleObject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3.xml" ContentType="application/vnd.openxmlformats-officedocument.presentationml.slideLayout+xml"/>
  <Override PartName="/ppt/embeddings/oleObject22.bin" ContentType="application/vnd.openxmlformats-officedocument.oleObject"/>
  <Override PartName="/ppt/embeddings/oleObject32.bin" ContentType="application/vnd.openxmlformats-officedocument.oleObject"/>
  <Override PartName="/ppt/notesSlides/notesSlide7.xml" ContentType="application/vnd.openxmlformats-officedocument.presentationml.notesSlide+xml"/>
  <Override PartName="/ppt/embeddings/oleObject41.bin" ContentType="application/vnd.openxmlformats-officedocument.oleObject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embeddings/oleObject6.bin" ContentType="application/vnd.openxmlformats-officedocument.oleObject"/>
  <Override PartName="/ppt/embeddings/oleObject18.bin" ContentType="application/vnd.openxmlformats-officedocument.oleObject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embeddings/oleObject28.bin" ContentType="application/vnd.openxmlformats-officedocument.oleObject"/>
  <Override PartName="/ppt/slides/slide3.xml" ContentType="application/vnd.openxmlformats-officedocument.presentationml.slide+xml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  <p:sldMasterId id="2147483651" r:id="rId2"/>
  </p:sldMasterIdLst>
  <p:notesMasterIdLst>
    <p:notesMasterId r:id="rId35"/>
  </p:notesMasterIdLst>
  <p:handoutMasterIdLst>
    <p:handoutMasterId r:id="rId36"/>
  </p:handoutMasterIdLst>
  <p:sldIdLst>
    <p:sldId id="404" r:id="rId3"/>
    <p:sldId id="459" r:id="rId4"/>
    <p:sldId id="462" r:id="rId5"/>
    <p:sldId id="411" r:id="rId6"/>
    <p:sldId id="413" r:id="rId7"/>
    <p:sldId id="414" r:id="rId8"/>
    <p:sldId id="472" r:id="rId9"/>
    <p:sldId id="415" r:id="rId10"/>
    <p:sldId id="464" r:id="rId11"/>
    <p:sldId id="463" r:id="rId12"/>
    <p:sldId id="465" r:id="rId13"/>
    <p:sldId id="466" r:id="rId14"/>
    <p:sldId id="467" r:id="rId15"/>
    <p:sldId id="468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69" r:id="rId31"/>
    <p:sldId id="456" r:id="rId32"/>
    <p:sldId id="470" r:id="rId33"/>
    <p:sldId id="471" r:id="rId34"/>
  </p:sldIdLst>
  <p:sldSz cx="9144000" cy="6858000" type="screen4x3"/>
  <p:notesSz cx="7315200" cy="9601200"/>
  <p:embeddedFontLst>
    <p:embeddedFont>
      <p:font typeface="Comic Sans MS"/>
      <p:regular r:id="rId37"/>
      <p:bold r:id="rId38"/>
    </p:embeddedFont>
    <p:embeddedFont>
      <p:font typeface="Arial Unicode MS"/>
      <p:regular r:id="rId39"/>
    </p:embeddedFont>
    <p:embeddedFont>
      <p:font typeface="Euclid Symbol" charset="2"/>
      <p:regular r:id="rId40"/>
      <p:bold r:id="rId41"/>
      <p:italic r:id="rId42"/>
      <p:boldItalic r:id="rId43"/>
    </p:embeddedFont>
    <p:embeddedFont>
      <p:font typeface="Euclid Extra" charset="2"/>
      <p:regular r:id="rId44"/>
      <p:bold r:id="rId45"/>
    </p:embeddedFont>
  </p:embeddedFontLst>
  <p:custDataLst>
    <p:tags r:id="rId4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006600"/>
    <a:srgbClr val="BB0FAB"/>
    <a:srgbClr val="000099"/>
    <a:srgbClr val="C40025"/>
    <a:srgbClr val="F90B1C"/>
    <a:srgbClr val="EC0213"/>
    <a:srgbClr val="F80214"/>
    <a:srgbClr val="FF0000"/>
    <a:srgbClr val="F27122"/>
    <a:srgbClr val="E38A5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5683" autoAdjust="0"/>
    <p:restoredTop sz="94630" autoAdjust="0"/>
  </p:normalViewPr>
  <p:slideViewPr>
    <p:cSldViewPr snapToGrid="0" showGuides="1">
      <p:cViewPr varScale="1">
        <p:scale>
          <a:sx n="79" d="100"/>
          <a:sy n="79" d="100"/>
        </p:scale>
        <p:origin x="-824" y="-104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font" Target="fonts/font1.fntdata"/><Relationship Id="rId38" Type="http://schemas.openxmlformats.org/officeDocument/2006/relationships/font" Target="fonts/font2.fntdata"/><Relationship Id="rId39" Type="http://schemas.openxmlformats.org/officeDocument/2006/relationships/font" Target="fonts/font3.fntdata"/><Relationship Id="rId40" Type="http://schemas.openxmlformats.org/officeDocument/2006/relationships/font" Target="fonts/font4.fntdata"/><Relationship Id="rId41" Type="http://schemas.openxmlformats.org/officeDocument/2006/relationships/font" Target="fonts/font5.fntdata"/><Relationship Id="rId42" Type="http://schemas.openxmlformats.org/officeDocument/2006/relationships/font" Target="fonts/font6.fntdata"/><Relationship Id="rId43" Type="http://schemas.openxmlformats.org/officeDocument/2006/relationships/font" Target="fonts/font7.fntdata"/><Relationship Id="rId44" Type="http://schemas.openxmlformats.org/officeDocument/2006/relationships/font" Target="fonts/font8.fntdata"/><Relationship Id="rId45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pict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ict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ict"/><Relationship Id="rId4" Type="http://schemas.openxmlformats.org/officeDocument/2006/relationships/image" Target="../media/image10.wmf"/><Relationship Id="rId5" Type="http://schemas.openxmlformats.org/officeDocument/2006/relationships/image" Target="../media/image11.wmf"/><Relationship Id="rId1" Type="http://schemas.openxmlformats.org/officeDocument/2006/relationships/image" Target="../media/image7.pict"/><Relationship Id="rId2" Type="http://schemas.openxmlformats.org/officeDocument/2006/relationships/image" Target="../media/image8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image" Target="../media/image22.wmf"/><Relationship Id="rId8" Type="http://schemas.openxmlformats.org/officeDocument/2006/relationships/image" Target="../media/image23.wmf"/><Relationship Id="rId9" Type="http://schemas.openxmlformats.org/officeDocument/2006/relationships/image" Target="../media/image24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image" Target="../media/image22.wmf"/><Relationship Id="rId8" Type="http://schemas.openxmlformats.org/officeDocument/2006/relationships/image" Target="../media/image23.wmf"/><Relationship Id="rId9" Type="http://schemas.openxmlformats.org/officeDocument/2006/relationships/image" Target="../media/image24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ict"/><Relationship Id="rId2" Type="http://schemas.openxmlformats.org/officeDocument/2006/relationships/image" Target="../media/image26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Relationship Id="rId2" Type="http://schemas.openxmlformats.org/officeDocument/2006/relationships/image" Target="../media/image25.pict"/><Relationship Id="rId3" Type="http://schemas.openxmlformats.org/officeDocument/2006/relationships/image" Target="../media/image26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ict"/><Relationship Id="rId2" Type="http://schemas.openxmlformats.org/officeDocument/2006/relationships/image" Target="../media/image2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29A-1E6F-4F71-995C-CB2A5CF88C4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71714-01CA-49AD-841C-DA9CC41985E5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7D176-40D1-4F12-B8DC-716769162FAB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CC5C-EE4F-4DC1-AFBB-C3B14383104E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6EADE-DE08-47FC-90C7-1DECEFDF1223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B5F16-68DA-41D6-801F-8A8B70D2BC66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99CAE-1688-4618-A394-F44276AB8A5B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3EBBC-C655-44E9-AD34-D1F2F7297403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F7FEA-A659-42EC-A266-7D0741F4E136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C93CF-58AB-414A-B637-2B2A66604270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0BF3BB-3998-4F04-9619-98E1E2050953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B8690-C5E1-4367-BA74-C20C99F92A1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6BFB1-9DBA-40E7-AE0C-F2593452E5C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6EB57-DC84-4207-BF7C-4153C1AC12D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23481-A5DC-4FE7-A9E6-B5693D882AA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66B1-EA0A-4178-B5A2-7963F1B71DA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66B1-EA0A-4178-B5A2-7963F1B71DA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2A1F-E797-4F95-AB28-5635703375A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4090" y="6594296"/>
            <a:ext cx="849913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8135" y="6594296"/>
            <a:ext cx="8258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20757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</a:t>
            </a:r>
            <a:r>
              <a:rPr lang="en-US" sz="1000" baseline="0" dirty="0" smtClean="0">
                <a:latin typeface="Comic Sans MS" pitchFamily="66" charset="0"/>
              </a:rPr>
              <a:t> 4</a:t>
            </a:r>
            <a:r>
              <a:rPr lang="en-US" sz="1000" dirty="0" smtClean="0">
                <a:latin typeface="Comic Sans MS" pitchFamily="66" charset="0"/>
              </a:rPr>
              <a:t>, </a:t>
            </a:r>
            <a:r>
              <a:rPr lang="en-US" sz="1100" dirty="0" smtClean="0">
                <a:latin typeface="Comic Sans MS" pitchFamily="66" charset="0"/>
              </a:rPr>
              <a:t>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8515" y="6553200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2.bin"/><Relationship Id="rId5" Type="http://schemas.openxmlformats.org/officeDocument/2006/relationships/oleObject" Target="../embeddings/oleObject3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4.bin"/><Relationship Id="rId5" Type="http://schemas.openxmlformats.org/officeDocument/2006/relationships/oleObject" Target="../embeddings/oleObject35.bin"/><Relationship Id="rId6" Type="http://schemas.openxmlformats.org/officeDocument/2006/relationships/oleObject" Target="../embeddings/oleObject36.bin"/><Relationship Id="rId7" Type="http://schemas.openxmlformats.org/officeDocument/2006/relationships/oleObject" Target="../embeddings/oleObject3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8.bin"/><Relationship Id="rId5" Type="http://schemas.openxmlformats.org/officeDocument/2006/relationships/oleObject" Target="../embeddings/oleObject39.bin"/><Relationship Id="rId6" Type="http://schemas.openxmlformats.org/officeDocument/2006/relationships/oleObject" Target="../embeddings/oleObject40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1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2.bin"/><Relationship Id="rId5" Type="http://schemas.openxmlformats.org/officeDocument/2006/relationships/oleObject" Target="../embeddings/oleObject43.bin"/><Relationship Id="rId6" Type="http://schemas.openxmlformats.org/officeDocument/2006/relationships/oleObject" Target="../embeddings/oleObject44.bin"/><Relationship Id="rId7" Type="http://schemas.openxmlformats.org/officeDocument/2006/relationships/oleObject" Target="../embeddings/oleObject45.bin"/><Relationship Id="rId8" Type="http://schemas.openxmlformats.org/officeDocument/2006/relationships/oleObject" Target="../embeddings/oleObject4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8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1.bin"/><Relationship Id="rId12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6" Type="http://schemas.openxmlformats.org/officeDocument/2006/relationships/oleObject" Target="../embeddings/oleObject16.bin"/><Relationship Id="rId7" Type="http://schemas.openxmlformats.org/officeDocument/2006/relationships/oleObject" Target="../embeddings/oleObject17.bin"/><Relationship Id="rId8" Type="http://schemas.openxmlformats.org/officeDocument/2006/relationships/oleObject" Target="../embeddings/oleObject18.bin"/><Relationship Id="rId9" Type="http://schemas.openxmlformats.org/officeDocument/2006/relationships/oleObject" Target="../embeddings/oleObject19.bin"/><Relationship Id="rId10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0.bin"/><Relationship Id="rId12" Type="http://schemas.openxmlformats.org/officeDocument/2006/relationships/oleObject" Target="../embeddings/oleObject3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3.bin"/><Relationship Id="rId5" Type="http://schemas.openxmlformats.org/officeDocument/2006/relationships/oleObject" Target="../embeddings/oleObject24.bin"/><Relationship Id="rId6" Type="http://schemas.openxmlformats.org/officeDocument/2006/relationships/oleObject" Target="../embeddings/oleObject25.bin"/><Relationship Id="rId7" Type="http://schemas.openxmlformats.org/officeDocument/2006/relationships/oleObject" Target="../embeddings/oleObject26.bin"/><Relationship Id="rId8" Type="http://schemas.openxmlformats.org/officeDocument/2006/relationships/oleObject" Target="../embeddings/oleObject27.bin"/><Relationship Id="rId9" Type="http://schemas.openxmlformats.org/officeDocument/2006/relationships/oleObject" Target="../embeddings/oleObject28.bin"/><Relationship Id="rId10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303354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02181" y="1978960"/>
            <a:ext cx="8516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</a:rPr>
              <a:t>by 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Contradiction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437" y="6594296"/>
            <a:ext cx="66556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Logical Expression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294" y="1665932"/>
            <a:ext cx="6816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" y="4053840"/>
            <a:ext cx="2109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better: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63918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933122" y="1721588"/>
            <a:ext cx="843500" cy="1305443"/>
            <a:chOff x="2933122" y="1721588"/>
            <a:chExt cx="843500" cy="1305443"/>
          </a:xfrm>
        </p:grpSpPr>
        <p:sp>
          <p:nvSpPr>
            <p:cNvPr id="11" name="TextBox 10"/>
            <p:cNvSpPr txBox="1"/>
            <p:nvPr/>
          </p:nvSpPr>
          <p:spPr>
            <a:xfrm>
              <a:off x="2933122" y="2380700"/>
              <a:ext cx="843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OR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098192" y="1721588"/>
            <a:ext cx="545733" cy="1093760"/>
          </p:xfrm>
          <a:graphic>
            <a:graphicData uri="http://schemas.openxmlformats.org/presentationml/2006/ole">
              <p:oleObj spid="_x0000_s350210" name="Equation" r:id="rId4" imgW="228600" imgH="457200" progId="Equation.DSMT4">
                <p:embed/>
              </p:oleObj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17" name="TextBox 16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p:oleObj spid="_x0000_s350211" name="Equation" r:id="rId5" imgW="279400" imgH="45720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491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1: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&gt; 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14317" y="6594296"/>
            <a:ext cx="72968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2024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08960" y="3425825"/>
            <a:ext cx="1173480" cy="838200"/>
            <a:chOff x="1920240" y="975360"/>
            <a:chExt cx="1173480" cy="838200"/>
          </a:xfrm>
          <a:solidFill>
            <a:schemeClr val="accent1">
              <a:alpha val="65000"/>
            </a:schemeClr>
          </a:solidFill>
        </p:grpSpPr>
        <p:sp>
          <p:nvSpPr>
            <p:cNvPr id="19" name="Right Brace 18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grp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62815" y="5257800"/>
            <a:ext cx="6218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are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p:oleObj spid="_x0000_s352258" name="Equation" r:id="rId4" imgW="139700" imgH="228600" progId="Equation.DSMT4">
              <p:embed/>
            </p:oleObj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7" name="TextBox 6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p:oleObj spid="_x0000_s352261" name="Equation" r:id="rId5" imgW="228600" imgH="457200" progId="Equation.DSMT4">
                  <p:embed/>
                </p:oleObj>
              </a:graphicData>
            </a:graphic>
          </p:graphicFrame>
        </p:grpSp>
        <p:grpSp>
          <p:nvGrpSpPr>
            <p:cNvPr id="27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p:oleObj spid="_x0000_s352262" name="Equation" r:id="rId6" imgW="228600" imgH="457200" progId="Equation.DSMT4">
                  <p:embed/>
                </p:oleObj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p:oleObj spid="_x0000_s352263" name="Equation" r:id="rId7" imgW="279400" imgH="457200" progId="Equation.DSMT4">
                  <p:embed/>
                </p:oleObj>
              </a:graphicData>
            </a:graphic>
          </p:graphicFrame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08960" y="3425825"/>
            <a:ext cx="1258678" cy="838200"/>
            <a:chOff x="3108960" y="3425825"/>
            <a:chExt cx="1258678" cy="838200"/>
          </a:xfrm>
        </p:grpSpPr>
        <p:sp>
          <p:nvSpPr>
            <p:cNvPr id="19" name="Right Brace 18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74520" y="1025525"/>
            <a:ext cx="1258678" cy="838200"/>
            <a:chOff x="3108960" y="3425825"/>
            <a:chExt cx="1258678" cy="838200"/>
          </a:xfrm>
        </p:grpSpPr>
        <p:sp>
          <p:nvSpPr>
            <p:cNvPr id="21" name="Right Brace 20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23" name="TextBox 22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6" name="Object 35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p:oleObj spid="_x0000_s354306" name="Equation" r:id="rId4" imgW="228600" imgH="457200" progId="Equation.DSMT4">
                  <p:embed/>
                </p:oleObj>
              </a:graphicData>
            </a:graphic>
          </p:graphicFrame>
        </p:grpSp>
        <p:grpSp>
          <p:nvGrpSpPr>
            <p:cNvPr id="29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p:oleObj spid="_x0000_s354307" name="Equation" r:id="rId5" imgW="228600" imgH="457200" progId="Equation.DSMT4">
                  <p:embed/>
                </p:oleObj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p:oleObj spid="_x0000_s354308" name="Equation" r:id="rId6" imgW="279400" imgH="457200" progId="Equation.DSMT4">
                  <p:embed/>
                </p:oleObj>
              </a:graphicData>
            </a:graphic>
          </p:graphicFrame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34536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381000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33" name="TextBox 32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p:oleObj spid="_x0000_s356357" name="Equation" r:id="rId4" imgW="279400" imgH="457200" progId="Equation.DSMT4">
                <p:embed/>
              </p:oleObj>
            </a:graphicData>
          </a:graphic>
        </p:graphicFrame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90642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                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919" y="5257800"/>
            <a:ext cx="7938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still the same</a:t>
            </a:r>
            <a:endParaRPr lang="en-US" sz="6000" dirty="0" smtClean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612900"/>
            <a:ext cx="8039100" cy="44831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Six people.  </a:t>
            </a:r>
          </a:p>
          <a:p>
            <a:pPr>
              <a:buFontTx/>
              <a:buNone/>
            </a:pPr>
            <a:r>
              <a:rPr lang="en-US" sz="4000" dirty="0" smtClean="0"/>
              <a:t>Every two are either friends or</a:t>
            </a:r>
          </a:p>
          <a:p>
            <a:pPr>
              <a:buFontTx/>
              <a:buNone/>
            </a:pPr>
            <a:r>
              <a:rPr lang="en-US" sz="4000" dirty="0" smtClean="0"/>
              <a:t>strangers.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Claim</a:t>
            </a:r>
            <a:r>
              <a:rPr lang="en-US" sz="4000" dirty="0" smtClean="0"/>
              <a:t>: there is a set of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3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mutual friends</a:t>
            </a:r>
            <a:r>
              <a:rPr lang="en-US" sz="4000" dirty="0" smtClean="0"/>
              <a:t> or</a:t>
            </a:r>
            <a:endParaRPr lang="en-US" sz="4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99"/>
                </a:solidFill>
              </a:rPr>
              <a:t>3 mutual strangers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Reasoning by Cases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Friends</a:t>
            </a:r>
            <a:r>
              <a:rPr lang="en-US" smtClean="0"/>
              <a:t> &amp; </a:t>
            </a:r>
            <a:r>
              <a:rPr lang="en-US" smtClean="0">
                <a:solidFill>
                  <a:srgbClr val="000099"/>
                </a:solidFill>
              </a:rPr>
              <a:t>Strangers</a:t>
            </a:r>
          </a:p>
        </p:txBody>
      </p:sp>
      <p:sp>
        <p:nvSpPr>
          <p:cNvPr id="17412" name="Oval 71"/>
          <p:cNvSpPr>
            <a:spLocks noChangeArrowheads="1"/>
          </p:cNvSpPr>
          <p:nvPr/>
        </p:nvSpPr>
        <p:spPr bwMode="auto">
          <a:xfrm>
            <a:off x="4443413" y="248285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72"/>
          <p:cNvSpPr>
            <a:spLocks noChangeArrowheads="1"/>
          </p:cNvSpPr>
          <p:nvPr/>
        </p:nvSpPr>
        <p:spPr bwMode="auto">
          <a:xfrm>
            <a:off x="5443538" y="3090863"/>
            <a:ext cx="214312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3"/>
          <p:cNvSpPr>
            <a:spLocks noChangeArrowheads="1"/>
          </p:cNvSpPr>
          <p:nvPr/>
        </p:nvSpPr>
        <p:spPr bwMode="auto">
          <a:xfrm>
            <a:off x="3457575" y="416560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581400" y="2581275"/>
            <a:ext cx="2047875" cy="2370138"/>
            <a:chOff x="3581884" y="2581276"/>
            <a:chExt cx="2047392" cy="2369802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581884" y="2581276"/>
              <a:ext cx="2047392" cy="2369802"/>
              <a:chOff x="3581884" y="2581276"/>
              <a:chExt cx="2047392" cy="2369802"/>
            </a:xfrm>
          </p:grpSpPr>
          <p:grpSp>
            <p:nvGrpSpPr>
              <p:cNvPr id="4" name="Group 69"/>
              <p:cNvGrpSpPr>
                <a:grpSpLocks/>
              </p:cNvGrpSpPr>
              <p:nvPr/>
            </p:nvGrpSpPr>
            <p:grpSpPr bwMode="auto">
              <a:xfrm>
                <a:off x="3605310" y="2629327"/>
                <a:ext cx="1932940" cy="1568081"/>
                <a:chOff x="3605310" y="2629327"/>
                <a:chExt cx="1932940" cy="1568081"/>
              </a:xfrm>
            </p:grpSpPr>
            <p:cxnSp>
              <p:nvCxnSpPr>
                <p:cNvPr id="17450" name="AutoShape 154"/>
                <p:cNvCxnSpPr>
                  <a:cxnSpLocks noChangeShapeType="1"/>
                </p:cNvCxnSpPr>
                <p:nvPr/>
              </p:nvCxnSpPr>
              <p:spPr bwMode="auto">
                <a:xfrm>
                  <a:off x="4649281" y="2629327"/>
                  <a:ext cx="860394" cy="531030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1" name="AutoShape 15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05310" y="3257523"/>
                  <a:ext cx="1932940" cy="93497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2" name="AutoShape 16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6549" y="2654242"/>
                  <a:ext cx="879251" cy="154316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3581884" y="3276156"/>
                <a:ext cx="912858" cy="1674922"/>
                <a:chOff x="3581884" y="3276156"/>
                <a:chExt cx="912858" cy="1674922"/>
              </a:xfrm>
            </p:grpSpPr>
            <p:cxnSp>
              <p:nvCxnSpPr>
                <p:cNvPr id="17447" name="AutoShape 14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60157" y="3769910"/>
                  <a:ext cx="857864" cy="1440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8" name="AutoShape 152"/>
                <p:cNvCxnSpPr>
                  <a:cxnSpLocks noChangeShapeType="1"/>
                  <a:stCxn id="17418" idx="2"/>
                  <a:endCxn id="17414" idx="5"/>
                </p:cNvCxnSpPr>
                <p:nvPr/>
              </p:nvCxnSpPr>
              <p:spPr bwMode="auto">
                <a:xfrm rot="10800000">
                  <a:off x="3601513" y="4353041"/>
                  <a:ext cx="860090" cy="598037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9" name="AutoShape 158"/>
                <p:cNvCxnSpPr>
                  <a:cxnSpLocks noChangeShapeType="1"/>
                  <a:stCxn id="17416" idx="5"/>
                  <a:endCxn id="17418" idx="1"/>
                </p:cNvCxnSpPr>
                <p:nvPr/>
              </p:nvCxnSpPr>
              <p:spPr bwMode="auto">
                <a:xfrm rot="16200000" flipH="1">
                  <a:off x="3256030" y="3635339"/>
                  <a:ext cx="1597896" cy="87952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3601512" y="2581276"/>
                <a:ext cx="2027764" cy="2369801"/>
                <a:chOff x="3601512" y="2581276"/>
                <a:chExt cx="2027764" cy="2369801"/>
              </a:xfrm>
            </p:grpSpPr>
            <p:cxnSp>
              <p:nvCxnSpPr>
                <p:cNvPr id="17439" name="AutoShape 148"/>
                <p:cNvCxnSpPr>
                  <a:cxnSpLocks noChangeShapeType="1"/>
                  <a:stCxn id="17414" idx="5"/>
                  <a:endCxn id="17417" idx="2"/>
                </p:cNvCxnSpPr>
                <p:nvPr/>
              </p:nvCxnSpPr>
              <p:spPr bwMode="auto">
                <a:xfrm rot="5400000" flipH="1" flipV="1">
                  <a:off x="4526093" y="3363843"/>
                  <a:ext cx="64616" cy="191377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0" name="AutoShape 149"/>
                <p:cNvCxnSpPr>
                  <a:cxnSpLocks noChangeShapeType="1"/>
                  <a:stCxn id="17417" idx="0"/>
                </p:cNvCxnSpPr>
                <p:nvPr/>
              </p:nvCxnSpPr>
              <p:spPr bwMode="auto">
                <a:xfrm rot="5400000" flipH="1" flipV="1">
                  <a:off x="5192721" y="3743746"/>
                  <a:ext cx="871435" cy="1674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1" name="AutoShape 150"/>
                <p:cNvCxnSpPr>
                  <a:cxnSpLocks noChangeShapeType="1"/>
                  <a:stCxn id="17416" idx="6"/>
                </p:cNvCxnSpPr>
                <p:nvPr/>
              </p:nvCxnSpPr>
              <p:spPr bwMode="auto">
                <a:xfrm>
                  <a:off x="3648353" y="3199131"/>
                  <a:ext cx="1866937" cy="161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2" name="AutoShape 151"/>
                <p:cNvCxnSpPr>
                  <a:cxnSpLocks noChangeShapeType="1"/>
                  <a:stCxn id="17418" idx="6"/>
                  <a:endCxn id="17417" idx="3"/>
                </p:cNvCxnSpPr>
                <p:nvPr/>
              </p:nvCxnSpPr>
              <p:spPr bwMode="auto">
                <a:xfrm flipV="1">
                  <a:off x="4687898" y="4365449"/>
                  <a:ext cx="860532" cy="58562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3" name="AutoShape 153"/>
                <p:cNvCxnSpPr>
                  <a:cxnSpLocks noChangeShapeType="1"/>
                  <a:stCxn id="17416" idx="7"/>
                </p:cNvCxnSpPr>
                <p:nvPr/>
              </p:nvCxnSpPr>
              <p:spPr bwMode="auto">
                <a:xfrm rot="5400000" flipH="1" flipV="1">
                  <a:off x="3767993" y="2428496"/>
                  <a:ext cx="540830" cy="84638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4" name="AutoShape 155"/>
                <p:cNvCxnSpPr>
                  <a:cxnSpLocks noChangeShapeType="1"/>
                  <a:stCxn id="17418" idx="0"/>
                </p:cNvCxnSpPr>
                <p:nvPr/>
              </p:nvCxnSpPr>
              <p:spPr bwMode="auto">
                <a:xfrm rot="5400000" flipH="1" flipV="1">
                  <a:off x="3498779" y="3766145"/>
                  <a:ext cx="2151943" cy="1674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5" name="AutoShape 157"/>
                <p:cNvCxnSpPr>
                  <a:cxnSpLocks noChangeShapeType="1"/>
                  <a:stCxn id="17417" idx="1"/>
                  <a:endCxn id="17416" idx="5"/>
                </p:cNvCxnSpPr>
                <p:nvPr/>
              </p:nvCxnSpPr>
              <p:spPr bwMode="auto">
                <a:xfrm rot="16200000" flipV="1">
                  <a:off x="4114200" y="2777169"/>
                  <a:ext cx="935243" cy="193321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6" name="AutoShape 159"/>
                <p:cNvCxnSpPr>
                  <a:cxnSpLocks noChangeShapeType="1"/>
                  <a:stCxn id="17418" idx="7"/>
                </p:cNvCxnSpPr>
                <p:nvPr/>
              </p:nvCxnSpPr>
              <p:spPr bwMode="auto">
                <a:xfrm rot="5400000" flipH="1" flipV="1">
                  <a:off x="4302646" y="3628268"/>
                  <a:ext cx="1597896" cy="89367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17435" name="AutoShape 161"/>
            <p:cNvCxnSpPr>
              <a:cxnSpLocks noChangeShapeType="1"/>
              <a:endCxn id="17417" idx="1"/>
            </p:cNvCxnSpPr>
            <p:nvPr/>
          </p:nvCxnSpPr>
          <p:spPr bwMode="auto">
            <a:xfrm rot="16200000" flipH="1">
              <a:off x="4325044" y="2988014"/>
              <a:ext cx="1553099" cy="893672"/>
            </a:xfrm>
            <a:prstGeom prst="straightConnector1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17416" name="Oval 141"/>
          <p:cNvSpPr>
            <a:spLocks noChangeArrowheads="1"/>
          </p:cNvSpPr>
          <p:nvPr/>
        </p:nvSpPr>
        <p:spPr bwMode="auto">
          <a:xfrm>
            <a:off x="3470275" y="3103563"/>
            <a:ext cx="214313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45"/>
          <p:cNvSpPr>
            <a:spLocks noChangeArrowheads="1"/>
          </p:cNvSpPr>
          <p:nvPr/>
        </p:nvSpPr>
        <p:spPr bwMode="auto">
          <a:xfrm>
            <a:off x="5456238" y="417830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46"/>
          <p:cNvSpPr>
            <a:spLocks noChangeArrowheads="1"/>
          </p:cNvSpPr>
          <p:nvPr/>
        </p:nvSpPr>
        <p:spPr bwMode="auto">
          <a:xfrm>
            <a:off x="4456113" y="483076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Box 41"/>
          <p:cNvSpPr txBox="1">
            <a:spLocks noChangeArrowheads="1"/>
          </p:cNvSpPr>
          <p:nvPr/>
        </p:nvSpPr>
        <p:spPr bwMode="auto">
          <a:xfrm>
            <a:off x="1724025" y="1476375"/>
            <a:ext cx="354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People are circles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1950" y="5191125"/>
            <a:ext cx="5006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red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friends</a:t>
            </a:r>
          </a:p>
          <a:p>
            <a:pPr algn="l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strangers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7963" y="2079625"/>
            <a:ext cx="33432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3</a:t>
            </a:r>
            <a:r>
              <a:rPr lang="en-US" kern="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mutual friends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39713" y="2079625"/>
            <a:ext cx="3798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99"/>
                </a:solidFill>
                <a:latin typeface="Comic Sans MS" pitchFamily="66" charset="0"/>
              </a:rPr>
              <a:t>3 mutual strangers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635375" y="2613025"/>
            <a:ext cx="1835150" cy="1606550"/>
            <a:chOff x="3507153" y="2189957"/>
            <a:chExt cx="1834420" cy="1606978"/>
          </a:xfrm>
        </p:grpSpPr>
        <p:cxnSp>
          <p:nvCxnSpPr>
            <p:cNvPr id="17431" name="AutoShape 107"/>
            <p:cNvCxnSpPr>
              <a:cxnSpLocks noChangeShapeType="1"/>
              <a:stCxn id="17412" idx="6"/>
              <a:endCxn id="17413" idx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2" name="AutoShape 109"/>
            <p:cNvCxnSpPr>
              <a:cxnSpLocks noChangeShapeType="1"/>
              <a:stCxn id="17414" idx="7"/>
              <a:endCxn id="17413" idx="3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3" name="AutoShape 113"/>
            <p:cNvCxnSpPr>
              <a:cxnSpLocks noChangeShapeType="1"/>
              <a:stCxn id="17412" idx="3"/>
              <a:endCxn id="17414" idx="7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476625" y="3097213"/>
            <a:ext cx="1200150" cy="1941512"/>
            <a:chOff x="3333750" y="2751138"/>
            <a:chExt cx="1200151" cy="1941512"/>
          </a:xfrm>
        </p:grpSpPr>
        <p:sp>
          <p:nvSpPr>
            <p:cNvPr id="17425" name="Oval 163"/>
            <p:cNvSpPr>
              <a:spLocks noChangeArrowheads="1"/>
            </p:cNvSpPr>
            <p:nvPr/>
          </p:nvSpPr>
          <p:spPr bwMode="auto">
            <a:xfrm>
              <a:off x="3333750" y="2751138"/>
              <a:ext cx="214313" cy="21590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66"/>
            <p:cNvSpPr>
              <a:spLocks noChangeArrowheads="1"/>
            </p:cNvSpPr>
            <p:nvPr/>
          </p:nvSpPr>
          <p:spPr bwMode="auto">
            <a:xfrm>
              <a:off x="3333750" y="3825875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68"/>
            <p:cNvSpPr>
              <a:spLocks noChangeArrowheads="1"/>
            </p:cNvSpPr>
            <p:nvPr/>
          </p:nvSpPr>
          <p:spPr bwMode="auto">
            <a:xfrm>
              <a:off x="4319588" y="4478338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8" name="AutoShape 169"/>
            <p:cNvCxnSpPr>
              <a:cxnSpLocks noChangeShapeType="1"/>
              <a:stCxn id="17426" idx="0"/>
              <a:endCxn id="17425" idx="4"/>
            </p:cNvCxnSpPr>
            <p:nvPr/>
          </p:nvCxnSpPr>
          <p:spPr bwMode="auto">
            <a:xfrm flipV="1">
              <a:off x="3441700" y="2967038"/>
              <a:ext cx="0" cy="858837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174"/>
            <p:cNvCxnSpPr>
              <a:cxnSpLocks noChangeShapeType="1"/>
              <a:stCxn id="17427" idx="2"/>
              <a:endCxn id="17426" idx="5"/>
            </p:cNvCxnSpPr>
            <p:nvPr/>
          </p:nvCxnSpPr>
          <p:spPr bwMode="auto">
            <a:xfrm flipH="1" flipV="1">
              <a:off x="3517900" y="4008438"/>
              <a:ext cx="801688" cy="576262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180"/>
            <p:cNvCxnSpPr>
              <a:cxnSpLocks noChangeShapeType="1"/>
              <a:stCxn id="17425" idx="5"/>
              <a:endCxn id="17427" idx="1"/>
            </p:cNvCxnSpPr>
            <p:nvPr/>
          </p:nvCxnSpPr>
          <p:spPr bwMode="auto">
            <a:xfrm>
              <a:off x="3517900" y="2935288"/>
              <a:ext cx="833438" cy="1574800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0238" y="1697038"/>
            <a:ext cx="7827962" cy="349408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4400" smtClean="0"/>
              <a:t>Take 3 minutes to find a counter-example</a:t>
            </a:r>
          </a:p>
          <a:p>
            <a:pPr algn="l">
              <a:lnSpc>
                <a:spcPct val="90000"/>
              </a:lnSpc>
            </a:pPr>
            <a:r>
              <a:rPr lang="en-US" sz="4400" smtClean="0"/>
              <a:t>--or convince your neighbor that there isn’t any, that is, the </a:t>
            </a:r>
            <a:r>
              <a:rPr lang="en-US" sz="4400" smtClean="0">
                <a:solidFill>
                  <a:srgbClr val="006600"/>
                </a:solidFill>
              </a:rPr>
              <a:t>Claim</a:t>
            </a:r>
            <a:r>
              <a:rPr lang="en-US" sz="4400" smtClean="0"/>
              <a:t> is true.</a:t>
            </a:r>
            <a:r>
              <a:rPr lang="en-US" smtClean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en-US" sz="4400" b="1" ker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Friends</a:t>
            </a:r>
            <a:r>
              <a:rPr lang="en-US" sz="4400" b="1" ker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&amp; </a:t>
            </a:r>
            <a:r>
              <a:rPr lang="en-US" sz="4400" b="1" ker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Strangers</a:t>
            </a:r>
            <a:endParaRPr lang="en-US" sz="4400" b="1" kern="0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30" name="AutoShape 18"/>
          <p:cNvCxnSpPr>
            <a:cxnSpLocks noChangeShapeType="1"/>
            <a:stCxn id="19461" idx="7"/>
            <a:endCxn id="19462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1" name="AutoShape 19"/>
          <p:cNvCxnSpPr>
            <a:cxnSpLocks noChangeShapeType="1"/>
            <a:stCxn id="19462" idx="6"/>
            <a:endCxn id="19463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2" name="AutoShape 20"/>
          <p:cNvCxnSpPr>
            <a:cxnSpLocks noChangeShapeType="1"/>
            <a:stCxn id="19466" idx="0"/>
            <a:endCxn id="19462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7" name="AutoShape 25"/>
          <p:cNvCxnSpPr>
            <a:cxnSpLocks noChangeShapeType="1"/>
            <a:stCxn id="19462" idx="3"/>
            <a:endCxn id="19464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8" name="AutoShape 26"/>
          <p:cNvCxnSpPr>
            <a:cxnSpLocks noChangeShapeType="1"/>
            <a:stCxn id="19462" idx="5"/>
            <a:endCxn id="19465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2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19485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6"/>
          <p:cNvGrpSpPr/>
          <p:nvPr/>
        </p:nvGrpSpPr>
        <p:grpSpPr>
          <a:xfrm>
            <a:off x="3683000" y="4125911"/>
            <a:ext cx="1778000" cy="2151063"/>
            <a:chOff x="673100" y="4268788"/>
            <a:chExt cx="1778000" cy="2151063"/>
          </a:xfrm>
        </p:grpSpPr>
        <p:cxnSp>
          <p:nvCxnSpPr>
            <p:cNvPr id="19480" name="AutoShape 61"/>
            <p:cNvCxnSpPr>
              <a:cxnSpLocks noChangeShapeType="1"/>
            </p:cNvCxnSpPr>
            <p:nvPr/>
          </p:nvCxnSpPr>
          <p:spPr bwMode="auto">
            <a:xfrm>
              <a:off x="1679575" y="4268788"/>
              <a:ext cx="771525" cy="506413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1" name="AutoShape 62"/>
            <p:cNvCxnSpPr>
              <a:cxnSpLocks noChangeShapeType="1"/>
            </p:cNvCxnSpPr>
            <p:nvPr/>
          </p:nvCxnSpPr>
          <p:spPr bwMode="auto">
            <a:xfrm flipV="1">
              <a:off x="1555750" y="4391026"/>
              <a:ext cx="0" cy="2028825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2" name="AutoShape 63"/>
            <p:cNvCxnSpPr>
              <a:cxnSpLocks noChangeShapeType="1"/>
            </p:cNvCxnSpPr>
            <p:nvPr/>
          </p:nvCxnSpPr>
          <p:spPr bwMode="auto">
            <a:xfrm flipH="1">
              <a:off x="673100" y="4360863"/>
              <a:ext cx="808038" cy="1455738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3" name="AutoShape 60"/>
            <p:cNvCxnSpPr>
              <a:cxnSpLocks noChangeShapeType="1"/>
            </p:cNvCxnSpPr>
            <p:nvPr/>
          </p:nvCxnSpPr>
          <p:spPr bwMode="auto">
            <a:xfrm flipV="1">
              <a:off x="673100" y="4268788"/>
              <a:ext cx="758825" cy="506413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9484" name="AutoShape 64"/>
            <p:cNvCxnSpPr>
              <a:cxnSpLocks noChangeShapeType="1"/>
            </p:cNvCxnSpPr>
            <p:nvPr/>
          </p:nvCxnSpPr>
          <p:spPr bwMode="auto">
            <a:xfrm>
              <a:off x="1628775" y="4360863"/>
              <a:ext cx="822325" cy="1455738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947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5"/>
          <p:cNvGrpSpPr/>
          <p:nvPr/>
        </p:nvGrpSpPr>
        <p:grpSpPr>
          <a:xfrm>
            <a:off x="5869373" y="4823954"/>
            <a:ext cx="3046027" cy="1200329"/>
            <a:chOff x="6165208" y="4743271"/>
            <a:chExt cx="3046027" cy="1200329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165208" y="4743271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6272952" y="4979876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Proof of the </a:t>
            </a:r>
            <a:r>
              <a:rPr lang="en-US" dirty="0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1" name="AutoShape 18"/>
          <p:cNvCxnSpPr>
            <a:cxnSpLocks noChangeShapeType="1"/>
            <a:stCxn id="20485" idx="7"/>
            <a:endCxn id="20486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2" name="AutoShape 19"/>
          <p:cNvCxnSpPr>
            <a:cxnSpLocks noChangeShapeType="1"/>
            <a:stCxn id="20486" idx="6"/>
            <a:endCxn id="20487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20"/>
          <p:cNvCxnSpPr>
            <a:cxnSpLocks noChangeShapeType="1"/>
            <a:stCxn id="20490" idx="0"/>
            <a:endCxn id="20486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25"/>
          <p:cNvCxnSpPr>
            <a:cxnSpLocks noChangeShapeType="1"/>
            <a:stCxn id="20486" idx="3"/>
            <a:endCxn id="20488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26"/>
          <p:cNvCxnSpPr>
            <a:cxnSpLocks noChangeShapeType="1"/>
            <a:stCxn id="20486" idx="5"/>
            <a:endCxn id="20489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496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20529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500" name="AutoShape 61"/>
          <p:cNvCxnSpPr>
            <a:cxnSpLocks noChangeShapeType="1"/>
            <a:stCxn id="20497" idx="6"/>
            <a:endCxn id="20529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1" name="AutoShape 62"/>
          <p:cNvCxnSpPr>
            <a:cxnSpLocks noChangeShapeType="1"/>
            <a:stCxn id="20531" idx="0"/>
            <a:endCxn id="20497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2" name="AutoShape 63"/>
          <p:cNvCxnSpPr>
            <a:cxnSpLocks noChangeShapeType="1"/>
            <a:stCxn id="20497" idx="3"/>
            <a:endCxn id="20530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670300" y="4121150"/>
            <a:ext cx="1778000" cy="1547813"/>
            <a:chOff x="3670300" y="4121150"/>
            <a:chExt cx="1778000" cy="1547813"/>
          </a:xfrm>
        </p:grpSpPr>
        <p:cxnSp>
          <p:nvCxnSpPr>
            <p:cNvPr id="20527" name="AutoShape 60"/>
            <p:cNvCxnSpPr>
              <a:cxnSpLocks noChangeShapeType="1"/>
              <a:stCxn id="20496" idx="7"/>
              <a:endCxn id="20497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20528" name="AutoShape 64"/>
            <p:cNvCxnSpPr>
              <a:cxnSpLocks noChangeShapeType="1"/>
              <a:stCxn id="20497" idx="5"/>
              <a:endCxn id="20498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0507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513" name="AutoShape 19"/>
            <p:cNvCxnSpPr>
              <a:cxnSpLocks noChangeShapeType="1"/>
              <a:stCxn id="20508" idx="6"/>
              <a:endCxn id="2050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4" name="AutoShape 20"/>
            <p:cNvCxnSpPr>
              <a:cxnSpLocks noChangeShapeType="1"/>
              <a:stCxn id="20512" idx="0"/>
              <a:endCxn id="20508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5" name="AutoShape 25"/>
            <p:cNvCxnSpPr>
              <a:cxnSpLocks noChangeShapeType="1"/>
              <a:stCxn id="20508" idx="3"/>
              <a:endCxn id="2051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0516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0524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5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6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520" name="AutoShape 61"/>
            <p:cNvCxnSpPr>
              <a:cxnSpLocks noChangeShapeType="1"/>
              <a:stCxn id="20517" idx="6"/>
              <a:endCxn id="2052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1" name="AutoShape 62"/>
            <p:cNvCxnSpPr>
              <a:cxnSpLocks noChangeShapeType="1"/>
              <a:stCxn id="20526" idx="0"/>
              <a:endCxn id="20517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2" name="AutoShape 63"/>
            <p:cNvCxnSpPr>
              <a:cxnSpLocks noChangeShapeType="1"/>
              <a:stCxn id="20517" idx="3"/>
              <a:endCxn id="2052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6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1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7" name="Group 57"/>
          <p:cNvGrpSpPr/>
          <p:nvPr/>
        </p:nvGrpSpPr>
        <p:grpSpPr>
          <a:xfrm>
            <a:off x="5869373" y="4823954"/>
            <a:ext cx="3046027" cy="1200329"/>
            <a:chOff x="5869373" y="4823954"/>
            <a:chExt cx="3046027" cy="1200329"/>
          </a:xfrm>
        </p:grpSpPr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869373" y="4823954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8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156200" y="3054350"/>
          <a:ext cx="496888" cy="863600"/>
        </p:xfrm>
        <a:graphic>
          <a:graphicData uri="http://schemas.openxmlformats.org/presentationml/2006/ole">
            <p:oleObj spid="_x0000_s334854" name="Equation" r:id="rId4" imgW="241200" imgH="419040" progId="Equation.DSMT4">
              <p:embed/>
            </p:oleObj>
          </a:graphicData>
        </a:graphic>
      </p:graphicFrame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00271" y="2954972"/>
          <a:ext cx="6233454" cy="1098867"/>
        </p:xfrm>
        <a:graphic>
          <a:graphicData uri="http://schemas.openxmlformats.org/presentationml/2006/ole">
            <p:oleObj spid="_x0000_s334852" name="Equation" r:id="rId5" imgW="3035160" imgH="533160" progId="Equation.DSMT4">
              <p:embed/>
            </p:oleObj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45175" y="3063875"/>
          <a:ext cx="2058988" cy="814388"/>
        </p:xfrm>
        <a:graphic>
          <a:graphicData uri="http://schemas.openxmlformats.org/presentationml/2006/ole">
            <p:oleObj spid="_x0000_s334853" name="Equation" r:id="rId6" imgW="901440" imgH="35532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1700" y="1514475"/>
          <a:ext cx="7364413" cy="1344613"/>
        </p:xfrm>
        <a:graphic>
          <a:graphicData uri="http://schemas.openxmlformats.org/presentationml/2006/ole">
            <p:oleObj spid="_x0000_s334851" name="Equation" r:id="rId7" imgW="3695700" imgH="6731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3484" y="4198663"/>
            <a:ext cx="8483424" cy="175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(</a:t>
            </a:r>
            <a:r>
              <a:rPr lang="en-US" sz="5400" dirty="0" err="1" smtClean="0"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</a:rPr>
              <a:t>)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better not be true either 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228" y="4192905"/>
            <a:ext cx="50674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18" name="AutoShape 19"/>
            <p:cNvCxnSpPr>
              <a:cxnSpLocks noChangeShapeType="1"/>
              <a:stCxn id="21513" idx="6"/>
              <a:endCxn id="2151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19" name="AutoShape 20"/>
            <p:cNvCxnSpPr>
              <a:cxnSpLocks noChangeShapeType="1"/>
              <a:stCxn id="21517" idx="0"/>
              <a:endCxn id="21513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20" name="AutoShape 25"/>
            <p:cNvCxnSpPr>
              <a:cxnSpLocks noChangeShapeType="1"/>
              <a:stCxn id="21513" idx="3"/>
              <a:endCxn id="2151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1521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1529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25" name="AutoShape 61"/>
            <p:cNvCxnSpPr>
              <a:cxnSpLocks noChangeShapeType="1"/>
              <a:stCxn id="21522" idx="6"/>
              <a:endCxn id="2152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62"/>
            <p:cNvCxnSpPr>
              <a:cxnSpLocks noChangeShapeType="1"/>
              <a:stCxn id="21531" idx="0"/>
              <a:endCxn id="2152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63"/>
            <p:cNvCxnSpPr>
              <a:cxnSpLocks noChangeShapeType="1"/>
              <a:stCxn id="21522" idx="3"/>
              <a:endCxn id="2153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1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920750" y="1524000"/>
            <a:ext cx="7918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Person 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has a line to each of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the 5 other people.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4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Case 1:   </a:t>
            </a:r>
            <a:r>
              <a:rPr lang="en-US" dirty="0" smtClean="0">
                <a:solidFill>
                  <a:srgbClr val="F27122"/>
                </a:solidFill>
              </a:rPr>
              <a:t>2</a:t>
            </a:r>
            <a:r>
              <a:rPr lang="en-US" dirty="0" smtClean="0"/>
              <a:t> of these friends 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</a:pPr>
            <a:r>
              <a:rPr lang="en-US" dirty="0" smtClean="0"/>
              <a:t>then we have </a:t>
            </a:r>
            <a:r>
              <a:rPr lang="en-US" dirty="0" smtClean="0">
                <a:solidFill>
                  <a:srgbClr val="C00000"/>
                </a:solidFill>
              </a:rPr>
              <a:t>3 mutual friends</a:t>
            </a:r>
            <a:r>
              <a:rPr lang="en-US" dirty="0" smtClean="0"/>
              <a:t>.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254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7" name="AutoShape 19"/>
            <p:cNvCxnSpPr>
              <a:cxnSpLocks noChangeShapeType="1"/>
              <a:stCxn id="22542" idx="6"/>
              <a:endCxn id="2254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8" name="AutoShape 20"/>
            <p:cNvCxnSpPr>
              <a:cxnSpLocks noChangeShapeType="1"/>
              <a:stCxn id="22546" idx="0"/>
              <a:endCxn id="2254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9" name="AutoShape 25"/>
            <p:cNvCxnSpPr>
              <a:cxnSpLocks noChangeShapeType="1"/>
              <a:stCxn id="22542" idx="3"/>
              <a:endCxn id="2254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255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25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554" name="AutoShape 61"/>
            <p:cNvCxnSpPr>
              <a:cxnSpLocks noChangeShapeType="1"/>
              <a:stCxn id="22551" idx="6"/>
              <a:endCxn id="225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5" name="AutoShape 62"/>
            <p:cNvCxnSpPr>
              <a:cxnSpLocks noChangeShapeType="1"/>
              <a:stCxn id="22560" idx="0"/>
              <a:endCxn id="2255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6" name="AutoShape 63"/>
            <p:cNvCxnSpPr>
              <a:cxnSpLocks noChangeShapeType="1"/>
              <a:stCxn id="22551" idx="3"/>
              <a:endCxn id="225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5" name="Group 78"/>
          <p:cNvGrpSpPr/>
          <p:nvPr/>
        </p:nvGrpSpPr>
        <p:grpSpPr>
          <a:xfrm>
            <a:off x="3501231" y="4587875"/>
            <a:ext cx="2141538" cy="1236663"/>
            <a:chOff x="3492500" y="4587875"/>
            <a:chExt cx="2141538" cy="1236663"/>
          </a:xfrm>
          <a:solidFill>
            <a:srgbClr val="F27122"/>
          </a:solidFill>
        </p:grpSpPr>
        <p:sp>
          <p:nvSpPr>
            <p:cNvPr id="77" name="Oval 54"/>
            <p:cNvSpPr>
              <a:spLocks noChangeArrowheads="1"/>
            </p:cNvSpPr>
            <p:nvPr/>
          </p:nvSpPr>
          <p:spPr bwMode="auto">
            <a:xfrm>
              <a:off x="3492500" y="56165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5426075" y="45878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flipV="1">
            <a:off x="3709988" y="4765675"/>
            <a:ext cx="1755775" cy="955675"/>
          </a:xfrm>
          <a:prstGeom prst="lin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</p:cxnSp>
      <p:grpSp>
        <p:nvGrpSpPr>
          <p:cNvPr id="6" name="Group 107"/>
          <p:cNvGrpSpPr>
            <a:grpSpLocks/>
          </p:cNvGrpSpPr>
          <p:nvPr/>
        </p:nvGrpSpPr>
        <p:grpSpPr bwMode="auto">
          <a:xfrm>
            <a:off x="3635375" y="4127500"/>
            <a:ext cx="1835150" cy="1606550"/>
            <a:chOff x="3507153" y="2189957"/>
            <a:chExt cx="1834420" cy="1606978"/>
          </a:xfrm>
        </p:grpSpPr>
        <p:cxnSp>
          <p:nvCxnSpPr>
            <p:cNvPr id="22538" name="AutoShape 107"/>
            <p:cNvCxnSpPr>
              <a:cxnSpLocks noChangeShapeType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39" name="AutoShape 109"/>
            <p:cNvCxnSpPr>
              <a:cxnSpLocks noChangeShapeType="1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40" name="AutoShape 113"/>
            <p:cNvCxnSpPr>
              <a:cxnSpLocks noChangeShapeType="1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Oval 55"/>
          <p:cNvSpPr>
            <a:spLocks noChangeArrowheads="1"/>
          </p:cNvSpPr>
          <p:nvPr/>
        </p:nvSpPr>
        <p:spPr bwMode="auto">
          <a:xfrm>
            <a:off x="7072313" y="1763712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0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Case 2:  none of these friends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  <a:defRPr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  <a:defRPr/>
            </a:pPr>
            <a:r>
              <a:rPr lang="en-US" dirty="0" smtClean="0"/>
              <a:t>so we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 mutual strangers:</a:t>
            </a:r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8850" y="4006850"/>
            <a:ext cx="2146300" cy="2463800"/>
            <a:chOff x="3492500" y="4016375"/>
            <a:chExt cx="2146300" cy="2463801"/>
          </a:xfrm>
        </p:grpSpPr>
        <p:sp>
          <p:nvSpPr>
            <p:cNvPr id="2356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67" name="AutoShape 19"/>
            <p:cNvCxnSpPr>
              <a:cxnSpLocks noChangeShapeType="1"/>
              <a:stCxn id="23562" idx="6"/>
              <a:endCxn id="235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8" name="AutoShape 20"/>
            <p:cNvCxnSpPr>
              <a:cxnSpLocks noChangeShapeType="1"/>
              <a:stCxn id="23566" idx="0"/>
              <a:endCxn id="235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9" name="AutoShape 25"/>
            <p:cNvCxnSpPr>
              <a:cxnSpLocks noChangeShapeType="1"/>
              <a:stCxn id="23562" idx="3"/>
              <a:endCxn id="235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357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357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3574" name="AutoShape 61"/>
            <p:cNvCxnSpPr>
              <a:cxnSpLocks noChangeShapeType="1"/>
              <a:stCxn id="23571" idx="6"/>
              <a:endCxn id="2357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5" name="AutoShape 62"/>
            <p:cNvCxnSpPr>
              <a:cxnSpLocks noChangeShapeType="1"/>
              <a:stCxn id="23580" idx="0"/>
              <a:endCxn id="2357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6" name="AutoShape 63"/>
            <p:cNvCxnSpPr>
              <a:cxnSpLocks noChangeShapeType="1"/>
              <a:stCxn id="23571" idx="3"/>
              <a:endCxn id="2357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3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cxnSp>
        <p:nvCxnSpPr>
          <p:cNvPr id="60" name="AutoShape 1072"/>
          <p:cNvCxnSpPr>
            <a:cxnSpLocks noChangeShapeType="1"/>
          </p:cNvCxnSpPr>
          <p:nvPr/>
        </p:nvCxnSpPr>
        <p:spPr bwMode="auto">
          <a:xfrm>
            <a:off x="3716338" y="5724525"/>
            <a:ext cx="777875" cy="5588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1" name="AutoShape 1073"/>
          <p:cNvCxnSpPr>
            <a:cxnSpLocks noChangeShapeType="1"/>
          </p:cNvCxnSpPr>
          <p:nvPr/>
        </p:nvCxnSpPr>
        <p:spPr bwMode="auto">
          <a:xfrm flipV="1">
            <a:off x="3716338" y="4756150"/>
            <a:ext cx="1747837" cy="9683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2" name="AutoShape 1074"/>
          <p:cNvCxnSpPr>
            <a:cxnSpLocks noChangeShapeType="1"/>
          </p:cNvCxnSpPr>
          <p:nvPr/>
        </p:nvCxnSpPr>
        <p:spPr bwMode="auto">
          <a:xfrm flipV="1">
            <a:off x="4641850" y="4756150"/>
            <a:ext cx="822325" cy="15271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sp>
        <p:nvSpPr>
          <p:cNvPr id="32" name="Oval 55"/>
          <p:cNvSpPr>
            <a:spLocks noChangeArrowheads="1"/>
          </p:cNvSpPr>
          <p:nvPr/>
        </p:nvSpPr>
        <p:spPr bwMode="auto">
          <a:xfrm>
            <a:off x="7738681" y="1752583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2228850"/>
            <a:ext cx="8877300" cy="2324100"/>
          </a:xfrm>
        </p:spPr>
        <p:txBody>
          <a:bodyPr/>
          <a:lstStyle/>
          <a:p>
            <a:pPr>
              <a:buFontTx/>
              <a:buNone/>
            </a:pPr>
            <a:r>
              <a:rPr lang="en-US" sz="3800" smtClean="0"/>
              <a:t>Since the Claim is true in either case, </a:t>
            </a:r>
          </a:p>
          <a:p>
            <a:pPr>
              <a:buFontTx/>
              <a:buNone/>
            </a:pPr>
            <a:r>
              <a:rPr lang="en-US" sz="3800" smtClean="0"/>
              <a:t>and one of these cases always holds,</a:t>
            </a:r>
          </a:p>
          <a:p>
            <a:pPr>
              <a:buFontTx/>
              <a:buNone/>
            </a:pPr>
            <a:r>
              <a:rPr lang="en-US" sz="3800" smtClean="0"/>
              <a:t>the Claim is always true.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friends, or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strangers.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Let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R(k)</a:t>
            </a:r>
            <a:r>
              <a:rPr lang="en-US" sz="3600" dirty="0">
                <a:latin typeface="Comic Sans MS" pitchFamily="66" charset="0"/>
              </a:rPr>
              <a:t> be the large enough size.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So we’ve proved that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R(3) = 6</a:t>
            </a:r>
            <a:r>
              <a:rPr lang="en-US" sz="3600" dirty="0">
                <a:latin typeface="Comic Sans MS" pitchFamily="66" charset="0"/>
              </a:rPr>
              <a:t>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Numbers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147888"/>
            <a:ext cx="8686800" cy="2555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Turns out that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R(4) = 18 </a:t>
            </a:r>
            <a:r>
              <a:rPr lang="en-US" sz="4000" dirty="0">
                <a:latin typeface="Comic Sans MS" pitchFamily="66" charset="0"/>
              </a:rPr>
              <a:t>(not easy!)</a:t>
            </a:r>
          </a:p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R(5)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unknown</a:t>
            </a:r>
            <a:r>
              <a:rPr lang="en-US" sz="4000" dirty="0">
                <a:latin typeface="Comic Sans MS" pitchFamily="66" charset="0"/>
              </a:rPr>
              <a:t>!</a:t>
            </a:r>
          </a:p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Paul </a:t>
            </a:r>
            <a:r>
              <a:rPr lang="en-US" sz="4000" dirty="0" err="1">
                <a:latin typeface="Comic Sans MS" pitchFamily="66" charset="0"/>
              </a:rPr>
              <a:t>Erd</a:t>
            </a:r>
            <a:r>
              <a:rPr lang="en-US" sz="4000" dirty="0" err="1">
                <a:latin typeface="Comic Sans MS" pitchFamily="66" charset="0"/>
                <a:cs typeface="Times New Roman" pitchFamily="18" charset="0"/>
              </a:rPr>
              <a:t>ö</a:t>
            </a:r>
            <a:r>
              <a:rPr lang="en-US" sz="4000" dirty="0" err="1">
                <a:latin typeface="Comic Sans MS" pitchFamily="66" charset="0"/>
              </a:rPr>
              <a:t>s</a:t>
            </a:r>
            <a:r>
              <a:rPr lang="en-US" sz="4000" dirty="0">
                <a:latin typeface="Comic Sans MS" pitchFamily="66" charset="0"/>
              </a:rPr>
              <a:t> considered finding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R(6)</a:t>
            </a:r>
          </a:p>
          <a:p>
            <a:pPr algn="l"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 hopeless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challenge!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Proof by Cases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" y="1524000"/>
            <a:ext cx="8610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Reasoning </a:t>
            </a:r>
            <a:r>
              <a:rPr lang="en-US" sz="4400" dirty="0">
                <a:latin typeface="Comic Sans MS" pitchFamily="66" charset="0"/>
              </a:rPr>
              <a:t>by cases can </a:t>
            </a:r>
            <a:r>
              <a:rPr lang="en-US" sz="4400" dirty="0" smtClean="0">
                <a:latin typeface="Comic Sans MS" pitchFamily="66" charset="0"/>
              </a:rPr>
              <a:t>break a complicated </a:t>
            </a:r>
            <a:r>
              <a:rPr lang="en-US" sz="4400" dirty="0">
                <a:latin typeface="Comic Sans MS" pitchFamily="66" charset="0"/>
              </a:rPr>
              <a:t>problem </a:t>
            </a:r>
            <a:r>
              <a:rPr lang="en-US" sz="4400" dirty="0" smtClean="0">
                <a:latin typeface="Comic Sans MS" pitchFamily="66" charset="0"/>
              </a:rPr>
              <a:t>into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latin typeface="Comic Sans MS" pitchFamily="66" charset="0"/>
              </a:rPr>
              <a:t>easier </a:t>
            </a:r>
            <a:r>
              <a:rPr lang="en-US" sz="4400" dirty="0" err="1" smtClean="0">
                <a:latin typeface="Comic Sans MS" pitchFamily="66" charset="0"/>
              </a:rPr>
              <a:t>subproblems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Some philosophers* think </a:t>
            </a:r>
            <a:r>
              <a:rPr lang="en-US" sz="4400" dirty="0">
                <a:latin typeface="Comic Sans MS" pitchFamily="66" charset="0"/>
              </a:rPr>
              <a:t>reasoning this way is worrisome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6884" y="5044440"/>
            <a:ext cx="4660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*intuitionists</a:t>
            </a:r>
            <a:r>
              <a:rPr lang="en-US" sz="6000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3080" name="Text Box 3"/>
          <p:cNvSpPr txBox="1">
            <a:spLocks noChangeArrowheads="1"/>
          </p:cNvSpPr>
          <p:nvPr/>
        </p:nvSpPr>
        <p:spPr bwMode="auto">
          <a:xfrm>
            <a:off x="876300" y="1412875"/>
            <a:ext cx="671671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Every even integer greater than 2</a:t>
            </a:r>
          </a:p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is the sum of two primes.</a:t>
            </a:r>
          </a:p>
        </p:txBody>
      </p:sp>
      <p:graphicFrame>
        <p:nvGraphicFramePr>
          <p:cNvPr id="125956" name="Object 2"/>
          <p:cNvGraphicFramePr>
            <a:graphicFrameLocks noChangeAspect="1"/>
          </p:cNvGraphicFramePr>
          <p:nvPr/>
        </p:nvGraphicFramePr>
        <p:xfrm>
          <a:off x="3810000" y="2384425"/>
          <a:ext cx="2344738" cy="803275"/>
        </p:xfrm>
        <a:graphic>
          <a:graphicData uri="http://schemas.openxmlformats.org/presentationml/2006/ole">
            <p:oleObj spid="_x0000_s332802" name="Equation" r:id="rId4" imgW="558720" imgH="190440" progId="Equation.DSMT4">
              <p:embed/>
            </p:oleObj>
          </a:graphicData>
        </a:graphic>
      </p:graphicFrame>
      <p:graphicFrame>
        <p:nvGraphicFramePr>
          <p:cNvPr id="125957" name="Object 3"/>
          <p:cNvGraphicFramePr>
            <a:graphicFrameLocks noChangeAspect="1"/>
          </p:cNvGraphicFramePr>
          <p:nvPr/>
        </p:nvGraphicFramePr>
        <p:xfrm>
          <a:off x="3810000" y="3200400"/>
          <a:ext cx="2371725" cy="773113"/>
        </p:xfrm>
        <a:graphic>
          <a:graphicData uri="http://schemas.openxmlformats.org/presentationml/2006/ole">
            <p:oleObj spid="_x0000_s332803" name="Equation" r:id="rId5" imgW="545760" imgH="177480" progId="Equation.DSMT4">
              <p:embed/>
            </p:oleObj>
          </a:graphicData>
        </a:graphic>
      </p:graphicFrame>
      <p:graphicFrame>
        <p:nvGraphicFramePr>
          <p:cNvPr id="125958" name="Object 4"/>
          <p:cNvGraphicFramePr>
            <a:graphicFrameLocks noChangeAspect="1"/>
          </p:cNvGraphicFramePr>
          <p:nvPr/>
        </p:nvGraphicFramePr>
        <p:xfrm>
          <a:off x="3859213" y="3962400"/>
          <a:ext cx="2320925" cy="755650"/>
        </p:xfrm>
        <a:graphic>
          <a:graphicData uri="http://schemas.openxmlformats.org/presentationml/2006/ole">
            <p:oleObj spid="_x0000_s332804" name="Equation" r:id="rId6" imgW="545760" imgH="177480" progId="Equation.DSMT4">
              <p:embed/>
            </p:oleObj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673100" y="2454275"/>
            <a:ext cx="2447925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Evidence:</a:t>
            </a:r>
          </a:p>
        </p:txBody>
      </p:sp>
      <p:graphicFrame>
        <p:nvGraphicFramePr>
          <p:cNvPr id="125960" name="Object 5"/>
          <p:cNvGraphicFramePr>
            <a:graphicFrameLocks noChangeAspect="1"/>
          </p:cNvGraphicFramePr>
          <p:nvPr/>
        </p:nvGraphicFramePr>
        <p:xfrm>
          <a:off x="3478213" y="4648200"/>
          <a:ext cx="1820862" cy="1581150"/>
        </p:xfrm>
        <a:graphic>
          <a:graphicData uri="http://schemas.openxmlformats.org/presentationml/2006/ole">
            <p:oleObj spid="_x0000_s332805" name="Equation" r:id="rId7" imgW="444240" imgH="368280" progId="Equation.DSMT4">
              <p:embed/>
            </p:oleObj>
          </a:graphicData>
        </a:graphic>
      </p:graphicFrame>
      <p:graphicFrame>
        <p:nvGraphicFramePr>
          <p:cNvPr id="125961" name="Object 6"/>
          <p:cNvGraphicFramePr>
            <a:graphicFrameLocks noChangeAspect="1"/>
          </p:cNvGraphicFramePr>
          <p:nvPr/>
        </p:nvGraphicFramePr>
        <p:xfrm>
          <a:off x="5461000" y="5410200"/>
          <a:ext cx="1652588" cy="722313"/>
        </p:xfrm>
        <a:graphic>
          <a:graphicData uri="http://schemas.openxmlformats.org/presentationml/2006/ole">
            <p:oleObj spid="_x0000_s332806" name="Equation" r:id="rId8" imgW="406080" imgH="177480" progId="Equation.DSMT4">
              <p:embed/>
            </p:oleObj>
          </a:graphicData>
        </a:graphic>
      </p:graphicFrame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676275" y="1571625"/>
            <a:ext cx="7265988" cy="3724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Known to be true for all even numbers with up to 13 digits!</a:t>
            </a:r>
          </a:p>
          <a:p>
            <a:pPr>
              <a:defRPr/>
            </a:pPr>
            <a:endParaRPr lang="en-US" sz="4000" dirty="0"/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no counterexample known,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but no proof either</a:t>
            </a:r>
          </a:p>
          <a:p>
            <a:pPr>
              <a:defRPr/>
            </a:pPr>
            <a:r>
              <a:rPr lang="en-US" sz="4400" b="1" dirty="0">
                <a:solidFill>
                  <a:srgbClr val="006600"/>
                </a:solidFill>
                <a:latin typeface="Comic Sans MS" pitchFamily="66" charset="0"/>
              </a:rPr>
              <a:t>…UNTIL NOW!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086600" y="2794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/>
              <a:t>(Rosen, p.182)</a:t>
            </a:r>
            <a:endParaRPr lang="en-US" sz="360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0873" y="2382510"/>
            <a:ext cx="62744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Comic Sans MS" pitchFamily="66" charset="0"/>
              </a:rPr>
              <a:t>Is  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= NP </a:t>
            </a:r>
            <a:r>
              <a:rPr lang="en-US" sz="8800" dirty="0" smtClean="0"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33438" y="2850174"/>
          <a:ext cx="6127750" cy="1230313"/>
        </p:xfrm>
        <a:graphic>
          <a:graphicData uri="http://schemas.openxmlformats.org/presentationml/2006/ole">
            <p:oleObj spid="_x0000_s337923" name="Equation" r:id="rId4" imgW="2984500" imgH="59690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4631" y="1514475"/>
          <a:ext cx="7491413" cy="1344613"/>
        </p:xfrm>
        <a:graphic>
          <a:graphicData uri="http://schemas.openxmlformats.org/presentationml/2006/ole">
            <p:oleObj spid="_x0000_s337922" name="Equation" r:id="rId5" imgW="3759200" imgH="6731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3715" y="4188894"/>
            <a:ext cx="8483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 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144135" y="3159760"/>
          <a:ext cx="522288" cy="654050"/>
        </p:xfrm>
        <a:graphic>
          <a:graphicData uri="http://schemas.openxmlformats.org/presentationml/2006/ole">
            <p:oleObj spid="_x0000_s337925" name="Equation" r:id="rId6" imgW="253800" imgH="317160" progId="Equation.DSMT4">
              <p:embed/>
            </p:oleObj>
          </a:graphicData>
        </a:graphic>
      </p:graphicFrame>
      <p:graphicFrame>
        <p:nvGraphicFramePr>
          <p:cNvPr id="337926" name="Object 3"/>
          <p:cNvGraphicFramePr>
            <a:graphicFrameLocks noChangeAspect="1"/>
          </p:cNvGraphicFramePr>
          <p:nvPr/>
        </p:nvGraphicFramePr>
        <p:xfrm>
          <a:off x="2289175" y="5083175"/>
          <a:ext cx="4100513" cy="1065213"/>
        </p:xfrm>
        <a:graphic>
          <a:graphicData uri="http://schemas.openxmlformats.org/presentationml/2006/ole">
            <p:oleObj spid="_x0000_s337926" name="Equation" r:id="rId7" imgW="2057400" imgH="533160" progId="Equation.DSMT4">
              <p:embed/>
            </p:oleObj>
          </a:graphicData>
        </a:graphic>
      </p:graphicFrame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63981" y="3049588"/>
          <a:ext cx="2001838" cy="842962"/>
        </p:xfrm>
        <a:graphic>
          <a:graphicData uri="http://schemas.openxmlformats.org/presentationml/2006/ole">
            <p:oleObj spid="_x0000_s337924" name="Equation" r:id="rId8" imgW="876300" imgH="3683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1―4</a:t>
            </a:r>
            <a:endParaRPr lang="en-US" sz="12700" dirty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" y="1564708"/>
            <a:ext cx="827532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If an assertion implies something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, then the assertion itself must be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!</a:t>
            </a:r>
            <a:endParaRPr lang="en-US" sz="6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76600" y="2006600"/>
          <a:ext cx="914400" cy="406400"/>
        </p:xfrm>
        <a:graphic>
          <a:graphicData uri="http://schemas.openxmlformats.org/presentationml/2006/ole">
            <p:oleObj spid="_x0000_s327681" name="Equation" r:id="rId4" imgW="914400" imgH="406080" progId="Equation.DSMT4">
              <p:embed/>
            </p:oleObj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1925" y="2438400"/>
            <a:ext cx="8562975" cy="4032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Suppose       was</a:t>
            </a:r>
            <a:r>
              <a:rPr lang="en-US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rational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So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integers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without common</a:t>
            </a:r>
          </a:p>
          <a:p>
            <a:pPr algn="l"/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  prime factors</a:t>
            </a:r>
            <a:r>
              <a:rPr lang="en-US" dirty="0">
                <a:latin typeface="Comic Sans MS" pitchFamily="66" charset="0"/>
              </a:rPr>
              <a:t> such that</a:t>
            </a:r>
          </a:p>
          <a:p>
            <a:pPr algn="l"/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We will show that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&amp;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are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both even</a:t>
            </a:r>
            <a:r>
              <a:rPr lang="en-US" dirty="0" smtClean="0">
                <a:latin typeface="Comic Sans MS" pitchFamily="66" charset="0"/>
              </a:rPr>
              <a:t>. </a:t>
            </a:r>
            <a:endParaRPr lang="en-US" dirty="0">
              <a:latin typeface="Comic Sans MS" pitchFamily="66" charset="0"/>
            </a:endParaRPr>
          </a:p>
          <a:p>
            <a:pPr algn="l"/>
            <a:r>
              <a:rPr lang="en-US" dirty="0"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contradicts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no common factor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1257300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3811588" y="1370013"/>
          <a:ext cx="873125" cy="781050"/>
        </p:xfrm>
        <a:graphic>
          <a:graphicData uri="http://schemas.openxmlformats.org/presentationml/2006/ole">
            <p:oleObj spid="_x0000_s248834" name="Equation" r:id="rId4" imgW="241200" imgH="215640" progId="Equation.DSMT4">
              <p:embed/>
            </p:oleObj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2117241" y="2555683"/>
          <a:ext cx="731302" cy="654183"/>
        </p:xfrm>
        <a:graphic>
          <a:graphicData uri="http://schemas.openxmlformats.org/presentationml/2006/ole">
            <p:oleObj spid="_x0000_s248835" name="Equation" r:id="rId5" imgW="241200" imgH="21564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02063" y="4222750"/>
          <a:ext cx="1539875" cy="1271588"/>
        </p:xfrm>
        <a:graphic>
          <a:graphicData uri="http://schemas.openxmlformats.org/presentationml/2006/ole">
            <p:oleObj spid="_x0000_s248836" name="Equation" r:id="rId6" imgW="507960" imgH="419040" progId="Equation.DSMT4">
              <p:embed/>
            </p:oleObj>
          </a:graphicData>
        </a:graphic>
      </p:graphicFrame>
      <p:sp>
        <p:nvSpPr>
          <p:cNvPr id="9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5868988" y="2931412"/>
          <a:ext cx="1294694" cy="574991"/>
        </p:xfrm>
        <a:graphic>
          <a:graphicData uri="http://schemas.openxmlformats.org/presentationml/2006/ole">
            <p:oleObj spid="_x0000_s237571" name="Equation" r:id="rId4" imgW="431640" imgH="190440" progId="Equation.DSMT4">
              <p:embed/>
            </p:oleObj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133975" y="2343150"/>
            <a:ext cx="2516188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so can assume</a:t>
            </a:r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5708479" y="3460402"/>
          <a:ext cx="1700306" cy="604993"/>
        </p:xfrm>
        <a:graphic>
          <a:graphicData uri="http://schemas.openxmlformats.org/presentationml/2006/ole">
            <p:oleObj spid="_x0000_s237572" name="Equation" r:id="rId5" imgW="571320" imgH="203040" progId="Equation.DSMT4">
              <p:embed/>
            </p:oleObj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5684552" y="4623057"/>
          <a:ext cx="1739339" cy="647196"/>
        </p:xfrm>
        <a:graphic>
          <a:graphicData uri="http://schemas.openxmlformats.org/presentationml/2006/ole">
            <p:oleObj spid="_x0000_s237573" name="Equation" r:id="rId6" imgW="583920" imgH="215640" progId="Equation.DSMT4">
              <p:embed/>
            </p:oleObj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4000" y="5410200"/>
            <a:ext cx="247696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9530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1403770" y="2790621"/>
          <a:ext cx="1660013" cy="1367179"/>
        </p:xfrm>
        <a:graphic>
          <a:graphicData uri="http://schemas.openxmlformats.org/presentationml/2006/ole">
            <p:oleObj spid="_x0000_s237575" name="Equation" r:id="rId7" imgW="507960" imgH="419040" progId="Equation.DSMT4">
              <p:embed/>
            </p:oleObj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14642" y="3954665"/>
          <a:ext cx="1693436" cy="704143"/>
        </p:xfrm>
        <a:graphic>
          <a:graphicData uri="http://schemas.openxmlformats.org/presentationml/2006/ole">
            <p:oleObj spid="_x0000_s237576" name="Equation" r:id="rId8" imgW="533160" imgH="215640" progId="Equation.DSMT4">
              <p:embed/>
            </p:oleObj>
          </a:graphicData>
        </a:graphic>
      </p:graphicFrame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1327447" y="4734458"/>
          <a:ext cx="1832981" cy="666218"/>
        </p:xfrm>
        <a:graphic>
          <a:graphicData uri="http://schemas.openxmlformats.org/presentationml/2006/ole">
            <p:oleObj spid="_x0000_s237577" name="Equation" r:id="rId9" imgW="558720" imgH="203040" progId="Equation.DSMT4">
              <p:embed/>
            </p:oleObj>
          </a:graphicData>
        </a:graphic>
      </p:graphicFrame>
      <p:sp>
        <p:nvSpPr>
          <p:cNvPr id="1045" name="Text Box 14"/>
          <p:cNvSpPr txBox="1">
            <a:spLocks noChangeArrowheads="1"/>
          </p:cNvSpPr>
          <p:nvPr/>
        </p:nvSpPr>
        <p:spPr bwMode="auto">
          <a:xfrm>
            <a:off x="1087438" y="5387976"/>
            <a:ext cx="24513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1044" name="Rectangle 15"/>
          <p:cNvSpPr>
            <a:spLocks noChangeArrowheads="1"/>
          </p:cNvSpPr>
          <p:nvPr/>
        </p:nvSpPr>
        <p:spPr bwMode="auto">
          <a:xfrm>
            <a:off x="838200" y="2971800"/>
            <a:ext cx="3048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0" name="Object 5"/>
          <p:cNvGraphicFramePr>
            <a:graphicFrameLocks noChangeAspect="1"/>
          </p:cNvGraphicFramePr>
          <p:nvPr/>
        </p:nvGraphicFramePr>
        <p:xfrm>
          <a:off x="5514690" y="4032642"/>
          <a:ext cx="1866488" cy="564373"/>
        </p:xfrm>
        <a:graphic>
          <a:graphicData uri="http://schemas.openxmlformats.org/presentationml/2006/ole">
            <p:oleObj spid="_x0000_s237574" name="Equation" r:id="rId10" imgW="672840" imgH="203040" progId="Equation.DSMT4">
              <p:embed/>
            </p:oleObj>
          </a:graphicData>
        </a:graphic>
      </p:graphicFrame>
      <p:sp>
        <p:nvSpPr>
          <p:cNvPr id="72722" name="Freeform 18"/>
          <p:cNvSpPr>
            <a:spLocks/>
          </p:cNvSpPr>
          <p:nvPr/>
        </p:nvSpPr>
        <p:spPr bwMode="auto">
          <a:xfrm>
            <a:off x="3100388" y="3876685"/>
            <a:ext cx="2614960" cy="1455728"/>
          </a:xfrm>
          <a:custGeom>
            <a:avLst/>
            <a:gdLst>
              <a:gd name="T0" fmla="*/ 0 w 1671"/>
              <a:gd name="T1" fmla="*/ 1824593353 h 788"/>
              <a:gd name="T2" fmla="*/ 1431448459 w 1671"/>
              <a:gd name="T3" fmla="*/ 1680945285 h 788"/>
              <a:gd name="T4" fmla="*/ 2147483647 w 1671"/>
              <a:gd name="T5" fmla="*/ 0 h 788"/>
              <a:gd name="T6" fmla="*/ 0 60000 65536"/>
              <a:gd name="T7" fmla="*/ 0 60000 65536"/>
              <a:gd name="T8" fmla="*/ 0 60000 65536"/>
              <a:gd name="T9" fmla="*/ 0 w 1671"/>
              <a:gd name="T10" fmla="*/ 0 h 788"/>
              <a:gd name="T11" fmla="*/ 1671 w 1671"/>
              <a:gd name="T12" fmla="*/ 788 h 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>
            <a:solidFill>
              <a:srgbClr val="0D05A7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7"/>
          <p:cNvSpPr txBox="1">
            <a:spLocks noChangeArrowheads="1"/>
          </p:cNvSpPr>
          <p:nvPr/>
        </p:nvSpPr>
        <p:spPr bwMode="auto">
          <a:xfrm>
            <a:off x="1267574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22650" y="3082925"/>
          <a:ext cx="114300" cy="177800"/>
        </p:xfrm>
        <a:graphic>
          <a:graphicData uri="http://schemas.openxmlformats.org/presentationml/2006/ole">
            <p:oleObj spid="_x0000_s237578" name="Equation" r:id="rId11" imgW="114120" imgH="177480" progId="Equation.DSMT4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11211" y="1369381"/>
          <a:ext cx="873803" cy="781824"/>
        </p:xfrm>
        <a:graphic>
          <a:graphicData uri="http://schemas.openxmlformats.org/presentationml/2006/ole">
            <p:oleObj spid="_x0000_s237579" name="Equation" r:id="rId12" imgW="241200" imgH="215640" progId="Equation.DSMT4">
              <p:embed/>
            </p:oleObj>
          </a:graphicData>
        </a:graphic>
      </p:graphicFrame>
      <p:sp>
        <p:nvSpPr>
          <p:cNvPr id="2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12" grpId="0" animBg="1"/>
      <p:bldP spid="1045" grpId="1"/>
      <p:bldP spid="727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5868988" y="2931412"/>
          <a:ext cx="1294694" cy="574991"/>
        </p:xfrm>
        <a:graphic>
          <a:graphicData uri="http://schemas.openxmlformats.org/presentationml/2006/ole">
            <p:oleObj spid="_x0000_s402434" name="Equation" r:id="rId4" imgW="431640" imgH="190440" progId="Equation.DSMT4">
              <p:embed/>
            </p:oleObj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133975" y="2343150"/>
            <a:ext cx="2516188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so can assume</a:t>
            </a:r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5708479" y="3460402"/>
          <a:ext cx="1700306" cy="604993"/>
        </p:xfrm>
        <a:graphic>
          <a:graphicData uri="http://schemas.openxmlformats.org/presentationml/2006/ole">
            <p:oleObj spid="_x0000_s402435" name="Equation" r:id="rId5" imgW="571320" imgH="203040" progId="Equation.DSMT4">
              <p:embed/>
            </p:oleObj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5684552" y="4623057"/>
          <a:ext cx="1739339" cy="647196"/>
        </p:xfrm>
        <a:graphic>
          <a:graphicData uri="http://schemas.openxmlformats.org/presentationml/2006/ole">
            <p:oleObj spid="_x0000_s402436" name="Equation" r:id="rId6" imgW="583920" imgH="215640" progId="Equation.DSMT4">
              <p:embed/>
            </p:oleObj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4000" y="5410200"/>
            <a:ext cx="247696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9530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1403770" y="2790621"/>
          <a:ext cx="1660013" cy="1367179"/>
        </p:xfrm>
        <a:graphic>
          <a:graphicData uri="http://schemas.openxmlformats.org/presentationml/2006/ole">
            <p:oleObj spid="_x0000_s402438" name="Equation" r:id="rId7" imgW="507960" imgH="419040" progId="Equation.DSMT4">
              <p:embed/>
            </p:oleObj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14642" y="3954665"/>
          <a:ext cx="1693436" cy="704143"/>
        </p:xfrm>
        <a:graphic>
          <a:graphicData uri="http://schemas.openxmlformats.org/presentationml/2006/ole">
            <p:oleObj spid="_x0000_s402439" name="Equation" r:id="rId8" imgW="533160" imgH="215640" progId="Equation.DSMT4">
              <p:embed/>
            </p:oleObj>
          </a:graphicData>
        </a:graphic>
      </p:graphicFrame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1327447" y="4734458"/>
          <a:ext cx="1832981" cy="666218"/>
        </p:xfrm>
        <a:graphic>
          <a:graphicData uri="http://schemas.openxmlformats.org/presentationml/2006/ole">
            <p:oleObj spid="_x0000_s402440" name="Equation" r:id="rId9" imgW="558720" imgH="203040" progId="Equation.DSMT4">
              <p:embed/>
            </p:oleObj>
          </a:graphicData>
        </a:graphic>
      </p:graphicFrame>
      <p:sp>
        <p:nvSpPr>
          <p:cNvPr id="1045" name="Text Box 14"/>
          <p:cNvSpPr txBox="1">
            <a:spLocks noChangeArrowheads="1"/>
          </p:cNvSpPr>
          <p:nvPr/>
        </p:nvSpPr>
        <p:spPr bwMode="auto">
          <a:xfrm>
            <a:off x="1087438" y="5387976"/>
            <a:ext cx="24513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1044" name="Rectangle 15"/>
          <p:cNvSpPr>
            <a:spLocks noChangeArrowheads="1"/>
          </p:cNvSpPr>
          <p:nvPr/>
        </p:nvSpPr>
        <p:spPr bwMode="auto">
          <a:xfrm>
            <a:off x="838200" y="2971800"/>
            <a:ext cx="3048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0" name="Object 5"/>
          <p:cNvGraphicFramePr>
            <a:graphicFrameLocks noChangeAspect="1"/>
          </p:cNvGraphicFramePr>
          <p:nvPr/>
        </p:nvGraphicFramePr>
        <p:xfrm>
          <a:off x="5514690" y="4032642"/>
          <a:ext cx="1866488" cy="564373"/>
        </p:xfrm>
        <a:graphic>
          <a:graphicData uri="http://schemas.openxmlformats.org/presentationml/2006/ole">
            <p:oleObj spid="_x0000_s402437" name="Equation" r:id="rId10" imgW="672840" imgH="203040" progId="Equation.DSMT4">
              <p:embed/>
            </p:oleObj>
          </a:graphicData>
        </a:graphic>
      </p:graphicFrame>
      <p:sp>
        <p:nvSpPr>
          <p:cNvPr id="72722" name="Freeform 18"/>
          <p:cNvSpPr>
            <a:spLocks/>
          </p:cNvSpPr>
          <p:nvPr/>
        </p:nvSpPr>
        <p:spPr bwMode="auto">
          <a:xfrm>
            <a:off x="3100388" y="3876685"/>
            <a:ext cx="2614960" cy="1455728"/>
          </a:xfrm>
          <a:custGeom>
            <a:avLst/>
            <a:gdLst>
              <a:gd name="T0" fmla="*/ 0 w 1671"/>
              <a:gd name="T1" fmla="*/ 1824593353 h 788"/>
              <a:gd name="T2" fmla="*/ 1431448459 w 1671"/>
              <a:gd name="T3" fmla="*/ 1680945285 h 788"/>
              <a:gd name="T4" fmla="*/ 2147483647 w 1671"/>
              <a:gd name="T5" fmla="*/ 0 h 788"/>
              <a:gd name="T6" fmla="*/ 0 60000 65536"/>
              <a:gd name="T7" fmla="*/ 0 60000 65536"/>
              <a:gd name="T8" fmla="*/ 0 60000 65536"/>
              <a:gd name="T9" fmla="*/ 0 w 1671"/>
              <a:gd name="T10" fmla="*/ 0 h 788"/>
              <a:gd name="T11" fmla="*/ 1671 w 1671"/>
              <a:gd name="T12" fmla="*/ 788 h 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>
            <a:solidFill>
              <a:srgbClr val="0D05A7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7"/>
          <p:cNvSpPr txBox="1">
            <a:spLocks noChangeArrowheads="1"/>
          </p:cNvSpPr>
          <p:nvPr/>
        </p:nvSpPr>
        <p:spPr bwMode="auto">
          <a:xfrm>
            <a:off x="1267574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22650" y="3082925"/>
          <a:ext cx="114300" cy="177800"/>
        </p:xfrm>
        <a:graphic>
          <a:graphicData uri="http://schemas.openxmlformats.org/presentationml/2006/ole">
            <p:oleObj spid="_x0000_s402441" name="Equation" r:id="rId11" imgW="114120" imgH="177480" progId="Equation.DSMT4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11211" y="1369381"/>
          <a:ext cx="873803" cy="781824"/>
        </p:xfrm>
        <a:graphic>
          <a:graphicData uri="http://schemas.openxmlformats.org/presentationml/2006/ole">
            <p:oleObj spid="_x0000_s402442" name="Equation" r:id="rId12" imgW="241200" imgH="215640" progId="Equation.DSMT4">
              <p:embed/>
            </p:oleObj>
          </a:graphicData>
        </a:graphic>
      </p:graphicFrame>
      <p:sp>
        <p:nvSpPr>
          <p:cNvPr id="2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9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12" grpId="0" animBg="1"/>
      <p:bldP spid="72712" grpId="1" animBg="1"/>
      <p:bldP spid="1045" grpId="0"/>
      <p:bldP spid="1044" grpId="0" animBg="1"/>
      <p:bldP spid="727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Quickie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48700" cy="29432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800" dirty="0" smtClean="0"/>
              <a:t>Proof assumes that</a:t>
            </a:r>
          </a:p>
          <a:p>
            <a:pPr eaLnBrk="1" hangingPunct="1">
              <a:buFontTx/>
              <a:buNone/>
              <a:defRPr/>
            </a:pPr>
            <a:r>
              <a:rPr lang="en-US" sz="4800" dirty="0" smtClean="0">
                <a:solidFill>
                  <a:srgbClr val="006600"/>
                </a:solidFill>
              </a:rPr>
              <a:t>if n</a:t>
            </a:r>
            <a:r>
              <a:rPr lang="en-US" sz="4800" baseline="30000" dirty="0" smtClean="0">
                <a:solidFill>
                  <a:srgbClr val="006600"/>
                </a:solidFill>
              </a:rPr>
              <a:t>2 </a:t>
            </a:r>
            <a:r>
              <a:rPr lang="en-US" sz="4800" dirty="0" smtClean="0">
                <a:solidFill>
                  <a:srgbClr val="006600"/>
                </a:solidFill>
              </a:rPr>
              <a:t> is even, then n is even</a:t>
            </a:r>
            <a:r>
              <a:rPr lang="en-US" sz="4800" dirty="0" smtClean="0">
                <a:solidFill>
                  <a:srgbClr val="000099"/>
                </a:solidFill>
              </a:rPr>
              <a:t>.</a:t>
            </a:r>
          </a:p>
          <a:p>
            <a:pPr algn="ctr" eaLnBrk="1" hangingPunct="1">
              <a:buFontTx/>
              <a:buNone/>
              <a:defRPr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is this true?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289986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72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7422</TotalTime>
  <Words>1044</Words>
  <Application>Microsoft Macintosh PowerPoint</Application>
  <PresentationFormat>On-screen Show (4:3)</PresentationFormat>
  <Paragraphs>227</Paragraphs>
  <Slides>32</Slides>
  <Notes>32</Notes>
  <HiddenSlides>16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Comic Sans MS</vt:lpstr>
      <vt:lpstr>Arial Unicode MS</vt:lpstr>
      <vt:lpstr>Euclid Symbol</vt:lpstr>
      <vt:lpstr>Euclid Extra</vt:lpstr>
      <vt:lpstr>6.042 Lecture Template</vt:lpstr>
      <vt:lpstr>1_6.042 Lecture Template</vt:lpstr>
      <vt:lpstr>Equation</vt:lpstr>
      <vt:lpstr>Slide 1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Quickie</vt:lpstr>
      <vt:lpstr>Slide 9</vt:lpstr>
      <vt:lpstr>Java Logical Expression</vt:lpstr>
      <vt:lpstr>Case 1: x &gt; 0</vt:lpstr>
      <vt:lpstr>Case 2: x ≤ 0</vt:lpstr>
      <vt:lpstr>Case 2: x ≤ 0</vt:lpstr>
      <vt:lpstr>Case 2: x ≤ 0</vt:lpstr>
      <vt:lpstr>Reasoning by Cases</vt:lpstr>
      <vt:lpstr>Friends &amp; Strangers</vt:lpstr>
      <vt:lpstr>Slide 17</vt:lpstr>
      <vt:lpstr>A Proof of the Claim</vt:lpstr>
      <vt:lpstr>A Proof of the Claim</vt:lpstr>
      <vt:lpstr>A Proof of the Claim</vt:lpstr>
      <vt:lpstr>A Proof of the Claim</vt:lpstr>
      <vt:lpstr>A Proof of the Claim</vt:lpstr>
      <vt:lpstr>A Proof of the Claim</vt:lpstr>
      <vt:lpstr>Ramsey’s Theorem</vt:lpstr>
      <vt:lpstr>Ramsey’s Numbers</vt:lpstr>
      <vt:lpstr>Proof by Cases</vt:lpstr>
      <vt:lpstr>Goldbach Conjecture</vt:lpstr>
      <vt:lpstr>Goldbach Conjecture</vt:lpstr>
      <vt:lpstr>$1,000,000 Question</vt:lpstr>
      <vt:lpstr>Goldbach Conjecture</vt:lpstr>
      <vt:lpstr>$1,000,000 Question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457</cp:revision>
  <cp:lastPrinted>2011-02-03T22:15:09Z</cp:lastPrinted>
  <dcterms:created xsi:type="dcterms:W3CDTF">2011-02-03T15:55:26Z</dcterms:created>
  <dcterms:modified xsi:type="dcterms:W3CDTF">2011-02-04T18:00:24Z</dcterms:modified>
</cp:coreProperties>
</file>