
<file path=[Content_Types].xml><?xml version="1.0" encoding="utf-8"?>
<Types xmlns="http://schemas.openxmlformats.org/package/2006/content-types">
  <Override PartName="/ppt/slides/slide14.xml" ContentType="application/vnd.openxmlformats-officedocument.presentationml.slide+xml"/>
  <Override PartName="/ppt/notesSlides/notesSlide16.xml" ContentType="application/vnd.openxmlformats-officedocument.presentationml.notesSlide+xml"/>
  <Override PartName="/ppt/embeddings/oleObject8.bin" ContentType="application/vnd.openxmlformats-officedocument.oleObject"/>
  <Override PartName="/ppt/embeddings/oleObject1.bin" ContentType="application/vnd.openxmlformats-officedocument.oleObject"/>
  <Default Extension="xml" ContentType="application/xml"/>
  <Override PartName="/ppt/tableStyles.xml" ContentType="application/vnd.openxmlformats-officedocument.presentationml.tableStyles+xml"/>
  <Override PartName="/ppt/notesSlides/notesSlide31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28.xml" ContentType="application/vnd.openxmlformats-officedocument.presentationml.slide+xml"/>
  <Override PartName="/ppt/slides/slide21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5.xml" ContentType="application/vnd.openxmlformats-officedocument.presentationml.notesSlide+xml"/>
  <Override PartName="/ppt/embeddings/oleObject7.bin" ContentType="application/vnd.openxmlformats-officedocument.oleObject"/>
  <Override PartName="/docProps/core.xml" ContentType="application/vnd.openxmlformats-package.core-properties+xml"/>
  <Override PartName="/ppt/notesSlides/notesSlide7.xml" ContentType="application/vnd.openxmlformats-officedocument.presentationml.notesSlide+xml"/>
  <Override PartName="/ppt/notesSlides/notesSlide30.xml" ContentType="application/vnd.openxmlformats-officedocument.presentationml.notesSlide+xml"/>
  <Override PartName="/ppt/handoutMasters/handoutMaster1.xml" ContentType="application/vnd.openxmlformats-officedocument.presentationml.handoutMaster+xml"/>
  <Default Extension="fntdata" ContentType="application/x-fontdata"/>
  <Override PartName="/ppt/slides/slide27.xml" ContentType="application/vnd.openxmlformats-officedocument.presentationml.slide+xml"/>
  <Default Extension="vml" ContentType="application/vnd.openxmlformats-officedocument.vmlDrawing"/>
  <Override PartName="/ppt/notesSlides/notesSlide29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notesSlides/notesSlide8.xml" ContentType="application/vnd.openxmlformats-officedocument.presentationml.notesSlide+xml"/>
  <Default Extension="png" ContentType="image/png"/>
  <Override PartName="/ppt/slideLayouts/slideLayout4.xml" ContentType="application/vnd.openxmlformats-officedocument.presentationml.slideLayout+xml"/>
  <Override PartName="/ppt/slides/slide12.xml" ContentType="application/vnd.openxmlformats-officedocument.presentationml.slide+xml"/>
  <Override PartName="/ppt/notesSlides/notesSlide14.xml" ContentType="application/vnd.openxmlformats-officedocument.presentationml.notesSlide+xml"/>
  <Override PartName="/ppt/embeddings/oleObject6.bin" ContentType="application/vnd.openxmlformats-officedocument.oleObject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Default Extension="pict" ContentType="image/pict"/>
  <Override PartName="/ppt/slides/slide26.xml" ContentType="application/vnd.openxmlformats-officedocument.presentationml.slide+xml"/>
  <Override PartName="/ppt/notesSlides/notesSlide28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ppt/embeddings/oleObject5.bin" ContentType="application/vnd.openxmlformats-officedocument.oleObject"/>
  <Override PartName="/ppt/notesSlides/notesSlide5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27.xml" ContentType="application/vnd.openxmlformats-officedocument.presentationml.notesSlide+xml"/>
  <Override PartName="/ppt/slides/slide9.xml" ContentType="application/vnd.openxmlformats-officedocument.presentationml.slide+xml"/>
  <Override PartName="/ppt/slides/slide34.xml" ContentType="application/vnd.openxmlformats-officedocument.presentationml.slide+xml"/>
  <Override PartName="/ppt/notesSlides/notesSlide20.xml" ContentType="application/vnd.openxmlformats-officedocument.presentationml.notesSlide+xml"/>
  <Override PartName="/ppt/tags/tag1.xml" ContentType="application/vnd.openxmlformats-officedocument.presentationml.tags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2.xml" ContentType="application/vnd.openxmlformats-officedocument.presentationml.notesSlide+xml"/>
  <Default Extension="wmf" ContentType="image/x-wmf"/>
  <Override PartName="/ppt/embeddings/oleObject4.bin" ContentType="application/vnd.openxmlformats-officedocument.oleObject"/>
  <Override PartName="/ppt/notesSlides/notesSlide34.xml" ContentType="application/vnd.openxmlformats-officedocument.presentationml.notesSlide+xml"/>
  <Override PartName="/docProps/app.xml" ContentType="application/vnd.openxmlformats-officedocument.extended-properties+xml"/>
  <Override PartName="/ppt/notesSlides/notesSlide4.xml" ContentType="application/vnd.openxmlformats-officedocument.presentationml.notesSlide+xml"/>
  <Override PartName="/ppt/theme/theme3.xml" ContentType="application/vnd.openxmlformats-officedocument.theme+xml"/>
  <Override PartName="/ppt/slides/slide24.xml" ContentType="application/vnd.openxmlformats-officedocument.presentationml.slide+xml"/>
  <Override PartName="/ppt/notesSlides/notesSlide10.xml" ContentType="application/vnd.openxmlformats-officedocument.presentationml.notesSlide+xml"/>
  <Override PartName="/ppt/notesSlides/notesSlide26.xml" ContentType="application/vnd.openxmlformats-officedocument.presentationml.notesSlide+xml"/>
  <Override PartName="/ppt/slides/slide8.xml" ContentType="application/vnd.openxmlformats-officedocument.presentationml.slide+xml"/>
  <Override PartName="/ppt/slides/slide33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notesSlides/notesSlide18.xml" ContentType="application/vnd.openxmlformats-officedocument.presentationml.notesSlide+xml"/>
  <Override PartName="/ppt/viewProps.xml" ContentType="application/vnd.openxmlformats-officedocument.presentationml.viewProps+xml"/>
  <Default Extension="jpeg" ContentType="image/jpeg"/>
  <Override PartName="/ppt/notesSlides/notesSlide11.xml" ContentType="application/vnd.openxmlformats-officedocument.presentationml.notesSlide+xml"/>
  <Override PartName="/ppt/embeddings/oleObject3.bin" ContentType="application/vnd.openxmlformats-officedocument.oleObject"/>
  <Override PartName="/ppt/notesSlides/notesSlide33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2.xml" ContentType="application/vnd.openxmlformats-officedocument.theme+xml"/>
  <Override PartName="/ppt/slides/slide23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7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notesSlides/notesSlide17.xml" ContentType="application/vnd.openxmlformats-officedocument.presentationml.notesSlide+xml"/>
  <Override PartName="/ppt/embeddings/oleObject9.bin" ContentType="application/vnd.openxmlformats-officedocument.oleObject"/>
  <Override PartName="/ppt/embeddings/oleObject2.bin" ContentType="application/vnd.openxmlformats-officedocument.oleObject"/>
  <Override PartName="/ppt/notesSlides/notesSlide32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29.xml" ContentType="application/vnd.openxmlformats-officedocument.presentationml.slid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24.xml" ContentType="application/vnd.openxmlformats-officedocument.presentationml.notesSlide+xml"/>
  <Override PartName="/ppt/slides/slide6.xml" ContentType="application/vnd.openxmlformats-officedocument.presentationml.slide+xml"/>
  <Default Extension="bin" ContentType="application/vnd.openxmlformats-officedocument.presentationml.printerSettings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embedTrueTypeFonts="1">
  <p:sldMasterIdLst>
    <p:sldMasterId id="2147483678" r:id="rId1"/>
  </p:sldMasterIdLst>
  <p:notesMasterIdLst>
    <p:notesMasterId r:id="rId36"/>
  </p:notesMasterIdLst>
  <p:handoutMasterIdLst>
    <p:handoutMasterId r:id="rId37"/>
  </p:handoutMasterIdLst>
  <p:sldIdLst>
    <p:sldId id="388" r:id="rId2"/>
    <p:sldId id="367" r:id="rId3"/>
    <p:sldId id="394" r:id="rId4"/>
    <p:sldId id="395" r:id="rId5"/>
    <p:sldId id="396" r:id="rId6"/>
    <p:sldId id="403" r:id="rId7"/>
    <p:sldId id="397" r:id="rId8"/>
    <p:sldId id="398" r:id="rId9"/>
    <p:sldId id="400" r:id="rId10"/>
    <p:sldId id="401" r:id="rId11"/>
    <p:sldId id="368" r:id="rId12"/>
    <p:sldId id="369" r:id="rId13"/>
    <p:sldId id="373" r:id="rId14"/>
    <p:sldId id="414" r:id="rId15"/>
    <p:sldId id="424" r:id="rId16"/>
    <p:sldId id="416" r:id="rId17"/>
    <p:sldId id="374" r:id="rId18"/>
    <p:sldId id="405" r:id="rId19"/>
    <p:sldId id="407" r:id="rId20"/>
    <p:sldId id="410" r:id="rId21"/>
    <p:sldId id="418" r:id="rId22"/>
    <p:sldId id="426" r:id="rId23"/>
    <p:sldId id="428" r:id="rId24"/>
    <p:sldId id="429" r:id="rId25"/>
    <p:sldId id="430" r:id="rId26"/>
    <p:sldId id="375" r:id="rId27"/>
    <p:sldId id="412" r:id="rId28"/>
    <p:sldId id="417" r:id="rId29"/>
    <p:sldId id="413" r:id="rId30"/>
    <p:sldId id="378" r:id="rId31"/>
    <p:sldId id="381" r:id="rId32"/>
    <p:sldId id="402" r:id="rId33"/>
    <p:sldId id="425" r:id="rId34"/>
    <p:sldId id="423" r:id="rId35"/>
  </p:sldIdLst>
  <p:sldSz cx="9144000" cy="6858000" type="screen4x3"/>
  <p:notesSz cx="7315200" cy="9601200"/>
  <p:embeddedFontLst>
    <p:embeddedFont>
      <p:font typeface="Comic Sans MS"/>
      <p:regular r:id="rId38"/>
      <p:bold r:id="rId39"/>
    </p:embeddedFont>
    <p:embeddedFont>
      <p:font typeface="EURM10"/>
      <p:regular r:id="rId40"/>
    </p:embeddedFont>
    <p:embeddedFont>
      <p:font typeface="cmsy10"/>
      <p:regular r:id="rId41"/>
    </p:embeddedFont>
    <p:embeddedFont>
      <p:font typeface="Euclid Symbol" charset="2"/>
      <p:regular r:id="rId42"/>
      <p:bold r:id="rId43"/>
      <p:italic r:id="rId44"/>
      <p:boldItalic r:id="rId45"/>
    </p:embeddedFont>
  </p:embeddedFontLst>
  <p:custDataLst>
    <p:tags r:id="rId4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scaleToFitPaper="1" frameSlides="1"/>
  <p:clrMru>
    <a:srgbClr val="FF00FF"/>
    <a:srgbClr val="0000CC"/>
    <a:srgbClr val="008000"/>
    <a:srgbClr val="3333FF"/>
    <a:srgbClr val="00A200"/>
    <a:srgbClr val="FF6600"/>
    <a:srgbClr val="DDDDDD"/>
    <a:srgbClr val="FF9933"/>
    <a:srgbClr val="9966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 autoAdjust="0"/>
    <p:restoredTop sz="94635" autoAdjust="0"/>
  </p:normalViewPr>
  <p:slideViewPr>
    <p:cSldViewPr showGuides="1">
      <p:cViewPr varScale="1">
        <p:scale>
          <a:sx n="114" d="100"/>
          <a:sy n="114" d="100"/>
        </p:scale>
        <p:origin x="-72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tags" Target="tags/tag1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font" Target="fonts/font1.fntdata"/><Relationship Id="rId39" Type="http://schemas.openxmlformats.org/officeDocument/2006/relationships/font" Target="fonts/font2.fntdata"/><Relationship Id="rId40" Type="http://schemas.openxmlformats.org/officeDocument/2006/relationships/font" Target="fonts/font3.fntdata"/><Relationship Id="rId41" Type="http://schemas.openxmlformats.org/officeDocument/2006/relationships/font" Target="fonts/font4.fntdata"/><Relationship Id="rId42" Type="http://schemas.openxmlformats.org/officeDocument/2006/relationships/font" Target="fonts/font5.fntdata"/><Relationship Id="rId43" Type="http://schemas.openxmlformats.org/officeDocument/2006/relationships/font" Target="fonts/font6.fntdata"/><Relationship Id="rId44" Type="http://schemas.openxmlformats.org/officeDocument/2006/relationships/font" Target="fonts/font7.fntdata"/><Relationship Id="rId45" Type="http://schemas.openxmlformats.org/officeDocument/2006/relationships/font" Target="fonts/font8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5.pict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6.pict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Relationship Id="rId2" Type="http://schemas.openxmlformats.org/officeDocument/2006/relationships/image" Target="../media/image4.wmf"/><Relationship Id="rId3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B2561754-9252-4ECD-9A71-71CDBBB124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7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7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B22597B-958D-4520-8A0D-91DE84F8B1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7BF72F-ABC4-4981-8CD9-BA43CDB83BF7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1AC89A-7AC6-48FB-BCAA-4A76D7D5385A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95C2E4-51F2-4351-AC9C-4FFB4DFC309A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8E67A7-F380-4CE0-88FA-2CB84BEBFA2A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8E67A7-F380-4CE0-88FA-2CB84BEBFA2A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8E67A7-F380-4CE0-88FA-2CB84BEBFA2A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8E67A7-F380-4CE0-88FA-2CB84BEBFA2A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22597B-958D-4520-8A0D-91DE84F8B13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22597B-958D-4520-8A0D-91DE84F8B13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22597B-958D-4520-8A0D-91DE84F8B13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9441DB-10B7-49BC-AB28-04AD0C4CB9E6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22597B-958D-4520-8A0D-91DE84F8B13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D64DB6-C550-4B5F-9DBB-8254A936F031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D64DB6-C550-4B5F-9DBB-8254A936F031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D64DB6-C550-4B5F-9DBB-8254A936F031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D64DB6-C550-4B5F-9DBB-8254A936F031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D64DB6-C550-4B5F-9DBB-8254A936F031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86D7DD-3D87-4D67-ACB2-B2DB69A39DA5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86D7DD-3D87-4D67-ACB2-B2DB69A39DA5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86D7DD-3D87-4D67-ACB2-B2DB69A39DA5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86D7DD-3D87-4D67-ACB2-B2DB69A39DA5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9AF2D8-33E9-49A3-B420-25C9C8989AA5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2FAC0C-B957-4153-8797-F85E34E6598D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553F37-EB1E-4C01-BA0C-1C0E4E54BB56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36</a:t>
            </a:r>
          </a:p>
        </p:txBody>
      </p:sp>
      <p:sp>
        <p:nvSpPr>
          <p:cNvPr id="952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D64DB6-C550-4B5F-9DBB-8254A936F031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86D7DD-3D87-4D67-ACB2-B2DB69A39DA5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14273C-015F-4B70-8E84-8F6E88E27650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3E9133-7400-49C9-B679-FA67AFDDFC62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2E425A-8DDD-405B-8600-5265099004E6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2E425A-8DDD-405B-8600-5265099004E6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764BEE-C45D-4364-99C5-489573BC527E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1AC89A-7AC6-48FB-BCAA-4A76D7D5385A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</a:t>
            </a:r>
            <a:r>
              <a:rPr lang="en-US" sz="1200" dirty="0" err="1" smtClean="0"/>
              <a:t>ec</a:t>
            </a:r>
            <a:r>
              <a:rPr lang="en-US" sz="1200" dirty="0" smtClean="0"/>
              <a:t> 5F.‹#›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</a:t>
            </a:r>
            <a:r>
              <a:rPr lang="en-US" sz="1200" dirty="0" err="1" smtClean="0"/>
              <a:t>ec</a:t>
            </a:r>
            <a:r>
              <a:rPr lang="en-US" sz="1200" dirty="0" smtClean="0"/>
              <a:t> 5F.‹#›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</a:t>
            </a:r>
            <a:r>
              <a:rPr lang="en-US" sz="1200" dirty="0" err="1" smtClean="0"/>
              <a:t>ec</a:t>
            </a:r>
            <a:r>
              <a:rPr lang="en-US" sz="1200" dirty="0" smtClean="0"/>
              <a:t> 5F.‹#›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477000" y="6553200"/>
            <a:ext cx="2667000" cy="30777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092F4601-307B-4C24-B8E1-0927D73A95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477000" y="6553200"/>
            <a:ext cx="2667000" cy="30777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662DA84E-2EE0-4520-81DD-FF87E285B2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477000" y="6553200"/>
            <a:ext cx="2667000" cy="30777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7C4E6977-E764-49C2-9B46-F1F7E8372AF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029" name="Picture 12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</a:t>
            </a:r>
            <a:r>
              <a:rPr lang="en-US" sz="1200" dirty="0" err="1" smtClean="0"/>
              <a:t>ec</a:t>
            </a:r>
            <a:r>
              <a:rPr lang="en-US" sz="1200" dirty="0" smtClean="0"/>
              <a:t> 5F.‹#›</a:t>
            </a:r>
            <a:endParaRPr lang="en-US" sz="1200" dirty="0"/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3162194" y="6553200"/>
            <a:ext cx="2857606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  March 4,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4" r:id="rId4"/>
    <p:sldLayoutId id="2147483685" r:id="rId5"/>
    <p:sldLayoutId id="2147483690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3.bin"/><Relationship Id="rId5" Type="http://schemas.openxmlformats.org/officeDocument/2006/relationships/oleObject" Target="../embeddings/oleObject4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5.bin"/><Relationship Id="rId5" Type="http://schemas.openxmlformats.org/officeDocument/2006/relationships/oleObject" Target="../embeddings/oleObject6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oleObject" Target="../embeddings/oleObject7.bin"/><Relationship Id="rId5" Type="http://schemas.openxmlformats.org/officeDocument/2006/relationships/oleObject" Target="../embeddings/oleObject8.bin"/><Relationship Id="rId6" Type="http://schemas.openxmlformats.org/officeDocument/2006/relationships/oleObject" Target="../embeddings/oleObject9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F969F519-7538-4B74-8C91-7BCC0BE33C8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71500" y="2019300"/>
            <a:ext cx="8039100" cy="1562100"/>
          </a:xfrm>
        </p:spPr>
        <p:txBody>
          <a:bodyPr/>
          <a:lstStyle/>
          <a:p>
            <a:pPr eaLnBrk="1" hangingPunct="1"/>
            <a:r>
              <a:rPr lang="en-US" sz="7200" b="1" dirty="0" smtClean="0"/>
              <a:t>Euler’s Theorem</a:t>
            </a: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1611313" y="417513"/>
            <a:ext cx="6256337" cy="9461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b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AD1D0FF0-6D93-442D-82F5-8BA6A710FDE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Calculating 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b="0" dirty="0" err="1" smtClean="0">
                <a:solidFill>
                  <a:schemeClr val="tx1"/>
                </a:solidFill>
                <a:latin typeface="Comic Sans MS" pitchFamily="66" charset="0"/>
              </a:rPr>
              <a:t>(</a:t>
            </a:r>
            <a:r>
              <a:rPr lang="en-US" b="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a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⋅</a:t>
            </a:r>
            <a:r>
              <a:rPr lang="en-US" b="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b</a:t>
            </a:r>
            <a:r>
              <a:rPr lang="en-US" b="0" dirty="0" smtClean="0">
                <a:solidFill>
                  <a:schemeClr val="tx1"/>
                </a:solidFill>
                <a:latin typeface="Comic Sans MS" pitchFamily="66" charset="0"/>
              </a:rPr>
              <a:t>)</a:t>
            </a:r>
            <a:endParaRPr lang="en-US" b="0" dirty="0" smtClean="0">
              <a:solidFill>
                <a:schemeClr val="tx1"/>
              </a:solidFill>
            </a:endParaRPr>
          </a:p>
        </p:txBody>
      </p:sp>
      <p:sp>
        <p:nvSpPr>
          <p:cNvPr id="403461" name="Text Box 5"/>
          <p:cNvSpPr txBox="1">
            <a:spLocks noChangeArrowheads="1"/>
          </p:cNvSpPr>
          <p:nvPr/>
        </p:nvSpPr>
        <p:spPr bwMode="auto">
          <a:xfrm>
            <a:off x="533400" y="1219200"/>
            <a:ext cx="8008937" cy="4375044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66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smtClean="0">
                <a:solidFill>
                  <a:srgbClr val="FF00FF"/>
                </a:solidFill>
                <a:latin typeface="Comic Sans MS" pitchFamily="66" charset="0"/>
              </a:rPr>
              <a:t>(12)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6600" b="1" dirty="0">
                <a:solidFill>
                  <a:schemeClr val="accent5">
                    <a:lumMod val="50000"/>
                  </a:schemeClr>
                </a:solidFill>
                <a:sym typeface="Euclid Symbol"/>
              </a:rPr>
              <a:t>=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66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(3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⋅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4)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6600" b="1" dirty="0" smtClean="0">
                <a:solidFill>
                  <a:schemeClr val="accent5">
                    <a:lumMod val="50000"/>
                  </a:schemeClr>
                </a:solidFill>
                <a:sym typeface="Euclid Symbol"/>
              </a:rPr>
              <a:t>  = </a:t>
            </a:r>
            <a:r>
              <a:rPr lang="en-US" sz="66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(3)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⋅</a:t>
            </a:r>
            <a:r>
              <a:rPr lang="en-US" sz="66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(4)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6600" b="1" dirty="0" smtClean="0">
                <a:solidFill>
                  <a:schemeClr val="accent5">
                    <a:lumMod val="50000"/>
                  </a:schemeClr>
                </a:solidFill>
                <a:sym typeface="Euclid Symbol"/>
              </a:rPr>
              <a:t>  = 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(3 - 1)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⋅(2</a:t>
            </a:r>
            <a:r>
              <a:rPr lang="en-US" sz="6600" baseline="300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2 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- 2</a:t>
            </a:r>
            <a:r>
              <a:rPr lang="en-US" sz="6600" baseline="300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2-1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)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6600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  </a:t>
            </a:r>
            <a:r>
              <a:rPr lang="en-US" sz="6600" b="1" dirty="0" smtClean="0">
                <a:solidFill>
                  <a:schemeClr val="accent5">
                    <a:lumMod val="50000"/>
                  </a:schemeClr>
                </a:solidFill>
                <a:sym typeface="Euclid Symbol"/>
              </a:rPr>
              <a:t>=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2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⋅(4 - 2) </a:t>
            </a:r>
            <a:r>
              <a:rPr lang="en-US" sz="6600" b="1" dirty="0">
                <a:solidFill>
                  <a:schemeClr val="accent5">
                    <a:lumMod val="50000"/>
                  </a:schemeClr>
                </a:solidFill>
                <a:sym typeface="Euclid Symbol"/>
              </a:rPr>
              <a:t>=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6600" dirty="0" smtClean="0">
                <a:solidFill>
                  <a:srgbClr val="FF00FF"/>
                </a:solidFill>
                <a:latin typeface="Comic Sans MS" pitchFamily="66" charset="0"/>
                <a:sym typeface="Euclid Symbol" pitchFamily="18" charset="2"/>
              </a:rPr>
              <a:t>4</a:t>
            </a:r>
            <a:endParaRPr lang="en-US" sz="6600" dirty="0">
              <a:solidFill>
                <a:srgbClr val="FF00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A808FFD1-D581-4BF4-B068-1D0FA2A32EF2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Euler’s Theorem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7475" y="1244600"/>
            <a:ext cx="8456613" cy="4106863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6000" dirty="0" smtClean="0"/>
              <a:t>For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en-US" sz="6000" dirty="0" smtClean="0">
                <a:solidFill>
                  <a:srgbClr val="3333CC"/>
                </a:solidFill>
              </a:rPr>
              <a:t> </a:t>
            </a:r>
            <a:r>
              <a:rPr lang="en-US" sz="6000" dirty="0" smtClean="0"/>
              <a:t>relatively </a:t>
            </a:r>
          </a:p>
          <a:p>
            <a:pPr eaLnBrk="1" hangingPunct="1">
              <a:buFontTx/>
              <a:buNone/>
              <a:defRPr/>
            </a:pPr>
            <a:r>
              <a:rPr lang="en-US" sz="6000" dirty="0" smtClean="0"/>
              <a:t>prime</a:t>
            </a:r>
            <a:r>
              <a:rPr lang="en-US" sz="6000" dirty="0" smtClean="0">
                <a:solidFill>
                  <a:srgbClr val="800080"/>
                </a:solidFill>
              </a:rPr>
              <a:t> </a:t>
            </a:r>
            <a:r>
              <a:rPr lang="en-US" sz="6000" dirty="0" smtClean="0"/>
              <a:t>to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6000" dirty="0" smtClean="0"/>
              <a:t>,</a:t>
            </a:r>
          </a:p>
          <a:p>
            <a:pPr eaLnBrk="1" hangingPunct="1">
              <a:defRPr/>
            </a:pPr>
            <a:r>
              <a:rPr lang="en-US" sz="7200" dirty="0" smtClean="0">
                <a:solidFill>
                  <a:srgbClr val="3333CC"/>
                </a:solidFill>
              </a:rPr>
              <a:t>    </a:t>
            </a:r>
            <a:r>
              <a:rPr lang="en-US" sz="7200" dirty="0" err="1" smtClean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en-US" sz="7200" b="1" baseline="30000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7200" baseline="30000" dirty="0" err="1" smtClean="0">
                <a:solidFill>
                  <a:schemeClr val="accent1">
                    <a:lumMod val="50000"/>
                  </a:schemeClr>
                </a:solidFill>
              </a:rPr>
              <a:t>(n</a:t>
            </a:r>
            <a:r>
              <a:rPr lang="en-US" sz="7200" baseline="30000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72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≡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  <a:t> 1 (mod n)</a:t>
            </a:r>
          </a:p>
        </p:txBody>
      </p:sp>
      <p:pic>
        <p:nvPicPr>
          <p:cNvPr id="4101" name="Picture 4" descr="euler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6473825" y="234950"/>
            <a:ext cx="2070100" cy="3105150"/>
          </a:xfrm>
          <a:noFill/>
        </p:spPr>
      </p:pic>
      <p:sp>
        <p:nvSpPr>
          <p:cNvPr id="385030" name="Rectangle 6"/>
          <p:cNvSpPr>
            <a:spLocks noChangeArrowheads="1"/>
          </p:cNvSpPr>
          <p:nvPr/>
        </p:nvSpPr>
        <p:spPr bwMode="auto">
          <a:xfrm>
            <a:off x="1063625" y="3454400"/>
            <a:ext cx="7151688" cy="1312863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5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5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30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3023AA39-47D8-49DF-8766-B653A1B18F41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FF00FF"/>
                </a:solidFill>
              </a:rPr>
              <a:t>Fermat’s “Little” Theorem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447800"/>
            <a:ext cx="8534400" cy="40386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6600" dirty="0" smtClean="0"/>
              <a:t>special case:</a:t>
            </a:r>
          </a:p>
          <a:p>
            <a:pPr algn="ctr" eaLnBrk="1" hangingPunct="1">
              <a:buFontTx/>
              <a:buNone/>
              <a:defRPr/>
            </a:pPr>
            <a:r>
              <a:rPr lang="en-US" sz="6600" dirty="0" smtClean="0">
                <a:solidFill>
                  <a:srgbClr val="3333CC"/>
                </a:solidFill>
              </a:rPr>
              <a:t>k</a:t>
            </a:r>
            <a:r>
              <a:rPr lang="en-US" sz="6600" b="1" kern="1200" baseline="30000" dirty="0" smtClean="0">
                <a:solidFill>
                  <a:srgbClr val="CCCCFF">
                    <a:lumMod val="50000"/>
                  </a:srgbClr>
                </a:solidFill>
                <a:latin typeface="+mj-lt"/>
                <a:sym typeface="Euclid Symbol"/>
              </a:rPr>
              <a:t>p-1</a:t>
            </a:r>
            <a:r>
              <a:rPr lang="en-US" sz="6600" dirty="0" smtClean="0">
                <a:solidFill>
                  <a:srgbClr val="3333CC"/>
                </a:solidFill>
              </a:rPr>
              <a:t> </a:t>
            </a:r>
            <a:r>
              <a:rPr lang="en-US" sz="6600" b="1" dirty="0" smtClean="0">
                <a:solidFill>
                  <a:srgbClr val="3333CC"/>
                </a:solidFill>
                <a:latin typeface="Euclid Symbol" charset="2"/>
              </a:rPr>
              <a:t>≡ </a:t>
            </a:r>
            <a:r>
              <a:rPr lang="en-US" sz="6600" dirty="0" smtClean="0">
                <a:solidFill>
                  <a:srgbClr val="3333CC"/>
                </a:solidFill>
              </a:rPr>
              <a:t>1 (mod p)</a:t>
            </a:r>
          </a:p>
          <a:p>
            <a:pPr eaLnBrk="1" hangingPunct="1">
              <a:buFontTx/>
              <a:buNone/>
              <a:defRPr/>
            </a:pPr>
            <a:r>
              <a:rPr lang="en-US" sz="6600" dirty="0" smtClean="0"/>
              <a:t>for prime</a:t>
            </a:r>
            <a:r>
              <a:rPr lang="en-US" sz="6600" dirty="0" smtClean="0">
                <a:solidFill>
                  <a:srgbClr val="3333CC"/>
                </a:solidFill>
              </a:rPr>
              <a:t> p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1F6C5DAC-2009-4302-BE3F-4F64B63BF77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2390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Proof of Euler’s Theorem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6368" y="1219200"/>
            <a:ext cx="8827356" cy="45550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n*</a:t>
            </a:r>
            <a:r>
              <a:rPr lang="en-US" sz="4800" dirty="0" smtClean="0">
                <a:latin typeface="+mj-lt"/>
              </a:rPr>
              <a:t> ::=</a:t>
            </a:r>
          </a:p>
          <a:p>
            <a:pPr>
              <a:defRPr/>
            </a:pP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 {m</a:t>
            </a:r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 pitchFamily="18" charset="2"/>
              </a:rPr>
              <a:t>[1,n)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|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  <a:cs typeface="Times New Roman" pitchFamily="18" charset="0"/>
                <a:sym typeface="Euclid Symbol"/>
              </a:rPr>
              <a:t> 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  <a:latin typeface="+mj-lt"/>
                <a:cs typeface="Times New Roman" pitchFamily="18" charset="0"/>
                <a:sym typeface="Euclid Symbol"/>
              </a:rPr>
              <a:t>gcd(m,n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  <a:cs typeface="Times New Roman" pitchFamily="18" charset="0"/>
                <a:sym typeface="Euclid Symbol"/>
              </a:rPr>
              <a:t>)=1}</a:t>
            </a:r>
            <a:endParaRPr lang="en-US" sz="5400" dirty="0" smtClean="0">
              <a:latin typeface="+mj-lt"/>
            </a:endParaRPr>
          </a:p>
          <a:p>
            <a:pPr>
              <a:defRPr/>
            </a:pP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4800" dirty="0" smtClean="0">
                <a:latin typeface="+mj-lt"/>
              </a:rPr>
              <a:t>=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{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rem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(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m,n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)|m </a:t>
            </a:r>
            <a:r>
              <a:rPr lang="en-US" sz="4800" dirty="0" smtClean="0">
                <a:solidFill>
                  <a:srgbClr val="0000CC"/>
                </a:solidFill>
                <a:latin typeface="+mj-lt"/>
              </a:rPr>
              <a:t>rel. prime to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n}</a:t>
            </a:r>
          </a:p>
          <a:p>
            <a:pPr>
              <a:lnSpc>
                <a:spcPct val="150000"/>
              </a:lnSpc>
              <a:defRPr/>
            </a:pPr>
            <a:r>
              <a:rPr lang="en-US" sz="4800" dirty="0" smtClean="0">
                <a:latin typeface="+mj-lt"/>
              </a:rPr>
              <a:t>Note: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m,k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+mj-lt"/>
                <a:sym typeface="Euclid Symbol"/>
              </a:rPr>
              <a:t> n* </a:t>
            </a:r>
            <a:r>
              <a:rPr lang="en-US" sz="4800" dirty="0" smtClean="0">
                <a:latin typeface="+mj-lt"/>
                <a:sym typeface="Euclid Symbol"/>
              </a:rPr>
              <a:t>implies</a:t>
            </a:r>
          </a:p>
          <a:p>
            <a:pPr>
              <a:lnSpc>
                <a:spcPct val="150000"/>
              </a:lnSpc>
              <a:defRPr/>
            </a:pPr>
            <a:r>
              <a:rPr lang="en-US" sz="4800" dirty="0" smtClean="0">
                <a:solidFill>
                  <a:srgbClr val="0000CC"/>
                </a:solidFill>
                <a:latin typeface="+mj-lt"/>
                <a:sym typeface="Euclid Symbol"/>
              </a:rPr>
              <a:t>         </a:t>
            </a:r>
            <a:r>
              <a:rPr lang="en-US" sz="4800" dirty="0" err="1" smtClean="0">
                <a:solidFill>
                  <a:srgbClr val="0000CC"/>
                </a:solidFill>
                <a:latin typeface="+mj-lt"/>
                <a:sym typeface="Euclid Symbol"/>
              </a:rPr>
              <a:t>m</a:t>
            </a:r>
            <a:r>
              <a:rPr lang="en-US" sz="4800" b="1" dirty="0" err="1" smtClean="0">
                <a:solidFill>
                  <a:srgbClr val="0000CC"/>
                </a:solidFill>
                <a:latin typeface="+mj-lt"/>
                <a:sym typeface="Euclid Symbol"/>
              </a:rPr>
              <a:t>⋅</a:t>
            </a:r>
            <a:r>
              <a:rPr lang="en-US" sz="4800" dirty="0" err="1" smtClean="0">
                <a:solidFill>
                  <a:srgbClr val="0000CC"/>
                </a:solidFill>
                <a:latin typeface="+mj-lt"/>
                <a:sym typeface="Euclid Symbol"/>
              </a:rPr>
              <a:t>k</a:t>
            </a:r>
            <a:r>
              <a:rPr lang="en-US" sz="4800" dirty="0" smtClean="0">
                <a:solidFill>
                  <a:srgbClr val="0000CC"/>
                </a:solidFill>
                <a:latin typeface="+mj-lt"/>
                <a:sym typeface="Euclid Symbol"/>
              </a:rPr>
              <a:t>  </a:t>
            </a:r>
            <a:r>
              <a:rPr lang="en-US" sz="4800" dirty="0" smtClean="0">
                <a:latin typeface="+mj-lt"/>
                <a:sym typeface="Euclid Symbol"/>
              </a:rPr>
              <a:t>rel. prime</a:t>
            </a:r>
            <a:r>
              <a:rPr lang="en-US" sz="4800" dirty="0" smtClean="0">
                <a:solidFill>
                  <a:srgbClr val="0000CC"/>
                </a:solidFill>
                <a:latin typeface="+mj-lt"/>
                <a:sym typeface="Euclid Symbol"/>
              </a:rPr>
              <a:t> </a:t>
            </a:r>
            <a:r>
              <a:rPr lang="en-US" sz="4800" dirty="0" smtClean="0">
                <a:latin typeface="+mj-lt"/>
                <a:sym typeface="Euclid Symbol"/>
              </a:rPr>
              <a:t>to</a:t>
            </a:r>
            <a:r>
              <a:rPr lang="en-US" sz="4800" dirty="0" smtClean="0">
                <a:solidFill>
                  <a:srgbClr val="0000CC"/>
                </a:solidFill>
                <a:latin typeface="+mj-lt"/>
                <a:sym typeface="Euclid Symbol"/>
              </a:rPr>
              <a:t> n</a:t>
            </a:r>
            <a:endParaRPr lang="en-US" sz="4800" dirty="0" smtClean="0">
              <a:solidFill>
                <a:srgbClr val="0000CC"/>
              </a:solidFill>
              <a:latin typeface="+mj-lt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1F6C5DAC-2009-4302-BE3F-4F64B63BF77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2390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Proof of Euler’s Theorem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6368" y="1219200"/>
            <a:ext cx="8987632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n*</a:t>
            </a:r>
            <a:r>
              <a:rPr lang="en-US" sz="5400" dirty="0" smtClean="0">
                <a:latin typeface="+mj-lt"/>
              </a:rPr>
              <a:t> ::=</a:t>
            </a:r>
          </a:p>
          <a:p>
            <a:pPr>
              <a:defRPr/>
            </a:pPr>
            <a:r>
              <a:rPr lang="en-US" sz="5400" dirty="0" smtClean="0">
                <a:solidFill>
                  <a:srgbClr val="000000"/>
                </a:solidFill>
                <a:latin typeface="+mj-lt"/>
              </a:rPr>
              <a:t>{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m</a:t>
            </a:r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 pitchFamily="18" charset="2"/>
              </a:rPr>
              <a:t>[1,n)</a:t>
            </a:r>
            <a:r>
              <a:rPr lang="en-US" sz="5400" dirty="0" smtClean="0">
                <a:latin typeface="Comic Sans MS"/>
                <a:cs typeface="Comic Sans MS"/>
                <a:sym typeface="Euclid Symbol" pitchFamily="18" charset="2"/>
              </a:rPr>
              <a:t>|</a:t>
            </a:r>
            <a:r>
              <a:rPr lang="en-US" sz="54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m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5400" dirty="0" err="1" smtClean="0">
                <a:solidFill>
                  <a:schemeClr val="accent4"/>
                </a:solidFill>
                <a:latin typeface="+mj-lt"/>
              </a:rPr>
              <a:t>rel</a:t>
            </a:r>
            <a:r>
              <a:rPr lang="en-US" sz="5400" dirty="0" smtClean="0">
                <a:solidFill>
                  <a:schemeClr val="accent4"/>
                </a:solidFill>
                <a:latin typeface="+mj-lt"/>
              </a:rPr>
              <a:t> prime to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n</a:t>
            </a:r>
            <a:r>
              <a:rPr lang="en-US" sz="5400" dirty="0" smtClean="0">
                <a:solidFill>
                  <a:srgbClr val="000000"/>
                </a:solidFill>
                <a:latin typeface="+mj-lt"/>
              </a:rPr>
              <a:t>}</a:t>
            </a:r>
          </a:p>
          <a:p>
            <a:pPr>
              <a:lnSpc>
                <a:spcPct val="150000"/>
              </a:lnSpc>
              <a:defRPr/>
            </a:pPr>
            <a:r>
              <a:rPr lang="en-US" sz="4800" dirty="0" smtClean="0">
                <a:latin typeface="+mj-lt"/>
              </a:rPr>
              <a:t>Note: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m,k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+mj-lt"/>
                <a:sym typeface="Euclid Symbol"/>
              </a:rPr>
              <a:t> n* </a:t>
            </a:r>
            <a:r>
              <a:rPr lang="en-US" sz="4800" dirty="0" smtClean="0">
                <a:latin typeface="+mj-lt"/>
                <a:sym typeface="Euclid Symbol"/>
              </a:rPr>
              <a:t>implies</a:t>
            </a:r>
          </a:p>
          <a:p>
            <a:pPr>
              <a:lnSpc>
                <a:spcPct val="150000"/>
              </a:lnSpc>
              <a:defRPr/>
            </a:pPr>
            <a:r>
              <a:rPr lang="en-US" sz="4800" dirty="0" smtClean="0">
                <a:solidFill>
                  <a:srgbClr val="0000CC"/>
                </a:solidFill>
                <a:latin typeface="+mj-lt"/>
                <a:sym typeface="Euclid Symbol"/>
              </a:rPr>
              <a:t>            </a:t>
            </a:r>
            <a:r>
              <a:rPr lang="en-US" sz="4800" dirty="0" err="1" smtClean="0">
                <a:solidFill>
                  <a:srgbClr val="0000CC"/>
                </a:solidFill>
                <a:latin typeface="+mj-lt"/>
                <a:sym typeface="Euclid Symbol"/>
              </a:rPr>
              <a:t>m</a:t>
            </a:r>
            <a:r>
              <a:rPr lang="en-US" sz="4800" b="1" dirty="0" err="1" smtClean="0">
                <a:solidFill>
                  <a:srgbClr val="0000CC"/>
                </a:solidFill>
                <a:latin typeface="+mj-lt"/>
                <a:sym typeface="Euclid Symbol"/>
              </a:rPr>
              <a:t>⋅</a:t>
            </a:r>
            <a:r>
              <a:rPr lang="en-US" sz="4800" dirty="0" err="1" smtClean="0">
                <a:solidFill>
                  <a:srgbClr val="0000CC"/>
                </a:solidFill>
                <a:latin typeface="+mj-lt"/>
                <a:sym typeface="Euclid Symbol"/>
              </a:rPr>
              <a:t>k</a:t>
            </a:r>
            <a:r>
              <a:rPr lang="en-US" sz="4800" dirty="0" smtClean="0">
                <a:solidFill>
                  <a:srgbClr val="0000CC"/>
                </a:solidFill>
                <a:latin typeface="+mj-lt"/>
                <a:sym typeface="Euclid Symbol"/>
              </a:rPr>
              <a:t>  </a:t>
            </a:r>
            <a:r>
              <a:rPr lang="en-US" sz="4800" dirty="0" smtClean="0">
                <a:latin typeface="+mj-lt"/>
                <a:sym typeface="Euclid Symbol"/>
              </a:rPr>
              <a:t>rel. prime</a:t>
            </a:r>
            <a:r>
              <a:rPr lang="en-US" sz="4800" dirty="0" smtClean="0">
                <a:solidFill>
                  <a:srgbClr val="0000CC"/>
                </a:solidFill>
                <a:latin typeface="+mj-lt"/>
                <a:sym typeface="Euclid Symbol"/>
              </a:rPr>
              <a:t> </a:t>
            </a:r>
            <a:r>
              <a:rPr lang="en-US" sz="4800" dirty="0" smtClean="0">
                <a:latin typeface="+mj-lt"/>
                <a:sym typeface="Euclid Symbol"/>
              </a:rPr>
              <a:t>to</a:t>
            </a:r>
            <a:r>
              <a:rPr lang="en-US" sz="4800" dirty="0" smtClean="0">
                <a:solidFill>
                  <a:srgbClr val="0000CC"/>
                </a:solidFill>
                <a:latin typeface="+mj-lt"/>
                <a:sym typeface="Euclid Symbol"/>
              </a:rPr>
              <a:t> n</a:t>
            </a:r>
            <a:endParaRPr lang="en-US" sz="4800" dirty="0" smtClean="0">
              <a:solidFill>
                <a:srgbClr val="0000CC"/>
              </a:solidFill>
              <a:latin typeface="+mj-lt"/>
            </a:endParaRPr>
          </a:p>
        </p:txBody>
      </p:sp>
      <p:sp useBgFill="1">
        <p:nvSpPr>
          <p:cNvPr id="5" name="TextBox 4"/>
          <p:cNvSpPr txBox="1"/>
          <p:nvPr/>
        </p:nvSpPr>
        <p:spPr>
          <a:xfrm>
            <a:off x="1316308" y="4191000"/>
            <a:ext cx="6837092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   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rem(mk,n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)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sym typeface="Euclid Symbol"/>
              </a:rPr>
              <a:t> 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n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*       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1F6C5DAC-2009-4302-BE3F-4F64B63BF77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2390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Proof of Euler’s Theorem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6368" y="1219200"/>
            <a:ext cx="8987632" cy="54245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n*</a:t>
            </a:r>
            <a:r>
              <a:rPr lang="en-US" sz="5400" dirty="0" smtClean="0">
                <a:latin typeface="+mj-lt"/>
              </a:rPr>
              <a:t> ::=</a:t>
            </a:r>
          </a:p>
          <a:p>
            <a:pPr>
              <a:defRPr/>
            </a:pPr>
            <a:r>
              <a:rPr lang="en-US" sz="5400" dirty="0" smtClean="0">
                <a:solidFill>
                  <a:srgbClr val="000000"/>
                </a:solidFill>
                <a:latin typeface="+mj-lt"/>
              </a:rPr>
              <a:t>{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m</a:t>
            </a:r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 pitchFamily="18" charset="2"/>
              </a:rPr>
              <a:t>[1,n)</a:t>
            </a:r>
            <a:r>
              <a:rPr lang="en-US" sz="5400" dirty="0" smtClean="0">
                <a:latin typeface="Comic Sans MS"/>
                <a:cs typeface="Comic Sans MS"/>
                <a:sym typeface="Euclid Symbol" pitchFamily="18" charset="2"/>
              </a:rPr>
              <a:t>|</a:t>
            </a:r>
            <a:r>
              <a:rPr lang="en-US" sz="54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m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5400" dirty="0" err="1" smtClean="0">
                <a:solidFill>
                  <a:schemeClr val="accent4"/>
                </a:solidFill>
                <a:latin typeface="+mj-lt"/>
              </a:rPr>
              <a:t>rel</a:t>
            </a:r>
            <a:r>
              <a:rPr lang="en-US" sz="5400" dirty="0" smtClean="0">
                <a:solidFill>
                  <a:schemeClr val="accent4"/>
                </a:solidFill>
                <a:latin typeface="+mj-lt"/>
              </a:rPr>
              <a:t> prime to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n</a:t>
            </a:r>
            <a:r>
              <a:rPr lang="en-US" sz="5400" dirty="0" smtClean="0">
                <a:solidFill>
                  <a:srgbClr val="000000"/>
                </a:solidFill>
                <a:latin typeface="+mj-lt"/>
              </a:rPr>
              <a:t>}</a:t>
            </a:r>
            <a:endParaRPr lang="en-US" sz="5400" dirty="0" smtClean="0">
              <a:solidFill>
                <a:srgbClr val="000000"/>
              </a:solidFill>
              <a:latin typeface="+mj-lt"/>
            </a:endParaRPr>
          </a:p>
          <a:p>
            <a:pPr lvl="0">
              <a:lnSpc>
                <a:spcPct val="150000"/>
              </a:lnSpc>
              <a:spcAft>
                <a:spcPts val="0"/>
              </a:spcAft>
              <a:defRPr/>
            </a:pPr>
            <a:r>
              <a:rPr lang="en-US" sz="4800" i="1" dirty="0" smtClean="0">
                <a:solidFill>
                  <a:srgbClr val="000000"/>
                </a:solidFill>
                <a:latin typeface="Comic Sans MS"/>
              </a:rPr>
              <a:t>lemma:</a:t>
            </a:r>
          </a:p>
          <a:p>
            <a:pPr lvl="0">
              <a:lnSpc>
                <a:spcPct val="150000"/>
              </a:lnSpc>
              <a:defRPr/>
            </a:pPr>
            <a:r>
              <a:rPr lang="en-US" sz="5400" dirty="0" err="1" smtClean="0">
                <a:solidFill>
                  <a:srgbClr val="000000"/>
                </a:solidFill>
                <a:latin typeface="Comic Sans MS"/>
              </a:rPr>
              <a:t>mult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</a:rPr>
              <a:t> 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</a:rPr>
              <a:t>by</a:t>
            </a:r>
            <a:r>
              <a:rPr lang="en-US" sz="5400" dirty="0" smtClean="0">
                <a:solidFill>
                  <a:srgbClr val="CCCCFF">
                    <a:lumMod val="50000"/>
                  </a:srgbClr>
                </a:solidFill>
                <a:latin typeface="Comic Sans MS"/>
              </a:rPr>
              <a:t> </a:t>
            </a:r>
            <a:r>
              <a:rPr lang="en-US" sz="5400" dirty="0" err="1" smtClean="0">
                <a:solidFill>
                  <a:srgbClr val="CCCCFF">
                    <a:lumMod val="50000"/>
                  </a:srgbClr>
                </a:solidFill>
                <a:latin typeface="Comic Sans MS"/>
              </a:rPr>
              <a:t>k</a:t>
            </a:r>
            <a:r>
              <a:rPr lang="en-US" sz="5400" b="1" dirty="0" err="1" smtClean="0">
                <a:solidFill>
                  <a:srgbClr val="CCCCFF">
                    <a:lumMod val="50000"/>
                  </a:srgb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5400" dirty="0" err="1" smtClean="0">
                <a:solidFill>
                  <a:srgbClr val="CCCCFF">
                    <a:lumMod val="50000"/>
                  </a:srgbClr>
                </a:solidFill>
                <a:latin typeface="Comic Sans MS"/>
              </a:rPr>
              <a:t>n</a:t>
            </a:r>
            <a:r>
              <a:rPr lang="en-US" sz="5400" dirty="0" smtClean="0">
                <a:solidFill>
                  <a:srgbClr val="CCCCFF">
                    <a:lumMod val="50000"/>
                  </a:srgbClr>
                </a:solidFill>
                <a:latin typeface="Comic Sans MS"/>
              </a:rPr>
              <a:t>*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</a:rPr>
              <a:t>,</a:t>
            </a:r>
            <a:r>
              <a:rPr lang="en-US" sz="5400" dirty="0" smtClean="0">
                <a:solidFill>
                  <a:srgbClr val="CCCCFF">
                    <a:lumMod val="50000"/>
                  </a:srgbClr>
                </a:solidFill>
                <a:latin typeface="Comic Sans MS"/>
              </a:rPr>
              <a:t> 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</a:rPr>
              <a:t>permutes </a:t>
            </a:r>
            <a:r>
              <a:rPr lang="en-US" sz="5400" dirty="0" err="1" smtClean="0">
                <a:solidFill>
                  <a:srgbClr val="CCCCFF">
                    <a:lumMod val="50000"/>
                  </a:srgbClr>
                </a:solidFill>
                <a:latin typeface="Comic Sans MS"/>
              </a:rPr>
              <a:t>n</a:t>
            </a:r>
            <a:r>
              <a:rPr lang="en-US" sz="5400" dirty="0" smtClean="0">
                <a:solidFill>
                  <a:srgbClr val="CCCCFF">
                    <a:lumMod val="50000"/>
                  </a:srgbClr>
                </a:solidFill>
                <a:latin typeface="Comic Sans MS"/>
              </a:rPr>
              <a:t>*</a:t>
            </a:r>
            <a:endParaRPr lang="en-US" sz="5400" dirty="0" smtClean="0">
              <a:solidFill>
                <a:srgbClr val="000000"/>
              </a:solidFill>
              <a:latin typeface="Comic Sans MS"/>
            </a:endParaRPr>
          </a:p>
          <a:p>
            <a:pPr>
              <a:defRPr/>
            </a:pPr>
            <a:endParaRPr lang="en-US" sz="5400" dirty="0" smtClean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6200" y="4267200"/>
            <a:ext cx="8915400" cy="1219200"/>
          </a:xfrm>
          <a:prstGeom prst="rect">
            <a:avLst/>
          </a:prstGeom>
          <a:noFill/>
          <a:ln w="50800" cap="flat" cmpd="sng" algn="ctr">
            <a:solidFill>
              <a:srgbClr val="FF00FF"/>
            </a:solidFill>
            <a:prstDash val="sysDash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1F6C5DAC-2009-4302-BE3F-4F64B63BF77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2390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Proof of Euler’s Theorem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6368" y="1219200"/>
            <a:ext cx="8987632" cy="3831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n*</a:t>
            </a:r>
            <a:r>
              <a:rPr lang="en-US" sz="5400" dirty="0" smtClean="0">
                <a:latin typeface="+mj-lt"/>
              </a:rPr>
              <a:t> ::=</a:t>
            </a:r>
          </a:p>
          <a:p>
            <a:pPr>
              <a:defRPr/>
            </a:pPr>
            <a:r>
              <a:rPr lang="en-US" sz="5400" dirty="0" smtClean="0">
                <a:solidFill>
                  <a:srgbClr val="000000"/>
                </a:solidFill>
                <a:latin typeface="+mj-lt"/>
              </a:rPr>
              <a:t>{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m</a:t>
            </a:r>
            <a:r>
              <a:rPr lang="en-US" sz="5400" dirty="0" smtClean="0">
                <a:solidFill>
                  <a:srgbClr val="000000"/>
                </a:solidFill>
                <a:latin typeface="+mj-lt"/>
              </a:rPr>
              <a:t>|0&lt;</a:t>
            </a:r>
            <a:r>
              <a:rPr lang="en-US" sz="5400" dirty="0" err="1" smtClean="0">
                <a:solidFill>
                  <a:srgbClr val="0000E5"/>
                </a:solidFill>
                <a:latin typeface="+mj-lt"/>
              </a:rPr>
              <a:t>m</a:t>
            </a:r>
            <a:r>
              <a:rPr lang="en-US" sz="5400" dirty="0" smtClean="0">
                <a:solidFill>
                  <a:srgbClr val="000000"/>
                </a:solidFill>
                <a:latin typeface="+mj-lt"/>
              </a:rPr>
              <a:t>&lt;</a:t>
            </a:r>
            <a:r>
              <a:rPr lang="en-US" sz="5400" dirty="0" err="1" smtClean="0">
                <a:solidFill>
                  <a:srgbClr val="0000E5"/>
                </a:solidFill>
                <a:latin typeface="+mj-lt"/>
              </a:rPr>
              <a:t>n</a:t>
            </a:r>
            <a:r>
              <a:rPr lang="en-US" sz="5400" dirty="0" smtClean="0">
                <a:solidFill>
                  <a:srgbClr val="000000"/>
                </a:solidFill>
                <a:latin typeface="+mj-lt"/>
              </a:rPr>
              <a:t>, 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m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5400" dirty="0" err="1" smtClean="0">
                <a:solidFill>
                  <a:schemeClr val="accent4"/>
                </a:solidFill>
                <a:latin typeface="+mj-lt"/>
              </a:rPr>
              <a:t>rel</a:t>
            </a:r>
            <a:r>
              <a:rPr lang="en-US" sz="5400" dirty="0" smtClean="0">
                <a:solidFill>
                  <a:schemeClr val="accent4"/>
                </a:solidFill>
                <a:latin typeface="+mj-lt"/>
              </a:rPr>
              <a:t> prime to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n</a:t>
            </a:r>
            <a:r>
              <a:rPr lang="en-US" sz="5400" dirty="0" smtClean="0">
                <a:solidFill>
                  <a:srgbClr val="000000"/>
                </a:solidFill>
                <a:latin typeface="+mj-lt"/>
              </a:rPr>
              <a:t>}</a:t>
            </a:r>
          </a:p>
          <a:p>
            <a:pPr lvl="0">
              <a:lnSpc>
                <a:spcPct val="150000"/>
              </a:lnSpc>
              <a:defRPr/>
            </a:pPr>
            <a:r>
              <a:rPr lang="en-US" sz="4800" i="1" dirty="0" smtClean="0">
                <a:solidFill>
                  <a:srgbClr val="000000"/>
                </a:solidFill>
                <a:latin typeface="Comic Sans MS"/>
              </a:rPr>
              <a:t>Lemma: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 </a:t>
            </a:r>
            <a:r>
              <a:rPr lang="en-US" sz="5400" dirty="0" smtClean="0">
                <a:solidFill>
                  <a:srgbClr val="CCCCFF">
                    <a:lumMod val="50000"/>
                  </a:srgbClr>
                </a:solidFill>
                <a:latin typeface="Comic Sans MS"/>
              </a:rPr>
              <a:t> </a:t>
            </a:r>
            <a:r>
              <a:rPr lang="en-US" sz="5400" dirty="0" err="1" smtClean="0">
                <a:solidFill>
                  <a:srgbClr val="000000"/>
                </a:solidFill>
                <a:latin typeface="Comic Sans MS"/>
              </a:rPr>
              <a:t>mult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</a:rPr>
              <a:t> by</a:t>
            </a:r>
            <a:r>
              <a:rPr lang="en-US" sz="5400" dirty="0" smtClean="0">
                <a:solidFill>
                  <a:srgbClr val="CCCCFF">
                    <a:lumMod val="50000"/>
                  </a:srgbClr>
                </a:solidFill>
                <a:latin typeface="Comic Sans MS"/>
              </a:rPr>
              <a:t> </a:t>
            </a:r>
            <a:r>
              <a:rPr lang="en-US" sz="5400" dirty="0" err="1" smtClean="0">
                <a:solidFill>
                  <a:srgbClr val="CCCCFF">
                    <a:lumMod val="50000"/>
                  </a:srgbClr>
                </a:solidFill>
                <a:latin typeface="Comic Sans MS"/>
              </a:rPr>
              <a:t>k</a:t>
            </a:r>
            <a:r>
              <a:rPr lang="en-US" sz="5400" b="1" dirty="0" err="1" smtClean="0">
                <a:solidFill>
                  <a:srgbClr val="CCCCFF">
                    <a:lumMod val="50000"/>
                  </a:srgb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5400" dirty="0" err="1" smtClean="0">
                <a:solidFill>
                  <a:srgbClr val="CCCCFF">
                    <a:lumMod val="50000"/>
                  </a:srgbClr>
                </a:solidFill>
                <a:latin typeface="Comic Sans MS"/>
              </a:rPr>
              <a:t>n</a:t>
            </a:r>
            <a:r>
              <a:rPr lang="en-US" sz="5400" dirty="0" smtClean="0">
                <a:solidFill>
                  <a:srgbClr val="CCCCFF">
                    <a:lumMod val="50000"/>
                  </a:srgbClr>
                </a:solidFill>
                <a:latin typeface="Comic Sans MS"/>
              </a:rPr>
              <a:t>*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</a:rPr>
              <a:t>,</a:t>
            </a:r>
            <a:endParaRPr lang="en-US" sz="5400" dirty="0" smtClean="0">
              <a:solidFill>
                <a:srgbClr val="CCCCFF">
                  <a:lumMod val="50000"/>
                </a:srgbClr>
              </a:solidFill>
              <a:latin typeface="Comic Sans MS"/>
            </a:endParaRPr>
          </a:p>
          <a:p>
            <a:pPr lvl="0">
              <a:defRPr/>
            </a:pPr>
            <a:r>
              <a:rPr lang="en-US" sz="5400" dirty="0" smtClean="0">
                <a:solidFill>
                  <a:srgbClr val="CCCCFF">
                    <a:lumMod val="50000"/>
                  </a:srgbClr>
                </a:solidFill>
                <a:latin typeface="Comic Sans MS"/>
              </a:rPr>
              <a:t>   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</a:rPr>
              <a:t>permutes </a:t>
            </a:r>
            <a:r>
              <a:rPr lang="en-US" sz="5400" dirty="0" err="1" smtClean="0">
                <a:solidFill>
                  <a:srgbClr val="CCCCFF">
                    <a:lumMod val="50000"/>
                  </a:srgbClr>
                </a:solidFill>
                <a:latin typeface="Comic Sans MS"/>
              </a:rPr>
              <a:t>n</a:t>
            </a:r>
            <a:r>
              <a:rPr lang="en-US" sz="5400" dirty="0" smtClean="0">
                <a:solidFill>
                  <a:srgbClr val="CCCCFF">
                    <a:lumMod val="50000"/>
                  </a:srgbClr>
                </a:solidFill>
                <a:latin typeface="Comic Sans MS"/>
              </a:rPr>
              <a:t>*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</a:rPr>
              <a:t>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240449DF-F5E8-4908-A8C5-8B1F7074FE06}" type="slidenum">
              <a:rPr lang="en-US" smtClean="0"/>
              <a:pPr>
                <a:defRPr/>
              </a:pPr>
              <a:t>17</a:t>
            </a:fld>
            <a:endParaRPr lang="en-US" dirty="0" err="1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981200" y="0"/>
            <a:ext cx="5562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44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permuting </a:t>
            </a:r>
            <a:r>
              <a: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(mod 9)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95401" y="2286000"/>
          <a:ext cx="6629399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057"/>
                <a:gridCol w="947057"/>
                <a:gridCol w="947057"/>
                <a:gridCol w="947057"/>
                <a:gridCol w="947057"/>
                <a:gridCol w="947057"/>
                <a:gridCol w="947057"/>
              </a:tblGrid>
              <a:tr h="1219200">
                <a:tc>
                  <a:txBody>
                    <a:bodyPr/>
                    <a:lstStyle/>
                    <a:p>
                      <a:endParaRPr lang="en-US" sz="66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524000" y="1109663"/>
            <a:ext cx="6034024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66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(</a:t>
            </a:r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9) = 3</a:t>
            </a:r>
            <a:r>
              <a:rPr lang="en-US" sz="6600" baseline="30000" dirty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2</a:t>
            </a:r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-3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= 6</a:t>
            </a:r>
            <a:endParaRPr lang="en-US" sz="6600" baseline="30000" dirty="0">
              <a:solidFill>
                <a:schemeClr val="accent1">
                  <a:lumMod val="50000"/>
                </a:schemeClr>
              </a:solidFill>
              <a:latin typeface="Comic Sans MS" pitchFamily="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2304871"/>
            <a:ext cx="17091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9*</a:t>
            </a:r>
            <a:r>
              <a:rPr lang="en-US" sz="7200" dirty="0" smtClean="0">
                <a:latin typeface="Comic Sans MS" pitchFamily="8" charset="0"/>
              </a:rPr>
              <a:t>=</a:t>
            </a:r>
            <a:endParaRPr lang="en-US" sz="7200" dirty="0" smtClean="0">
              <a:latin typeface="+mj-lt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240449DF-F5E8-4908-A8C5-8B1F7074FE06}" type="slidenum">
              <a:rPr lang="en-US" smtClean="0"/>
              <a:pPr>
                <a:defRPr/>
              </a:pPr>
              <a:t>18</a:t>
            </a:fld>
            <a:endParaRPr lang="en-US" dirty="0" err="1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981200" y="0"/>
            <a:ext cx="5562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44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permuting </a:t>
            </a:r>
            <a:r>
              <a: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(mod 9)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95401" y="2286000"/>
          <a:ext cx="6629399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057"/>
                <a:gridCol w="947057"/>
                <a:gridCol w="947057"/>
                <a:gridCol w="947057"/>
                <a:gridCol w="947057"/>
                <a:gridCol w="947057"/>
                <a:gridCol w="947057"/>
              </a:tblGrid>
              <a:tr h="1219200">
                <a:tc>
                  <a:txBody>
                    <a:bodyPr/>
                    <a:lstStyle/>
                    <a:p>
                      <a:endParaRPr lang="en-US" sz="66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1219200"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8000"/>
                          </a:solidFill>
                          <a:sym typeface="Euclid Symbol"/>
                        </a:rPr>
                        <a:t>2</a:t>
                      </a:r>
                      <a:r>
                        <a:rPr lang="en-US" sz="5400" b="1" dirty="0" smtClean="0">
                          <a:solidFill>
                            <a:srgbClr val="008000"/>
                          </a:solidFill>
                          <a:latin typeface="Comic Sans MS" pitchFamily="66" charset="0"/>
                          <a:sym typeface="Euclid Symbol" pitchFamily="18" charset="2"/>
                        </a:rPr>
                        <a:t>⋅</a:t>
                      </a:r>
                      <a:endParaRPr lang="en-US" sz="54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524000" y="1109663"/>
            <a:ext cx="6034024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66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(</a:t>
            </a:r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9) = 3</a:t>
            </a:r>
            <a:r>
              <a:rPr lang="en-US" sz="6600" baseline="30000" dirty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2</a:t>
            </a:r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-3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= 6</a:t>
            </a:r>
            <a:endParaRPr lang="en-US" sz="6600" baseline="30000" dirty="0">
              <a:solidFill>
                <a:schemeClr val="accent1">
                  <a:lumMod val="50000"/>
                </a:schemeClr>
              </a:solidFill>
              <a:latin typeface="Comic Sans MS" pitchFamily="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2304871"/>
            <a:ext cx="17091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9*</a:t>
            </a:r>
            <a:r>
              <a:rPr lang="en-US" sz="7200" dirty="0" smtClean="0">
                <a:latin typeface="Comic Sans MS" pitchFamily="8" charset="0"/>
              </a:rPr>
              <a:t>=</a:t>
            </a:r>
            <a:endParaRPr lang="en-US" sz="7200" dirty="0" smtClean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295401" y="2286000"/>
          <a:ext cx="6629399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057"/>
                <a:gridCol w="947057"/>
                <a:gridCol w="947057"/>
                <a:gridCol w="947057"/>
                <a:gridCol w="947057"/>
                <a:gridCol w="947057"/>
                <a:gridCol w="947057"/>
              </a:tblGrid>
              <a:tr h="1219200">
                <a:tc>
                  <a:txBody>
                    <a:bodyPr/>
                    <a:lstStyle/>
                    <a:p>
                      <a:endParaRPr lang="en-US" sz="66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240449DF-F5E8-4908-A8C5-8B1F7074FE06}" type="slidenum">
              <a:rPr lang="en-US" smtClean="0"/>
              <a:pPr>
                <a:defRPr/>
              </a:pPr>
              <a:t>19</a:t>
            </a:fld>
            <a:endParaRPr lang="en-US" dirty="0" err="1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981200" y="0"/>
            <a:ext cx="5562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44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permuting </a:t>
            </a:r>
            <a:r>
              <a: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(mod 9)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95401" y="2286000"/>
          <a:ext cx="6629399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057"/>
                <a:gridCol w="947057"/>
                <a:gridCol w="947057"/>
                <a:gridCol w="947057"/>
                <a:gridCol w="947057"/>
                <a:gridCol w="947057"/>
                <a:gridCol w="947057"/>
              </a:tblGrid>
              <a:tr h="1219200">
                <a:tc>
                  <a:txBody>
                    <a:bodyPr/>
                    <a:lstStyle/>
                    <a:p>
                      <a:endParaRPr lang="en-US" sz="66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1219200"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8000"/>
                          </a:solidFill>
                          <a:sym typeface="Euclid Symbol"/>
                        </a:rPr>
                        <a:t>2</a:t>
                      </a:r>
                      <a:r>
                        <a:rPr lang="en-US" sz="5400" b="1" dirty="0" smtClean="0">
                          <a:solidFill>
                            <a:srgbClr val="008000"/>
                          </a:solidFill>
                          <a:latin typeface="Comic Sans MS" pitchFamily="66" charset="0"/>
                          <a:sym typeface="Euclid Symbol" pitchFamily="18" charset="2"/>
                        </a:rPr>
                        <a:t>⋅</a:t>
                      </a:r>
                      <a:endParaRPr lang="en-US" sz="54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1219200"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8000"/>
                          </a:solidFill>
                        </a:rPr>
                        <a:t>7</a:t>
                      </a:r>
                      <a:r>
                        <a:rPr lang="en-US" sz="5400" b="1" dirty="0" smtClean="0">
                          <a:solidFill>
                            <a:srgbClr val="008000"/>
                          </a:solidFill>
                          <a:latin typeface="Comic Sans MS" pitchFamily="66" charset="0"/>
                          <a:sym typeface="Euclid Symbol" pitchFamily="18" charset="2"/>
                        </a:rPr>
                        <a:t>⋅</a:t>
                      </a:r>
                      <a:endParaRPr lang="en-US" sz="54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524000" y="1109663"/>
            <a:ext cx="6034024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66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(</a:t>
            </a:r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9) = 3</a:t>
            </a:r>
            <a:r>
              <a:rPr lang="en-US" sz="6600" baseline="30000" dirty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2</a:t>
            </a:r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-3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= 6</a:t>
            </a:r>
            <a:endParaRPr lang="en-US" sz="6600" baseline="30000" dirty="0">
              <a:solidFill>
                <a:schemeClr val="accent1">
                  <a:lumMod val="50000"/>
                </a:schemeClr>
              </a:solidFill>
              <a:latin typeface="Comic Sans MS" pitchFamily="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2304871"/>
            <a:ext cx="17091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9*</a:t>
            </a:r>
            <a:r>
              <a:rPr lang="en-US" sz="7200" dirty="0" smtClean="0">
                <a:latin typeface="Comic Sans MS" pitchFamily="8" charset="0"/>
              </a:rPr>
              <a:t>=</a:t>
            </a:r>
            <a:endParaRPr lang="en-US" sz="7200" dirty="0" smtClean="0">
              <a:latin typeface="+mj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3130C671-BAFA-40C0-AA12-97E3C8E99BD9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57912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dirty="0" smtClean="0">
                <a:solidFill>
                  <a:schemeClr val="tx1"/>
                </a:solidFill>
              </a:rPr>
              <a:t>Euler </a:t>
            </a:r>
            <a:r>
              <a:rPr lang="en-US" sz="5400" dirty="0" err="1" smtClean="0">
                <a:solidFill>
                  <a:schemeClr val="tx1"/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4400" dirty="0" smtClean="0">
                <a:solidFill>
                  <a:schemeClr val="tx1"/>
                </a:solidFill>
              </a:rPr>
              <a:t> function</a:t>
            </a:r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953500" cy="4714875"/>
          </a:xfrm>
        </p:spPr>
        <p:txBody>
          <a:bodyPr/>
          <a:lstStyle/>
          <a:p>
            <a:pPr marL="609600" indent="-609600" eaLnBrk="1" hangingPunct="1">
              <a:buFontTx/>
              <a:buNone/>
              <a:defRPr/>
            </a:pPr>
            <a:r>
              <a:rPr lang="en-US" sz="7200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7200" dirty="0" err="1" smtClean="0">
                <a:solidFill>
                  <a:schemeClr val="accent1">
                    <a:lumMod val="50000"/>
                  </a:schemeClr>
                </a:solidFill>
              </a:rPr>
              <a:t>(n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  <a:t>) </a:t>
            </a:r>
            <a:r>
              <a:rPr lang="en-US" sz="7200" dirty="0" smtClean="0"/>
              <a:t>::=</a:t>
            </a:r>
          </a:p>
          <a:p>
            <a:pPr marL="609600" indent="-609600" eaLnBrk="1" hangingPunct="1">
              <a:buFontTx/>
              <a:buNone/>
              <a:defRPr/>
            </a:pP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7200" dirty="0" smtClean="0"/>
              <a:t>#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7200" dirty="0" err="1" smtClean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72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 0,1,…,n-1  </a:t>
            </a:r>
            <a:r>
              <a:rPr lang="en-US" sz="7200" dirty="0" err="1" smtClean="0">
                <a:sym typeface="Euclid Symbol" pitchFamily="18" charset="2"/>
              </a:rPr>
              <a:t>s.t</a:t>
            </a:r>
            <a:r>
              <a:rPr lang="en-US" sz="7200" dirty="0" smtClean="0">
                <a:sym typeface="Euclid Symbol" pitchFamily="18" charset="2"/>
              </a:rPr>
              <a:t>.</a:t>
            </a:r>
          </a:p>
          <a:p>
            <a:pPr marL="609600" indent="-609600" eaLnBrk="1" hangingPunct="1">
              <a:buFontTx/>
              <a:buNone/>
              <a:defRPr/>
            </a:pP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    k </a:t>
            </a:r>
            <a:r>
              <a:rPr lang="en-US" sz="7200" dirty="0" smtClean="0">
                <a:cs typeface="Courier New" pitchFamily="49" charset="0"/>
                <a:sym typeface="Euclid Symbol" pitchFamily="18" charset="2"/>
              </a:rPr>
              <a:t>rel. prime to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 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81200" y="3733800"/>
            <a:ext cx="6248400" cy="2308324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7200" dirty="0" smtClean="0">
                <a:latin typeface="+mj-lt"/>
              </a:rPr>
              <a:t>has a 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(mod n</a:t>
            </a:r>
            <a:r>
              <a:rPr lang="en-US" sz="72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)</a:t>
            </a:r>
            <a:endParaRPr lang="en-US" sz="7200" dirty="0" smtClean="0">
              <a:latin typeface="+mj-lt"/>
            </a:endParaRPr>
          </a:p>
          <a:p>
            <a:pPr>
              <a:defRPr/>
            </a:pPr>
            <a:r>
              <a:rPr lang="en-US" sz="7200" dirty="0" smtClean="0">
                <a:latin typeface="+mj-lt"/>
              </a:rPr>
              <a:t>inverse</a:t>
            </a:r>
            <a:endParaRPr lang="en-US" sz="72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 useBgFill="1">
        <p:nvSpPr>
          <p:cNvPr id="8" name="TextBox 7"/>
          <p:cNvSpPr txBox="1"/>
          <p:nvPr/>
        </p:nvSpPr>
        <p:spPr>
          <a:xfrm>
            <a:off x="3276600" y="2362200"/>
            <a:ext cx="3810000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  <a:latin typeface="+mj-lt"/>
              </a:rPr>
              <a:t>  [0,n)     </a:t>
            </a:r>
            <a:endParaRPr lang="en-US" sz="7200" dirty="0" smtClean="0">
              <a:solidFill>
                <a:srgbClr val="0000FF"/>
              </a:solidFill>
              <a:latin typeface="+mj-lt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7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39" grpId="0" build="p"/>
      <p:bldP spid="7" grpId="0" animBg="1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Permuting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n*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A7FF40A1-BAF9-47AD-9B94-2540ACEF918D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1828800"/>
            <a:ext cx="8839200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4000" dirty="0" smtClean="0">
                <a:solidFill>
                  <a:srgbClr val="000000"/>
                </a:solidFill>
                <a:latin typeface="Comic Sans MS"/>
              </a:rPr>
              <a:t>Lemma:</a:t>
            </a:r>
          </a:p>
          <a:p>
            <a:pPr lvl="0">
              <a:defRPr/>
            </a:pPr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 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</a:rPr>
              <a:t>For </a:t>
            </a:r>
            <a:r>
              <a:rPr lang="en-US" sz="5400" dirty="0" err="1" smtClean="0">
                <a:solidFill>
                  <a:srgbClr val="CCCCFF">
                    <a:lumMod val="50000"/>
                  </a:srgbClr>
                </a:solidFill>
                <a:latin typeface="Comic Sans MS"/>
              </a:rPr>
              <a:t>k</a:t>
            </a:r>
            <a:r>
              <a:rPr lang="en-US" sz="5400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5400" dirty="0" err="1" smtClean="0">
                <a:solidFill>
                  <a:srgbClr val="CCCCFF">
                    <a:lumMod val="50000"/>
                  </a:srgbClr>
                </a:solidFill>
                <a:latin typeface="Comic Sans MS"/>
              </a:rPr>
              <a:t>n</a:t>
            </a:r>
            <a:r>
              <a:rPr lang="en-US" sz="5400" dirty="0" smtClean="0">
                <a:solidFill>
                  <a:srgbClr val="CCCCFF">
                    <a:lumMod val="50000"/>
                  </a:srgbClr>
                </a:solidFill>
                <a:latin typeface="Comic Sans MS"/>
              </a:rPr>
              <a:t>*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</a:rPr>
              <a:t>,</a:t>
            </a:r>
            <a:r>
              <a:rPr lang="en-US" sz="5400" dirty="0" smtClean="0">
                <a:latin typeface="Comic Sans MS"/>
              </a:rPr>
              <a:t> the mapping</a:t>
            </a:r>
          </a:p>
          <a:p>
            <a:pPr lvl="0" algn="ctr">
              <a:defRPr/>
            </a:pPr>
            <a:r>
              <a:rPr lang="en-US" sz="5400" dirty="0" smtClean="0">
                <a:latin typeface="Comic Sans MS"/>
              </a:rPr>
              <a:t>     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  <a:latin typeface="Comic Sans MS"/>
              </a:rPr>
              <a:t>m</a:t>
            </a:r>
            <a:r>
              <a:rPr lang="en-US" sz="5400" dirty="0" smtClean="0">
                <a:solidFill>
                  <a:srgbClr val="CCCCFF">
                    <a:lumMod val="50000"/>
                  </a:srgbClr>
                </a:solidFill>
                <a:latin typeface="Comic Sans MS"/>
              </a:rPr>
              <a:t>  </a:t>
            </a:r>
            <a:r>
              <a:rPr lang="en-US" sz="5400" b="1" dirty="0" smtClean="0">
                <a:solidFill>
                  <a:srgbClr val="CCCCFF">
                    <a:lumMod val="50000"/>
                  </a:srgbClr>
                </a:solidFill>
                <a:latin typeface="Euclid Symbol" charset="2"/>
                <a:cs typeface="Euclid Symbol" charset="2"/>
                <a:sym typeface="Euclid Symbol"/>
              </a:rPr>
              <a:t>→</a:t>
            </a:r>
            <a:r>
              <a:rPr lang="en-US" sz="5400" b="1" dirty="0" smtClean="0">
                <a:solidFill>
                  <a:srgbClr val="CCCCFF">
                    <a:lumMod val="50000"/>
                  </a:srgbClr>
                </a:solidFill>
                <a:latin typeface="Comic Sans MS"/>
                <a:sym typeface="Euclid Symbol"/>
              </a:rPr>
              <a:t>  </a:t>
            </a:r>
            <a:r>
              <a:rPr lang="en-US" sz="5400" dirty="0" err="1" smtClean="0">
                <a:solidFill>
                  <a:srgbClr val="CCCCFF">
                    <a:lumMod val="50000"/>
                  </a:srgbClr>
                </a:solidFill>
                <a:latin typeface="Comic Sans MS"/>
                <a:sym typeface="Euclid Symbol"/>
              </a:rPr>
              <a:t>rem(km</a:t>
            </a:r>
            <a:r>
              <a:rPr lang="en-US" sz="5400" dirty="0" smtClean="0">
                <a:solidFill>
                  <a:srgbClr val="CCCCFF">
                    <a:lumMod val="50000"/>
                  </a:srgbClr>
                </a:solidFill>
                <a:latin typeface="Comic Sans MS"/>
                <a:sym typeface="Euclid Symbol"/>
              </a:rPr>
              <a:t>, n)</a:t>
            </a:r>
          </a:p>
          <a:p>
            <a:pPr lvl="0">
              <a:defRPr/>
            </a:pPr>
            <a:r>
              <a:rPr lang="en-US" sz="5400" dirty="0" smtClean="0">
                <a:latin typeface="Comic Sans MS"/>
                <a:sym typeface="Euclid Symbol"/>
              </a:rPr>
              <a:t>is a </a:t>
            </a:r>
            <a:r>
              <a:rPr lang="en-US" sz="5400" dirty="0" err="1" smtClean="0">
                <a:latin typeface="Comic Sans MS"/>
                <a:sym typeface="Euclid Symbol"/>
              </a:rPr>
              <a:t>bijection</a:t>
            </a:r>
            <a:r>
              <a:rPr lang="en-US" sz="5400" dirty="0" smtClean="0">
                <a:latin typeface="Comic Sans MS"/>
                <a:sym typeface="Euclid Symbol"/>
              </a:rPr>
              <a:t> from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sym typeface="Euclid Symbol"/>
              </a:rPr>
              <a:t>n*</a:t>
            </a:r>
            <a:r>
              <a:rPr lang="en-US" sz="5400" dirty="0" smtClean="0">
                <a:latin typeface="Comic Sans MS"/>
                <a:sym typeface="Euclid Symbol"/>
              </a:rPr>
              <a:t> to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sym typeface="Euclid Symbol"/>
              </a:rPr>
              <a:t>n*</a:t>
            </a:r>
            <a:endParaRPr lang="en-US" sz="5400" dirty="0" smtClean="0">
              <a:solidFill>
                <a:schemeClr val="accent1">
                  <a:lumMod val="50000"/>
                </a:schemeClr>
              </a:solidFill>
              <a:latin typeface="Comic Sans MS"/>
            </a:endParaRP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 bwMode="auto">
          <a:xfrm>
            <a:off x="6477000" y="6553200"/>
            <a:ext cx="2667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5F.</a:t>
            </a:r>
            <a:fld id="{240449DF-F5E8-4908-A8C5-8B1F7074FE0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400" b="0" i="0" u="none" strike="noStrike" kern="1200" cap="none" spc="0" normalizeH="0" baseline="0" noProof="0" dirty="0" err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7" name="Text Box 5"/>
          <p:cNvSpPr txBox="1">
            <a:spLocks noChangeArrowheads="1"/>
          </p:cNvSpPr>
          <p:nvPr/>
        </p:nvSpPr>
        <p:spPr bwMode="auto">
          <a:xfrm>
            <a:off x="76200" y="1243548"/>
            <a:ext cx="8991600" cy="378565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say</a:t>
            </a: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3333CC"/>
                </a:solidFill>
                <a:latin typeface="Comic Sans MS" pitchFamily="66" charset="0"/>
              </a:rPr>
              <a:t>n</a:t>
            </a: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</a:rPr>
              <a:t>*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= {</a:t>
            </a: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</a:rPr>
              <a:t>m</a:t>
            </a:r>
            <a:r>
              <a:rPr lang="en-US" sz="4800" baseline="-25000" dirty="0" smtClean="0">
                <a:solidFill>
                  <a:srgbClr val="3333CC"/>
                </a:solidFill>
                <a:latin typeface="Comic Sans MS" pitchFamily="66" charset="0"/>
              </a:rPr>
              <a:t>1</a:t>
            </a:r>
            <a:r>
              <a:rPr lang="en-US" sz="4800" dirty="0">
                <a:solidFill>
                  <a:srgbClr val="3333CC"/>
                </a:solidFill>
                <a:latin typeface="Comic Sans MS" pitchFamily="66" charset="0"/>
              </a:rPr>
              <a:t>,m</a:t>
            </a:r>
            <a:r>
              <a:rPr lang="en-US" sz="4800" baseline="-25000" dirty="0">
                <a:solidFill>
                  <a:srgbClr val="3333CC"/>
                </a:solidFill>
                <a:latin typeface="Comic Sans MS" pitchFamily="66" charset="0"/>
              </a:rPr>
              <a:t>2</a:t>
            </a:r>
            <a:r>
              <a:rPr lang="en-US" sz="4800" dirty="0">
                <a:solidFill>
                  <a:srgbClr val="3333CC"/>
                </a:solidFill>
                <a:latin typeface="Comic Sans MS" pitchFamily="66" charset="0"/>
              </a:rPr>
              <a:t>,…,</a:t>
            </a: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</a:rPr>
              <a:t>m</a:t>
            </a:r>
            <a:r>
              <a:rPr lang="en-US" sz="4800" baseline="-25000" dirty="0" smtClean="0">
                <a:solidFill>
                  <a:srgbClr val="3333CC"/>
                </a:solidFill>
                <a:latin typeface="Comic Sans MS" pitchFamily="66" charset="0"/>
                <a:sym typeface="Euclid Symbol" pitchFamily="18" charset="2"/>
              </a:rPr>
              <a:t>s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  <a:sym typeface="Euclid Symbol" pitchFamily="18" charset="2"/>
              </a:rPr>
              <a:t>}</a:t>
            </a: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  <a:sym typeface="Euclid Symbol" pitchFamily="18" charset="2"/>
              </a:rPr>
              <a:t>,</a:t>
            </a: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CCCCFF">
                    <a:lumMod val="50000"/>
                  </a:srgbClr>
                </a:solidFill>
                <a:latin typeface="Comic Sans MS"/>
              </a:rPr>
              <a:t>k</a:t>
            </a:r>
            <a:r>
              <a:rPr lang="en-US" sz="4800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4800" dirty="0" err="1" smtClean="0">
                <a:solidFill>
                  <a:srgbClr val="CCCCFF">
                    <a:lumMod val="50000"/>
                  </a:srgbClr>
                </a:solidFill>
                <a:latin typeface="Comic Sans MS"/>
              </a:rPr>
              <a:t>n</a:t>
            </a:r>
            <a:r>
              <a:rPr lang="en-US" sz="4800" dirty="0" smtClean="0">
                <a:solidFill>
                  <a:srgbClr val="CCCCFF">
                    <a:lumMod val="50000"/>
                  </a:srgbClr>
                </a:solidFill>
                <a:latin typeface="Comic Sans MS"/>
              </a:rPr>
              <a:t>*</a:t>
            </a:r>
            <a:endParaRPr lang="en-US" sz="4800" dirty="0" smtClean="0">
              <a:solidFill>
                <a:srgbClr val="000000"/>
              </a:solidFill>
              <a:latin typeface="Comic Sans MS" pitchFamily="66" charset="0"/>
            </a:endParaRPr>
          </a:p>
          <a:p>
            <a:pPr>
              <a:defRPr/>
            </a:pP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none of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  </a:t>
            </a:r>
          </a:p>
          <a:p>
            <a:pPr algn="ctr">
              <a:defRPr/>
            </a:pP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≡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(mod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n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)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because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k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cancels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</a:t>
            </a:r>
          </a:p>
          <a:p>
            <a:pPr>
              <a:defRPr/>
            </a:pPr>
            <a:r>
              <a:rPr lang="en-US" sz="4800" dirty="0" smtClean="0">
                <a:latin typeface="Comic Sans MS" pitchFamily="66" charset="0"/>
                <a:sym typeface="Euclid Symbol" pitchFamily="18" charset="2"/>
              </a:rPr>
              <a:t>so</a:t>
            </a:r>
            <a:r>
              <a:rPr lang="en-US" sz="4800" dirty="0" smtClean="0">
                <a:latin typeface="Comic Sans MS"/>
                <a:cs typeface="Comic Sans MS"/>
                <a:sym typeface="Euclid Symbol" pitchFamily="18" charset="2"/>
              </a:rPr>
              <a:t> each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m</a:t>
            </a:r>
            <a:r>
              <a:rPr lang="en-US" sz="4800" baseline="-250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4800" dirty="0" smtClean="0">
                <a:latin typeface="Comic Sans MS"/>
                <a:cs typeface="Comic Sans MS"/>
                <a:sym typeface="Euclid Symbol" pitchFamily="18" charset="2"/>
              </a:rPr>
              <a:t> 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≡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m</a:t>
            </a:r>
            <a:r>
              <a:rPr lang="en-US" sz="4800" baseline="-250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j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(mod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n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)</a:t>
            </a:r>
            <a:endParaRPr lang="en-US" sz="4800" dirty="0" smtClean="0">
              <a:latin typeface="Comic Sans MS"/>
              <a:cs typeface="Comic Sans MS"/>
              <a:sym typeface="Euclid Symbol" pitchFamily="18" charset="2"/>
            </a:endParaRPr>
          </a:p>
          <a:p>
            <a:pPr>
              <a:defRPr/>
            </a:pPr>
            <a:r>
              <a:rPr lang="en-US" sz="4800" dirty="0" smtClean="0">
                <a:latin typeface="Comic Sans MS"/>
                <a:cs typeface="Comic Sans MS"/>
                <a:sym typeface="Euclid Symbol" pitchFamily="18" charset="2"/>
              </a:rPr>
              <a:t>for a unique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m</a:t>
            </a:r>
            <a:r>
              <a:rPr lang="en-US" sz="4800" baseline="-250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j</a:t>
            </a:r>
            <a:r>
              <a:rPr lang="en-US" sz="4800" baseline="-25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.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93347EBB-FBA4-4869-8D0A-161607B6A01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Proof of Euler’s </a:t>
            </a:r>
            <a:r>
              <a:rPr lang="en-US" dirty="0" err="1" smtClean="0"/>
              <a:t>Thm</a:t>
            </a:r>
            <a:endParaRPr lang="en-US" dirty="0" smtClean="0"/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 bwMode="auto">
          <a:xfrm>
            <a:off x="2133600" y="1981200"/>
            <a:ext cx="5105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smtClean="0">
                <a:ln>
                  <a:noFill/>
                </a:ln>
                <a:solidFill>
                  <a:srgbClr val="CCCCFF">
                    <a:lumMod val="50000"/>
                  </a:srgb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m</a:t>
            </a:r>
            <a:r>
              <a:rPr kumimoji="0" lang="en-US" sz="4800" b="0" i="0" u="none" strike="noStrike" kern="1200" cap="none" spc="0" normalizeH="0" baseline="-25000" noProof="0" smtClean="0">
                <a:ln>
                  <a:noFill/>
                </a:ln>
                <a:solidFill>
                  <a:srgbClr val="CCCCFF">
                    <a:lumMod val="50000"/>
                  </a:srgb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1</a:t>
            </a:r>
            <a:r>
              <a:rPr kumimoji="0" lang="en-US" sz="4800" b="0" i="0" u="none" strike="noStrike" kern="1200" cap="none" spc="0" normalizeH="0" baseline="0" noProof="0" smtClean="0">
                <a:ln>
                  <a:noFill/>
                </a:ln>
                <a:solidFill>
                  <a:srgbClr val="CCCCFF">
                    <a:lumMod val="50000"/>
                  </a:srgb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k, m</a:t>
            </a:r>
            <a:r>
              <a:rPr kumimoji="0" lang="en-US" sz="4800" b="0" i="0" u="none" strike="noStrike" kern="1200" cap="none" spc="0" normalizeH="0" baseline="-25000" noProof="0" smtClean="0">
                <a:ln>
                  <a:noFill/>
                </a:ln>
                <a:solidFill>
                  <a:srgbClr val="CCCCFF">
                    <a:lumMod val="50000"/>
                  </a:srgb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2</a:t>
            </a:r>
            <a:r>
              <a:rPr kumimoji="0" lang="en-US" sz="4800" b="0" i="0" u="none" strike="noStrike" kern="1200" cap="none" spc="0" normalizeH="0" baseline="0" noProof="0" smtClean="0">
                <a:ln>
                  <a:noFill/>
                </a:ln>
                <a:solidFill>
                  <a:srgbClr val="CCCCFF">
                    <a:lumMod val="50000"/>
                  </a:srgb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k, …, m</a:t>
            </a:r>
            <a:r>
              <a:rPr kumimoji="0" lang="en-US" sz="4800" b="0" i="0" u="none" strike="noStrike" kern="1200" cap="none" spc="0" normalizeH="0" baseline="-25000" noProof="0" smtClean="0">
                <a:ln>
                  <a:noFill/>
                </a:ln>
                <a:solidFill>
                  <a:srgbClr val="CCCCFF">
                    <a:lumMod val="50000"/>
                  </a:srgb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</a:t>
            </a:r>
            <a:r>
              <a:rPr kumimoji="0" lang="en-US" sz="4800" b="0" i="0" u="none" strike="noStrike" kern="1200" cap="none" spc="0" normalizeH="0" baseline="0" noProof="0" smtClean="0">
                <a:ln>
                  <a:noFill/>
                </a:ln>
                <a:solidFill>
                  <a:srgbClr val="CCCCFF">
                    <a:lumMod val="50000"/>
                  </a:srgb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k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7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7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07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07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7" name="Text Box 5"/>
          <p:cNvSpPr txBox="1">
            <a:spLocks noChangeArrowheads="1"/>
          </p:cNvSpPr>
          <p:nvPr/>
        </p:nvSpPr>
        <p:spPr bwMode="auto">
          <a:xfrm>
            <a:off x="76200" y="1243548"/>
            <a:ext cx="8991600" cy="483209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in particular,</a:t>
            </a:r>
          </a:p>
          <a:p>
            <a:pPr>
              <a:defRPr/>
            </a:pP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m</a:t>
            </a:r>
            <a:r>
              <a:rPr lang="en-US" sz="4800" baseline="-250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1</a:t>
            </a:r>
            <a:r>
              <a:rPr lang="en-US" sz="4800" b="1" dirty="0" smtClean="0">
                <a:solidFill>
                  <a:srgbClr val="0000E5"/>
                </a:solidFill>
                <a:latin typeface="Comic Sans MS" pitchFamily="66" charset="0"/>
                <a:sym typeface="Euclid Symbol" pitchFamily="18" charset="2"/>
              </a:rPr>
              <a:t>⋅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m</a:t>
            </a:r>
            <a:r>
              <a:rPr lang="en-US" sz="4800" baseline="-25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2</a:t>
            </a:r>
            <a:r>
              <a:rPr lang="en-US" sz="4800" baseline="-250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∙∙∙ </a:t>
            </a:r>
            <a:r>
              <a:rPr lang="en-US" sz="4800" b="1" dirty="0" smtClean="0">
                <a:solidFill>
                  <a:srgbClr val="0000E5"/>
                </a:solidFill>
                <a:latin typeface="Comic Sans MS" pitchFamily="66" charset="0"/>
                <a:sym typeface="Euclid Symbol" pitchFamily="18" charset="2"/>
              </a:rPr>
              <a:t>⋅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m</a:t>
            </a:r>
            <a:r>
              <a:rPr lang="en-US" sz="4800" b="1" baseline="-250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 pitchFamily="18" charset="2"/>
              </a:rPr>
              <a:t>s</a:t>
            </a:r>
            <a:endParaRPr lang="en-US" sz="4800" dirty="0" smtClean="0">
              <a:solidFill>
                <a:schemeClr val="accent1">
                  <a:lumMod val="50000"/>
                </a:schemeClr>
              </a:solidFill>
              <a:latin typeface="Comic Sans MS"/>
              <a:cs typeface="Comic Sans MS"/>
              <a:sym typeface="Euclid Symbol" pitchFamily="18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</a:rPr>
              <a:t>  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 (m</a:t>
            </a:r>
            <a:r>
              <a:rPr lang="en-US" sz="4800" baseline="-25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1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k)</a:t>
            </a:r>
            <a:r>
              <a:rPr lang="en-US" sz="4800" b="1" dirty="0" smtClean="0">
                <a:solidFill>
                  <a:srgbClr val="0000E5"/>
                </a:solidFill>
                <a:latin typeface="Comic Sans MS" pitchFamily="66" charset="0"/>
                <a:sym typeface="Euclid Symbol" pitchFamily="18" charset="2"/>
              </a:rPr>
              <a:t>⋅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(m</a:t>
            </a:r>
            <a:r>
              <a:rPr lang="en-US" sz="4800" baseline="-25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2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k)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∙∙∙(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m</a:t>
            </a:r>
            <a:r>
              <a:rPr lang="en-US" sz="4800" baseline="-25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s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k)  (mod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now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FF00FF"/>
                </a:solidFill>
                <a:latin typeface="Comic Sans MS" pitchFamily="66" charset="0"/>
              </a:rPr>
              <a:t>cancel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the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m</a:t>
            </a:r>
            <a:r>
              <a:rPr lang="en-US" sz="4800" baseline="-25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</a:t>
            </a:r>
            <a:r>
              <a:rPr lang="en-US" sz="4800" dirty="0" smtClean="0">
                <a:latin typeface="Comic Sans MS" pitchFamily="66" charset="0"/>
              </a:rPr>
              <a:t>’s</a:t>
            </a:r>
          </a:p>
          <a:p>
            <a:pPr>
              <a:defRPr/>
            </a:pPr>
            <a:endParaRPr lang="en-US" sz="4800" dirty="0"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0223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93347EBB-FBA4-4869-8D0A-161607B6A01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Proof of Euler’s </a:t>
            </a:r>
            <a:r>
              <a:rPr lang="en-US" dirty="0" err="1" smtClean="0"/>
              <a:t>Thm</a:t>
            </a:r>
            <a:endParaRPr lang="en-US" dirty="0" smtClean="0"/>
          </a:p>
        </p:txBody>
      </p:sp>
      <p:grpSp>
        <p:nvGrpSpPr>
          <p:cNvPr id="13" name="Group 12"/>
          <p:cNvGrpSpPr/>
          <p:nvPr/>
        </p:nvGrpSpPr>
        <p:grpSpPr>
          <a:xfrm>
            <a:off x="1066800" y="2133600"/>
            <a:ext cx="2743200" cy="1752599"/>
            <a:chOff x="1066800" y="2133600"/>
            <a:chExt cx="2743200" cy="1752599"/>
          </a:xfrm>
        </p:grpSpPr>
        <p:cxnSp>
          <p:nvCxnSpPr>
            <p:cNvPr id="6" name="Straight Connector 5"/>
            <p:cNvCxnSpPr/>
            <p:nvPr/>
          </p:nvCxnSpPr>
          <p:spPr bwMode="auto">
            <a:xfrm rot="5400000">
              <a:off x="1066800" y="2133600"/>
              <a:ext cx="685800" cy="685800"/>
            </a:xfrm>
            <a:prstGeom prst="line">
              <a:avLst/>
            </a:prstGeom>
            <a:noFill/>
            <a:ln w="50800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 rot="5400000">
              <a:off x="3124200" y="3200399"/>
              <a:ext cx="685800" cy="685800"/>
            </a:xfrm>
            <a:prstGeom prst="line">
              <a:avLst/>
            </a:prstGeom>
            <a:noFill/>
            <a:ln w="50800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none" w="lg" len="lg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76200" y="2133600"/>
            <a:ext cx="1905000" cy="1752600"/>
            <a:chOff x="76200" y="2133600"/>
            <a:chExt cx="1905000" cy="1752600"/>
          </a:xfrm>
        </p:grpSpPr>
        <p:cxnSp>
          <p:nvCxnSpPr>
            <p:cNvPr id="7" name="Straight Connector 6"/>
            <p:cNvCxnSpPr/>
            <p:nvPr/>
          </p:nvCxnSpPr>
          <p:spPr bwMode="auto">
            <a:xfrm rot="5400000">
              <a:off x="76200" y="2133600"/>
              <a:ext cx="685800" cy="685800"/>
            </a:xfrm>
            <a:prstGeom prst="line">
              <a:avLst/>
            </a:prstGeom>
            <a:noFill/>
            <a:ln w="50800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 bwMode="auto">
            <a:xfrm rot="5400000">
              <a:off x="1295400" y="3200400"/>
              <a:ext cx="685800" cy="685800"/>
            </a:xfrm>
            <a:prstGeom prst="line">
              <a:avLst/>
            </a:prstGeom>
            <a:noFill/>
            <a:ln w="50800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none" w="lg" len="lg"/>
            </a:ln>
            <a:effectLst/>
          </p:spPr>
        </p:cxnSp>
      </p:grpSp>
      <p:grpSp>
        <p:nvGrpSpPr>
          <p:cNvPr id="14" name="Group 13"/>
          <p:cNvGrpSpPr/>
          <p:nvPr/>
        </p:nvGrpSpPr>
        <p:grpSpPr>
          <a:xfrm>
            <a:off x="2819400" y="2133600"/>
            <a:ext cx="2895600" cy="1752600"/>
            <a:chOff x="2819400" y="2133600"/>
            <a:chExt cx="2895600" cy="1752600"/>
          </a:xfrm>
        </p:grpSpPr>
        <p:cxnSp>
          <p:nvCxnSpPr>
            <p:cNvPr id="10" name="Straight Connector 9"/>
            <p:cNvCxnSpPr/>
            <p:nvPr/>
          </p:nvCxnSpPr>
          <p:spPr bwMode="auto">
            <a:xfrm rot="5400000">
              <a:off x="2819400" y="2133600"/>
              <a:ext cx="685800" cy="685800"/>
            </a:xfrm>
            <a:prstGeom prst="line">
              <a:avLst/>
            </a:prstGeom>
            <a:noFill/>
            <a:ln w="50800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 rot="5400000">
              <a:off x="5029200" y="3200400"/>
              <a:ext cx="685800" cy="685800"/>
            </a:xfrm>
            <a:prstGeom prst="line">
              <a:avLst/>
            </a:prstGeom>
            <a:noFill/>
            <a:ln w="50800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none" w="lg" len="lg"/>
            </a:ln>
            <a:effectLst/>
          </p:spPr>
        </p:cxn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57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7" name="Text Box 5"/>
          <p:cNvSpPr txBox="1">
            <a:spLocks noChangeArrowheads="1"/>
          </p:cNvSpPr>
          <p:nvPr/>
        </p:nvSpPr>
        <p:spPr bwMode="auto">
          <a:xfrm>
            <a:off x="76200" y="1243548"/>
            <a:ext cx="8991600" cy="261610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in particular,</a:t>
            </a:r>
          </a:p>
          <a:p>
            <a:pPr>
              <a:defRPr/>
            </a:pP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       1</a:t>
            </a:r>
            <a:endParaRPr lang="en-US" sz="4800" dirty="0" smtClean="0">
              <a:solidFill>
                <a:schemeClr val="accent1">
                  <a:lumMod val="50000"/>
                </a:schemeClr>
              </a:solidFill>
              <a:latin typeface="Comic Sans MS"/>
              <a:cs typeface="Comic Sans MS"/>
              <a:sym typeface="Euclid Symbol" pitchFamily="18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</a:rPr>
              <a:t>  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 ( 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k)</a:t>
            </a:r>
            <a:r>
              <a:rPr lang="en-US" sz="4800" b="1" dirty="0" smtClean="0">
                <a:solidFill>
                  <a:srgbClr val="0000E5"/>
                </a:solidFill>
                <a:latin typeface="Comic Sans MS" pitchFamily="66" charset="0"/>
                <a:sym typeface="Euclid Symbol" pitchFamily="18" charset="2"/>
              </a:rPr>
              <a:t>⋅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 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)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∙∙∙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(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)    (mod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0223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93347EBB-FBA4-4869-8D0A-161607B6A013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Proof of Euler’s </a:t>
            </a:r>
            <a:r>
              <a:rPr lang="en-US" dirty="0" err="1" smtClean="0"/>
              <a:t>Thm</a:t>
            </a: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7" name="Text Box 5"/>
          <p:cNvSpPr txBox="1">
            <a:spLocks noChangeArrowheads="1"/>
          </p:cNvSpPr>
          <p:nvPr/>
        </p:nvSpPr>
        <p:spPr bwMode="auto">
          <a:xfrm>
            <a:off x="76200" y="1243548"/>
            <a:ext cx="8991600" cy="261610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in particular,</a:t>
            </a:r>
          </a:p>
          <a:p>
            <a:pPr>
              <a:defRPr/>
            </a:pP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       1</a:t>
            </a:r>
            <a:endParaRPr lang="en-US" sz="4800" dirty="0" smtClean="0">
              <a:solidFill>
                <a:schemeClr val="accent1">
                  <a:lumMod val="50000"/>
                </a:schemeClr>
              </a:solidFill>
              <a:latin typeface="Comic Sans MS"/>
              <a:cs typeface="Comic Sans MS"/>
              <a:sym typeface="Euclid Symbol" pitchFamily="18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</a:rPr>
              <a:t>  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   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4800" baseline="300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s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               (mod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0223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93347EBB-FBA4-4869-8D0A-161607B6A013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Proof of Euler’s </a:t>
            </a:r>
            <a:r>
              <a:rPr lang="en-US" dirty="0" err="1" smtClean="0"/>
              <a:t>Thm</a:t>
            </a:r>
            <a:endParaRPr lang="en-US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7" name="Text Box 5"/>
          <p:cNvSpPr txBox="1">
            <a:spLocks noChangeArrowheads="1"/>
          </p:cNvSpPr>
          <p:nvPr/>
        </p:nvSpPr>
        <p:spPr bwMode="auto">
          <a:xfrm>
            <a:off x="76200" y="1243548"/>
            <a:ext cx="8991600" cy="267765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in particular,</a:t>
            </a:r>
            <a:endParaRPr lang="en-US" sz="4800" dirty="0" smtClean="0">
              <a:solidFill>
                <a:srgbClr val="000000"/>
              </a:solidFill>
              <a:latin typeface="Comic Sans MS" pitchFamily="66" charset="0"/>
            </a:endParaRPr>
          </a:p>
          <a:p>
            <a:pPr>
              <a:defRPr/>
            </a:pPr>
            <a:endParaRPr lang="en-US" sz="3600" dirty="0" smtClean="0">
              <a:solidFill>
                <a:schemeClr val="accent1">
                  <a:lumMod val="50000"/>
                </a:schemeClr>
              </a:solidFill>
              <a:latin typeface="Comic Sans MS"/>
              <a:cs typeface="Comic Sans MS"/>
            </a:endParaRPr>
          </a:p>
          <a:p>
            <a:pPr>
              <a:defRPr/>
            </a:pP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</a:t>
            </a:r>
          </a:p>
          <a:p>
            <a:pPr>
              <a:defRPr/>
            </a:pP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      1</a:t>
            </a: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</a:rPr>
              <a:t>   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4800" baseline="300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s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           (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mod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0223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93347EBB-FBA4-4869-8D0A-161607B6A013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Proof of Euler’s </a:t>
            </a:r>
            <a:r>
              <a:rPr lang="en-US" dirty="0" err="1" smtClean="0"/>
              <a:t>Thm</a:t>
            </a:r>
            <a:endParaRPr lang="en-US" dirty="0" smtClean="0"/>
          </a:p>
        </p:txBody>
      </p:sp>
      <p:sp useBgFill="1">
        <p:nvSpPr>
          <p:cNvPr id="5" name="TextBox 4"/>
          <p:cNvSpPr txBox="1"/>
          <p:nvPr/>
        </p:nvSpPr>
        <p:spPr>
          <a:xfrm>
            <a:off x="3684678" y="3124200"/>
            <a:ext cx="887322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2800" dirty="0" err="1" smtClean="0">
                <a:solidFill>
                  <a:srgbClr val="0000FF"/>
                </a:solidFill>
                <a:latin typeface="+mj-lt"/>
              </a:rPr>
              <a:t>(n</a:t>
            </a:r>
            <a:r>
              <a:rPr lang="en-US" sz="2800" dirty="0" smtClean="0">
                <a:solidFill>
                  <a:srgbClr val="0000FF"/>
                </a:solidFill>
                <a:latin typeface="+mj-lt"/>
              </a:rPr>
              <a:t>)</a:t>
            </a:r>
            <a:endParaRPr lang="en-US" sz="2800" dirty="0" smtClean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24565" y="4191000"/>
            <a:ext cx="18948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8000"/>
                </a:solidFill>
                <a:latin typeface="+mj-lt"/>
              </a:rPr>
              <a:t>QED</a:t>
            </a:r>
            <a:endParaRPr lang="en-US" sz="6000" dirty="0" smtClean="0">
              <a:solidFill>
                <a:srgbClr val="008000"/>
              </a:solidFill>
              <a:latin typeface="+mj-lt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2D84392B-0D9B-42AA-BA65-FCCCDA49260E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Proof of Euler’s Thm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679700" y="3443288"/>
          <a:ext cx="127000" cy="190500"/>
        </p:xfrm>
        <a:graphic>
          <a:graphicData uri="http://schemas.openxmlformats.org/presentationml/2006/ole">
            <p:oleObj spid="_x0000_s1027" name="Equation" r:id="rId4" imgW="126720" imgH="190440" progId="Equation.DSMT4">
              <p:embed/>
            </p:oleObj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52400" y="838200"/>
            <a:ext cx="9348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+mj-lt"/>
              </a:rPr>
              <a:t>So</a:t>
            </a:r>
          </a:p>
        </p:txBody>
      </p:sp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509588" y="1447800"/>
          <a:ext cx="7974012" cy="2525713"/>
        </p:xfrm>
        <a:graphic>
          <a:graphicData uri="http://schemas.openxmlformats.org/presentationml/2006/ole">
            <p:oleObj spid="_x0000_s1030" name="Equation" r:id="rId5" imgW="2044700" imgH="647700" progId="Equation.DSMT4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2D84392B-0D9B-42AA-BA65-FCCCDA49260E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Proof of Euler’s Thm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679700" y="3443288"/>
          <a:ext cx="127000" cy="190500"/>
        </p:xfrm>
        <a:graphic>
          <a:graphicData uri="http://schemas.openxmlformats.org/presentationml/2006/ole">
            <p:oleObj spid="_x0000_s2051" name="Equation" r:id="rId4" imgW="126720" imgH="190440" progId="Equation.DSMT4">
              <p:embed/>
            </p:oleObj>
          </a:graphicData>
        </a:graphic>
      </p:graphicFrame>
      <p:graphicFrame>
        <p:nvGraphicFramePr>
          <p:cNvPr id="2057" name="Object 9"/>
          <p:cNvGraphicFramePr>
            <a:graphicFrameLocks noChangeAspect="1"/>
          </p:cNvGraphicFramePr>
          <p:nvPr/>
        </p:nvGraphicFramePr>
        <p:xfrm>
          <a:off x="509588" y="1477963"/>
          <a:ext cx="7974012" cy="3170237"/>
        </p:xfrm>
        <a:graphic>
          <a:graphicData uri="http://schemas.openxmlformats.org/presentationml/2006/ole">
            <p:oleObj spid="_x0000_s2057" name="Equation" r:id="rId5" imgW="2044700" imgH="812800" progId="Equation.DSMT4">
              <p:embed/>
            </p:oleObj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3" name="Object 2"/>
          <p:cNvGraphicFramePr>
            <a:graphicFrameLocks noChangeAspect="1"/>
          </p:cNvGraphicFramePr>
          <p:nvPr/>
        </p:nvGraphicFramePr>
        <p:xfrm>
          <a:off x="533400" y="1676400"/>
          <a:ext cx="7924800" cy="2873121"/>
        </p:xfrm>
        <a:graphic>
          <a:graphicData uri="http://schemas.openxmlformats.org/presentationml/2006/ole">
            <p:oleObj spid="_x0000_s91139" name="Equation" r:id="rId4" imgW="2031840" imgH="736560" progId="Equation.DSMT4">
              <p:embed/>
            </p:oleObj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2D84392B-0D9B-42AA-BA65-FCCCDA49260E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Proof of Euler’s Thm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679700" y="3443288"/>
          <a:ext cx="127000" cy="190500"/>
        </p:xfrm>
        <a:graphic>
          <a:graphicData uri="http://schemas.openxmlformats.org/presentationml/2006/ole">
            <p:oleObj spid="_x0000_s91138" name="Equation" r:id="rId5" imgW="126720" imgH="190440" progId="Equation.DSMT4">
              <p:embed/>
            </p:oleObj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2D84392B-0D9B-42AA-BA65-FCCCDA49260E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Proof of Euler’s </a:t>
            </a:r>
            <a:r>
              <a:rPr lang="en-US" dirty="0" err="1" smtClean="0"/>
              <a:t>Thm</a:t>
            </a:r>
            <a:endParaRPr lang="en-US" dirty="0" smtClean="0"/>
          </a:p>
        </p:txBody>
      </p:sp>
      <p:sp>
        <p:nvSpPr>
          <p:cNvPr id="430083" name="Text Box 3"/>
          <p:cNvSpPr txBox="1">
            <a:spLocks noChangeArrowheads="1"/>
          </p:cNvSpPr>
          <p:nvPr/>
        </p:nvSpPr>
        <p:spPr bwMode="auto">
          <a:xfrm>
            <a:off x="332698" y="4038600"/>
            <a:ext cx="7261924" cy="209288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4800" dirty="0" smtClean="0">
                <a:latin typeface="Comic Sans MS" pitchFamily="66" charset="0"/>
              </a:rPr>
              <a:t>But </a:t>
            </a:r>
            <a:r>
              <a:rPr lang="en-US" sz="4800" dirty="0">
                <a:latin typeface="Comic Sans MS" pitchFamily="66" charset="0"/>
              </a:rPr>
              <a:t>OK to </a:t>
            </a:r>
            <a:r>
              <a:rPr lang="en-US" sz="4800" dirty="0" smtClean="0">
                <a:latin typeface="Comic Sans MS" pitchFamily="66" charset="0"/>
              </a:rPr>
              <a:t>cancel</a:t>
            </a:r>
            <a:r>
              <a:rPr lang="en-US" sz="4800" dirty="0" smtClean="0">
                <a:latin typeface="Comic Sans MS" pitchFamily="66" charset="0"/>
                <a:sym typeface="Euclid Symbol" pitchFamily="18" charset="2"/>
              </a:rPr>
              <a:t>       , </a:t>
            </a:r>
            <a:r>
              <a:rPr lang="en-US" sz="4800" dirty="0">
                <a:latin typeface="Comic Sans MS" pitchFamily="66" charset="0"/>
                <a:sym typeface="Euclid Symbol" pitchFamily="18" charset="2"/>
              </a:rPr>
              <a:t>so</a:t>
            </a:r>
          </a:p>
          <a:p>
            <a:pPr>
              <a:spcBef>
                <a:spcPts val="1200"/>
              </a:spcBef>
              <a:defRPr/>
            </a:pPr>
            <a:r>
              <a:rPr lang="en-US" sz="4800" dirty="0">
                <a:solidFill>
                  <a:srgbClr val="3333CC"/>
                </a:solidFill>
                <a:latin typeface="Comic Sans MS" pitchFamily="66" charset="0"/>
                <a:sym typeface="Euclid Symbol" pitchFamily="18" charset="2"/>
              </a:rPr>
              <a:t>        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1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4800" b="1" baseline="30000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4800" baseline="30000" dirty="0" err="1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(n</a:t>
            </a:r>
            <a:r>
              <a:rPr lang="en-US" sz="4800" baseline="300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)</a:t>
            </a:r>
            <a:r>
              <a:rPr lang="en-US" sz="4800" baseline="30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(mod n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)</a:t>
            </a:r>
            <a:r>
              <a:rPr lang="en-US" sz="4800" dirty="0" smtClean="0">
                <a:latin typeface="Comic Sans MS" pitchFamily="66" charset="0"/>
              </a:rPr>
              <a:t>.</a:t>
            </a:r>
            <a:endParaRPr lang="en-US" sz="4800" dirty="0">
              <a:solidFill>
                <a:srgbClr val="00A200"/>
              </a:solidFill>
              <a:latin typeface="Comic Sans MS" pitchFamily="66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679700" y="3443288"/>
          <a:ext cx="127000" cy="190500"/>
        </p:xfrm>
        <a:graphic>
          <a:graphicData uri="http://schemas.openxmlformats.org/presentationml/2006/ole">
            <p:oleObj spid="_x0000_s3075" name="Equation" r:id="rId4" imgW="126720" imgH="190440" progId="Equation.DSMT4">
              <p:embed/>
            </p:oleObj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5334000" y="4338484"/>
          <a:ext cx="1143000" cy="995516"/>
        </p:xfrm>
        <a:graphic>
          <a:graphicData uri="http://schemas.openxmlformats.org/presentationml/2006/ole">
            <p:oleObj spid="_x0000_s3076" name="Equation" r:id="rId5" imgW="393480" imgH="342720" progId="Equation.DSMT4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57200" y="1143000"/>
          <a:ext cx="7920773" cy="2936875"/>
        </p:xfrm>
        <a:graphic>
          <a:graphicData uri="http://schemas.openxmlformats.org/presentationml/2006/ole">
            <p:oleObj spid="_x0000_s3074" name="Equation" r:id="rId6" imgW="1917360" imgH="711000" progId="Equation.DSMT4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 bwMode="auto">
          <a:xfrm rot="10800000" flipV="1">
            <a:off x="228601" y="1143000"/>
            <a:ext cx="1676400" cy="14478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rot="10800000" flipV="1">
            <a:off x="4191001" y="2667000"/>
            <a:ext cx="1676400" cy="14478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7209370" y="5257800"/>
            <a:ext cx="15536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00A200"/>
                </a:solidFill>
                <a:latin typeface="Comic Sans MS" pitchFamily="66" charset="0"/>
              </a:rPr>
              <a:t>QED</a:t>
            </a:r>
            <a:endParaRPr lang="en-US" sz="7200" dirty="0" smtClean="0">
              <a:latin typeface="+mj-lt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9" presetClass="entr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83" grpId="0" uiExpand="1" build="p"/>
      <p:bldP spid="1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87DF85EA-4F88-44EA-83A1-78351A258CEF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7325" y="1228725"/>
            <a:ext cx="8778875" cy="3670300"/>
          </a:xfrm>
        </p:spPr>
        <p:txBody>
          <a:bodyPr/>
          <a:lstStyle/>
          <a:p>
            <a:pPr marL="609600" indent="-609600" eaLnBrk="1" hangingPunct="1">
              <a:defRPr/>
            </a:pPr>
            <a:r>
              <a:rPr lang="en-US" sz="4800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(n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)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::= # 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 [0,n)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 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s.t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.</a:t>
            </a:r>
          </a:p>
          <a:p>
            <a:pPr marL="0" indent="-609600" eaLnBrk="1" hangingPunct="1">
              <a:spcBef>
                <a:spcPts val="0"/>
              </a:spcBef>
              <a:buFontTx/>
              <a:buNone/>
              <a:defRPr/>
            </a:pP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              k rel. prime to 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n</a:t>
            </a:r>
            <a:endParaRPr lang="en-US" sz="5400" dirty="0" smtClean="0">
              <a:solidFill>
                <a:schemeClr val="accent1">
                  <a:lumMod val="50000"/>
                </a:schemeClr>
              </a:solidFill>
              <a:cs typeface="Courier New" pitchFamily="49" charset="0"/>
              <a:sym typeface="Euclid Symbol" pitchFamily="18" charset="2"/>
            </a:endParaRPr>
          </a:p>
          <a:p>
            <a:pPr marL="609600" indent="-609600" eaLnBrk="1" hangingPunct="1">
              <a:defRPr/>
            </a:pP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(7)  = 6</a:t>
            </a:r>
          </a:p>
          <a:p>
            <a:pPr marL="609600" indent="-609600" eaLnBrk="1" hangingPunct="1">
              <a:defRPr/>
            </a:pP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sz="4800" dirty="0" smtClean="0">
                <a:solidFill>
                  <a:srgbClr val="3333CC"/>
                </a:solidFill>
              </a:rPr>
              <a:t>12) = 4</a:t>
            </a:r>
            <a:endParaRPr lang="en-US" sz="4800" dirty="0" smtClean="0">
              <a:solidFill>
                <a:srgbClr val="008000"/>
              </a:solidFill>
            </a:endParaRPr>
          </a:p>
        </p:txBody>
      </p:sp>
      <p:sp>
        <p:nvSpPr>
          <p:cNvPr id="372743" name="Text Box 7"/>
          <p:cNvSpPr txBox="1">
            <a:spLocks noChangeArrowheads="1"/>
          </p:cNvSpPr>
          <p:nvPr/>
        </p:nvSpPr>
        <p:spPr bwMode="auto">
          <a:xfrm>
            <a:off x="1130300" y="4960938"/>
            <a:ext cx="6915150" cy="83026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Font typeface="Symbol" pitchFamily="18" charset="2"/>
              <a:buNone/>
            </a:pPr>
            <a:r>
              <a:rPr lang="en-US" sz="4800">
                <a:solidFill>
                  <a:schemeClr val="accent2"/>
                </a:solidFill>
                <a:latin typeface="Comic Sans MS" pitchFamily="66" charset="0"/>
              </a:rPr>
              <a:t>0,</a:t>
            </a:r>
            <a:r>
              <a:rPr lang="en-US" sz="4800">
                <a:solidFill>
                  <a:srgbClr val="008000"/>
                </a:solidFill>
                <a:latin typeface="Comic Sans MS" pitchFamily="66" charset="0"/>
              </a:rPr>
              <a:t>1,</a:t>
            </a:r>
            <a:r>
              <a:rPr lang="en-US" sz="4800">
                <a:solidFill>
                  <a:schemeClr val="accent2"/>
                </a:solidFill>
                <a:latin typeface="Comic Sans MS" pitchFamily="66" charset="0"/>
              </a:rPr>
              <a:t>2,3,4</a:t>
            </a:r>
            <a:r>
              <a:rPr lang="en-US" sz="4800">
                <a:solidFill>
                  <a:srgbClr val="008000"/>
                </a:solidFill>
                <a:latin typeface="Comic Sans MS" pitchFamily="66" charset="0"/>
              </a:rPr>
              <a:t>,5,</a:t>
            </a:r>
            <a:r>
              <a:rPr lang="en-US" sz="4800">
                <a:solidFill>
                  <a:schemeClr val="accent2"/>
                </a:solidFill>
                <a:latin typeface="Comic Sans MS" pitchFamily="66" charset="0"/>
              </a:rPr>
              <a:t>6</a:t>
            </a:r>
            <a:r>
              <a:rPr lang="en-US" sz="4800">
                <a:solidFill>
                  <a:srgbClr val="008000"/>
                </a:solidFill>
                <a:latin typeface="Comic Sans MS" pitchFamily="66" charset="0"/>
              </a:rPr>
              <a:t>,7,</a:t>
            </a:r>
            <a:r>
              <a:rPr lang="en-US" sz="4800">
                <a:solidFill>
                  <a:schemeClr val="accent2"/>
                </a:solidFill>
                <a:latin typeface="Comic Sans MS" pitchFamily="66" charset="0"/>
              </a:rPr>
              <a:t>8,9,10</a:t>
            </a:r>
            <a:r>
              <a:rPr lang="en-US" sz="4800">
                <a:solidFill>
                  <a:srgbClr val="008000"/>
                </a:solidFill>
                <a:latin typeface="Comic Sans MS" pitchFamily="66" charset="0"/>
              </a:rPr>
              <a:t>,11</a:t>
            </a:r>
            <a:endParaRPr lang="en-US" sz="4400"/>
          </a:p>
        </p:txBody>
      </p:sp>
      <p:sp>
        <p:nvSpPr>
          <p:cNvPr id="372741" name="Text Box 5"/>
          <p:cNvSpPr txBox="1">
            <a:spLocks noChangeArrowheads="1"/>
          </p:cNvSpPr>
          <p:nvPr/>
        </p:nvSpPr>
        <p:spPr bwMode="auto">
          <a:xfrm>
            <a:off x="3776663" y="2987675"/>
            <a:ext cx="3157537" cy="823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>
                <a:solidFill>
                  <a:srgbClr val="008000"/>
                </a:solidFill>
                <a:latin typeface="Comic Sans MS" pitchFamily="66" charset="0"/>
              </a:rPr>
              <a:t>1,2,3,4,5,6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57912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dirty="0" smtClean="0">
                <a:solidFill>
                  <a:schemeClr val="tx1"/>
                </a:solidFill>
              </a:rPr>
              <a:t>Euler </a:t>
            </a:r>
            <a:r>
              <a:rPr lang="en-US" sz="5400" dirty="0" err="1" smtClean="0">
                <a:solidFill>
                  <a:schemeClr val="tx1"/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4400" dirty="0" smtClean="0">
                <a:solidFill>
                  <a:schemeClr val="tx1"/>
                </a:solidFill>
              </a:rPr>
              <a:t> function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372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72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43" grpId="0"/>
      <p:bldP spid="37274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6A5E9C01-C108-4A5C-AE7A-FB77D488E7D9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Receiver’s abilities</a:t>
            </a:r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838200"/>
            <a:ext cx="8229600" cy="59436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find two large primes  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p, q</a:t>
            </a:r>
          </a:p>
          <a:p>
            <a:pPr eaLnBrk="1" hangingPunct="1">
              <a:buFontTx/>
              <a:buNone/>
            </a:pPr>
            <a:r>
              <a:rPr lang="en-US" sz="4000" i="1" dirty="0" smtClean="0">
                <a:solidFill>
                  <a:srgbClr val="3333CC"/>
                </a:solidFill>
              </a:rPr>
              <a:t>   </a:t>
            </a:r>
            <a:r>
              <a:rPr lang="en-US" sz="4000" i="1" dirty="0" smtClean="0"/>
              <a:t>- </a:t>
            </a:r>
            <a:r>
              <a:rPr lang="en-US" sz="4000" dirty="0" smtClean="0"/>
              <a:t>ok because: lots of primes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   - fast test for </a:t>
            </a:r>
            <a:r>
              <a:rPr lang="en-US" sz="4000" dirty="0" err="1" smtClean="0"/>
              <a:t>primality</a:t>
            </a:r>
            <a:endParaRPr lang="en-US" sz="4000" dirty="0" smtClean="0"/>
          </a:p>
          <a:p>
            <a:pPr eaLnBrk="1" hangingPunct="1"/>
            <a:r>
              <a:rPr lang="en-US" sz="4000" dirty="0" smtClean="0"/>
              <a:t>find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 e</a:t>
            </a:r>
            <a:r>
              <a:rPr lang="en-US" sz="4000" dirty="0" smtClean="0">
                <a:solidFill>
                  <a:srgbClr val="3333CC"/>
                </a:solidFill>
              </a:rPr>
              <a:t> </a:t>
            </a:r>
            <a:r>
              <a:rPr lang="en-US" sz="4000" dirty="0" smtClean="0"/>
              <a:t>rel. prime to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 (p-1)(q-1)</a:t>
            </a:r>
          </a:p>
          <a:p>
            <a:pPr eaLnBrk="1" hangingPunct="1">
              <a:buFontTx/>
              <a:buNone/>
            </a:pPr>
            <a:r>
              <a:rPr lang="en-US" sz="4000" dirty="0" smtClean="0">
                <a:solidFill>
                  <a:srgbClr val="3333CC"/>
                </a:solidFill>
              </a:rPr>
              <a:t>   </a:t>
            </a:r>
            <a:r>
              <a:rPr lang="en-US" sz="4000" dirty="0" smtClean="0"/>
              <a:t>- ok: lots of rel. prime </a:t>
            </a:r>
            <a:r>
              <a:rPr lang="en-US" sz="4000" dirty="0" err="1" smtClean="0"/>
              <a:t>nums</a:t>
            </a:r>
            <a:endParaRPr lang="en-US" sz="4000" dirty="0" smtClean="0"/>
          </a:p>
          <a:p>
            <a:pPr eaLnBrk="1" hangingPunct="1">
              <a:buFontTx/>
              <a:buNone/>
            </a:pPr>
            <a:r>
              <a:rPr lang="en-US" sz="4000" dirty="0" smtClean="0"/>
              <a:t>   - </a:t>
            </a:r>
            <a:r>
              <a:rPr lang="en-US" sz="4000" dirty="0" err="1" smtClean="0"/>
              <a:t>gcd</a:t>
            </a:r>
            <a:r>
              <a:rPr lang="en-US" sz="4000" dirty="0" smtClean="0"/>
              <a:t> easy to compute</a:t>
            </a:r>
          </a:p>
          <a:p>
            <a:pPr eaLnBrk="1" hangingPunct="1"/>
            <a:r>
              <a:rPr lang="en-US" sz="4000" dirty="0" smtClean="0"/>
              <a:t>find 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(mod (p-1)(q-1)) </a:t>
            </a:r>
            <a:r>
              <a:rPr lang="en-US" sz="4000" dirty="0" smtClean="0"/>
              <a:t>inverse of 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e </a:t>
            </a:r>
          </a:p>
          <a:p>
            <a:pPr eaLnBrk="1" hangingPunct="1">
              <a:buFontTx/>
              <a:buNone/>
            </a:pPr>
            <a:r>
              <a:rPr lang="en-US" sz="4000" dirty="0" smtClean="0">
                <a:solidFill>
                  <a:srgbClr val="3333CC"/>
                </a:solidFill>
              </a:rPr>
              <a:t>   </a:t>
            </a:r>
            <a:r>
              <a:rPr lang="en-US" sz="4000" dirty="0" smtClean="0"/>
              <a:t>- easy using </a:t>
            </a:r>
            <a:r>
              <a:rPr lang="en-US" sz="4000" dirty="0" err="1" smtClean="0"/>
              <a:t>Pulverizer</a:t>
            </a:r>
            <a:r>
              <a:rPr lang="en-US" sz="4000" dirty="0" smtClean="0"/>
              <a:t> or Euler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F389C0C6-D6B8-4BCF-9EE6-7CFCBB0EDCA3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5400" smtClean="0"/>
              <a:t>Why is it secure?</a:t>
            </a:r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8392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4800" dirty="0" smtClean="0"/>
              <a:t>easy to break </a:t>
            </a:r>
            <a:r>
              <a:rPr lang="en-US" sz="4800" i="1" dirty="0" smtClean="0"/>
              <a:t>if</a:t>
            </a:r>
            <a:r>
              <a:rPr lang="en-US" sz="4800" dirty="0" smtClean="0"/>
              <a:t> can factor </a:t>
            </a:r>
            <a:r>
              <a:rPr lang="en-US" sz="4800" dirty="0" smtClean="0">
                <a:solidFill>
                  <a:schemeClr val="accent5">
                    <a:lumMod val="50000"/>
                  </a:schemeClr>
                </a:solidFill>
              </a:rPr>
              <a:t>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smtClean="0"/>
              <a:t>  (find </a:t>
            </a:r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</a:rPr>
              <a:t>d</a:t>
            </a:r>
            <a:r>
              <a:rPr lang="en-US" sz="4400" dirty="0" smtClean="0">
                <a:solidFill>
                  <a:srgbClr val="3333CC"/>
                </a:solidFill>
              </a:rPr>
              <a:t> </a:t>
            </a:r>
            <a:r>
              <a:rPr lang="en-US" sz="4400" dirty="0" smtClean="0"/>
              <a:t>same way receiver did)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4400" dirty="0" smtClean="0"/>
              <a:t>conversely, from </a:t>
            </a:r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</a:rPr>
              <a:t>d</a:t>
            </a:r>
            <a:r>
              <a:rPr lang="en-US" sz="4400" dirty="0" smtClean="0">
                <a:solidFill>
                  <a:srgbClr val="3333CC"/>
                </a:solidFill>
              </a:rPr>
              <a:t> </a:t>
            </a:r>
            <a:r>
              <a:rPr lang="en-US" sz="4400" dirty="0" smtClean="0"/>
              <a:t>can factor </a:t>
            </a:r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</a:rPr>
              <a:t>n</a:t>
            </a:r>
            <a:endParaRPr lang="en-US" sz="44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smtClean="0"/>
              <a:t>  (but </a:t>
            </a:r>
            <a:r>
              <a:rPr lang="en-US" sz="4400" dirty="0" smtClean="0">
                <a:solidFill>
                  <a:srgbClr val="FF00FF"/>
                </a:solidFill>
              </a:rPr>
              <a:t>factoring appears hard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smtClean="0">
                <a:solidFill>
                  <a:srgbClr val="FF00FF"/>
                </a:solidFill>
              </a:rPr>
              <a:t>   </a:t>
            </a:r>
            <a:r>
              <a:rPr lang="en-US" sz="4400" dirty="0" smtClean="0"/>
              <a:t>so finding </a:t>
            </a:r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</a:rPr>
              <a:t>d</a:t>
            </a:r>
            <a:r>
              <a:rPr lang="en-US" sz="4400" dirty="0" smtClean="0"/>
              <a:t> must also be hard)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4400" dirty="0" smtClean="0"/>
              <a:t> RSA has withstood 30 years of attacks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800"/>
              <a:t>Team Problems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" y="1295400"/>
            <a:ext cx="8915400" cy="4495800"/>
          </a:xfrm>
        </p:spPr>
        <p:txBody>
          <a:bodyPr/>
          <a:lstStyle/>
          <a:p>
            <a:pPr algn="ctr" eaLnBrk="1" hangingPunct="1"/>
            <a:r>
              <a:rPr lang="en-US" sz="12700" dirty="0"/>
              <a:t>Problems</a:t>
            </a:r>
          </a:p>
          <a:p>
            <a:pPr algn="ctr" eaLnBrk="1" hangingPunct="1"/>
            <a:r>
              <a:rPr lang="en-US" sz="12700" dirty="0" smtClean="0"/>
              <a:t>1</a:t>
            </a:r>
            <a:r>
              <a:rPr lang="en-US" sz="12700" dirty="0" smtClean="0">
                <a:latin typeface="Euclid Symbol" charset="2"/>
                <a:cs typeface="Euclid Symbol" charset="2"/>
                <a:sym typeface="Euclid Symbol" pitchFamily="18" charset="2"/>
              </a:rPr>
              <a:t>-</a:t>
            </a:r>
            <a:r>
              <a:rPr lang="en-US" sz="12700" dirty="0" smtClean="0">
                <a:sym typeface="Euclid Symbol" pitchFamily="18" charset="2"/>
              </a:rPr>
              <a:t>4</a:t>
            </a:r>
            <a:endParaRPr lang="en-US" sz="127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F389C0C6-D6B8-4BCF-9EE6-7CFCBB0EDCA3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7" name="Text Box 5"/>
          <p:cNvSpPr txBox="1">
            <a:spLocks noChangeArrowheads="1"/>
          </p:cNvSpPr>
          <p:nvPr/>
        </p:nvSpPr>
        <p:spPr bwMode="auto">
          <a:xfrm>
            <a:off x="76200" y="990600"/>
            <a:ext cx="8991600" cy="53553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say</a:t>
            </a: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3333CC"/>
                </a:solidFill>
                <a:latin typeface="Comic Sans MS" pitchFamily="66" charset="0"/>
              </a:rPr>
              <a:t>n</a:t>
            </a: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</a:rPr>
              <a:t>*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= {</a:t>
            </a: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</a:rPr>
              <a:t>m</a:t>
            </a:r>
            <a:r>
              <a:rPr lang="en-US" sz="4800" baseline="-25000" dirty="0" smtClean="0">
                <a:solidFill>
                  <a:srgbClr val="3333CC"/>
                </a:solidFill>
                <a:latin typeface="Comic Sans MS" pitchFamily="66" charset="0"/>
              </a:rPr>
              <a:t>1</a:t>
            </a:r>
            <a:r>
              <a:rPr lang="en-US" sz="4800" dirty="0">
                <a:solidFill>
                  <a:srgbClr val="3333CC"/>
                </a:solidFill>
                <a:latin typeface="Comic Sans MS" pitchFamily="66" charset="0"/>
              </a:rPr>
              <a:t>,m</a:t>
            </a:r>
            <a:r>
              <a:rPr lang="en-US" sz="4800" baseline="-25000" dirty="0">
                <a:solidFill>
                  <a:srgbClr val="3333CC"/>
                </a:solidFill>
                <a:latin typeface="Comic Sans MS" pitchFamily="66" charset="0"/>
              </a:rPr>
              <a:t>2</a:t>
            </a:r>
            <a:r>
              <a:rPr lang="en-US" sz="4800" dirty="0">
                <a:solidFill>
                  <a:srgbClr val="3333CC"/>
                </a:solidFill>
                <a:latin typeface="Comic Sans MS" pitchFamily="66" charset="0"/>
              </a:rPr>
              <a:t>,…,</a:t>
            </a: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</a:rPr>
              <a:t>m</a:t>
            </a:r>
            <a:r>
              <a:rPr lang="en-US" sz="4800" baseline="-25000" dirty="0" smtClean="0">
                <a:solidFill>
                  <a:srgbClr val="3333CC"/>
                </a:solidFill>
                <a:latin typeface="Comic Sans MS" pitchFamily="66" charset="0"/>
                <a:sym typeface="Euclid Symbol" pitchFamily="18" charset="2"/>
              </a:rPr>
              <a:t>s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  <a:sym typeface="Euclid Symbol" pitchFamily="18" charset="2"/>
              </a:rPr>
              <a:t>}</a:t>
            </a: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  <a:sym typeface="Euclid Symbol" pitchFamily="18" charset="2"/>
              </a:rPr>
              <a:t>,</a:t>
            </a: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CCCCFF">
                    <a:lumMod val="50000"/>
                  </a:srgbClr>
                </a:solidFill>
                <a:latin typeface="Comic Sans MS"/>
              </a:rPr>
              <a:t>k</a:t>
            </a:r>
            <a:r>
              <a:rPr lang="en-US" sz="4800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4800" dirty="0" err="1" smtClean="0">
                <a:solidFill>
                  <a:srgbClr val="CCCCFF">
                    <a:lumMod val="50000"/>
                  </a:srgbClr>
                </a:solidFill>
                <a:latin typeface="Comic Sans MS"/>
              </a:rPr>
              <a:t>n</a:t>
            </a:r>
            <a:r>
              <a:rPr lang="en-US" sz="4800" dirty="0" smtClean="0">
                <a:solidFill>
                  <a:srgbClr val="CCCCFF">
                    <a:lumMod val="50000"/>
                  </a:srgbClr>
                </a:solidFill>
                <a:latin typeface="Comic Sans MS"/>
              </a:rPr>
              <a:t>*</a:t>
            </a:r>
            <a:endParaRPr lang="en-US" sz="4800" dirty="0" smtClean="0">
              <a:solidFill>
                <a:srgbClr val="000000"/>
              </a:solidFill>
              <a:latin typeface="Comic Sans MS" pitchFamily="66" charset="0"/>
            </a:endParaRPr>
          </a:p>
          <a:p>
            <a:pPr>
              <a:defRPr/>
            </a:pP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none of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</a:p>
          <a:p>
            <a:pPr algn="ctr">
              <a:defRPr/>
            </a:pP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≡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(mod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n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)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because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k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cancels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</a:t>
            </a:r>
          </a:p>
          <a:p>
            <a:pPr>
              <a:defRPr/>
            </a:pPr>
            <a:r>
              <a:rPr lang="en-US" sz="4800" dirty="0" smtClean="0">
                <a:latin typeface="Comic Sans MS" pitchFamily="66" charset="0"/>
                <a:sym typeface="Euclid Symbol" pitchFamily="18" charset="2"/>
              </a:rPr>
              <a:t>so neither are </a:t>
            </a:r>
            <a:r>
              <a:rPr lang="en-US" sz="480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rem(m</a:t>
            </a:r>
            <a:r>
              <a:rPr lang="en-US" sz="4800" baseline="-2500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80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k</a:t>
            </a:r>
            <a:r>
              <a:rPr lang="en-US" sz="48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, </a:t>
            </a:r>
            <a:r>
              <a:rPr lang="en-US" sz="480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n</a:t>
            </a:r>
            <a:r>
              <a:rPr lang="en-US" sz="48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)</a:t>
            </a:r>
          </a:p>
          <a:p>
            <a:pPr>
              <a:defRPr/>
            </a:pP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  <a:sym typeface="Euclid Symbol" pitchFamily="18" charset="2"/>
              </a:rPr>
              <a:t>   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  <a:sym typeface="Euclid Symbol" pitchFamily="18" charset="2"/>
              </a:rPr>
              <a:t>       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</a:t>
            </a:r>
            <a:r>
              <a:rPr lang="en-US" sz="4800" baseline="-25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1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, 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r</a:t>
            </a:r>
            <a:r>
              <a:rPr lang="en-US" sz="4800" baseline="-25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2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,  …,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</a:t>
            </a:r>
            <a:r>
              <a:rPr lang="en-US" sz="4800" baseline="-250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s</a:t>
            </a:r>
            <a:r>
              <a:rPr lang="en-US" sz="4800" baseline="-25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 </a:t>
            </a:r>
            <a:endParaRPr lang="en-US" sz="4800" dirty="0" smtClean="0">
              <a:solidFill>
                <a:schemeClr val="accent1">
                  <a:lumMod val="50000"/>
                </a:schemeClr>
              </a:solidFill>
              <a:latin typeface="Comic Sans MS"/>
              <a:cs typeface="Comic Sans MS"/>
              <a:sym typeface="Euclid Symbol" pitchFamily="18" charset="2"/>
            </a:endParaRPr>
          </a:p>
          <a:p>
            <a:pPr>
              <a:defRPr/>
            </a:pPr>
            <a:r>
              <a:rPr lang="en-US" sz="4800" dirty="0" smtClean="0">
                <a:latin typeface="Comic Sans MS"/>
                <a:cs typeface="Comic Sans MS"/>
                <a:sym typeface="Euclid Symbol" pitchFamily="18" charset="2"/>
              </a:rPr>
              <a:t>so each one is different.</a:t>
            </a:r>
          </a:p>
          <a:p>
            <a:pPr>
              <a:defRPr/>
            </a:pPr>
            <a:r>
              <a:rPr lang="en-US" sz="4800" dirty="0" smtClean="0">
                <a:latin typeface="Comic Sans MS"/>
                <a:cs typeface="Comic Sans MS"/>
                <a:sym typeface="Euclid Symbol" pitchFamily="18" charset="2"/>
              </a:rPr>
              <a:t>so just a permutation of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 pitchFamily="18" charset="2"/>
              </a:rPr>
              <a:t>m</a:t>
            </a:r>
            <a:r>
              <a:rPr lang="en-US" sz="4800" baseline="-250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 pitchFamily="18" charset="2"/>
              </a:rPr>
              <a:t>i</a:t>
            </a:r>
            <a:r>
              <a:rPr lang="en-US" sz="4800" dirty="0" smtClean="0">
                <a:latin typeface="Comic Sans MS"/>
                <a:cs typeface="Comic Sans MS"/>
                <a:sym typeface="Euclid Symbol" pitchFamily="18" charset="2"/>
              </a:rPr>
              <a:t>’s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133600" y="1676400"/>
            <a:ext cx="5105400" cy="838200"/>
          </a:xfrm>
        </p:spPr>
        <p:txBody>
          <a:bodyPr/>
          <a:lstStyle/>
          <a:p>
            <a:pPr>
              <a:defRPr/>
            </a:pPr>
            <a:r>
              <a:rPr lang="en-US" sz="4800" dirty="0" smtClean="0">
                <a:solidFill>
                  <a:srgbClr val="CCCCFF">
                    <a:lumMod val="50000"/>
                  </a:srgbClr>
                </a:solidFill>
                <a:latin typeface="Comic Sans MS" pitchFamily="66" charset="0"/>
              </a:rPr>
              <a:t>m</a:t>
            </a:r>
            <a:r>
              <a:rPr lang="en-US" sz="4800" baseline="-25000" dirty="0" smtClean="0">
                <a:solidFill>
                  <a:srgbClr val="CCCCFF">
                    <a:lumMod val="50000"/>
                  </a:srgbClr>
                </a:solidFill>
                <a:latin typeface="Comic Sans MS" pitchFamily="66" charset="0"/>
              </a:rPr>
              <a:t>1</a:t>
            </a:r>
            <a:r>
              <a:rPr lang="en-US" sz="4800" dirty="0" smtClean="0">
                <a:solidFill>
                  <a:srgbClr val="CCCCFF">
                    <a:lumMod val="50000"/>
                  </a:srgbClr>
                </a:solidFill>
                <a:latin typeface="Comic Sans MS" pitchFamily="66" charset="0"/>
              </a:rPr>
              <a:t>k, m</a:t>
            </a:r>
            <a:r>
              <a:rPr lang="en-US" sz="4800" baseline="-25000" dirty="0" smtClean="0">
                <a:solidFill>
                  <a:srgbClr val="CCCCFF">
                    <a:lumMod val="50000"/>
                  </a:srgbClr>
                </a:solidFill>
                <a:latin typeface="Comic Sans MS" pitchFamily="66" charset="0"/>
              </a:rPr>
              <a:t>2</a:t>
            </a:r>
            <a:r>
              <a:rPr lang="en-US" sz="4800" dirty="0" smtClean="0">
                <a:solidFill>
                  <a:srgbClr val="CCCCFF">
                    <a:lumMod val="50000"/>
                  </a:srgbClr>
                </a:solidFill>
                <a:latin typeface="Comic Sans MS" pitchFamily="66" charset="0"/>
              </a:rPr>
              <a:t>k, …, </a:t>
            </a:r>
            <a:r>
              <a:rPr lang="en-US" sz="4800" dirty="0" err="1" smtClean="0">
                <a:solidFill>
                  <a:srgbClr val="CCCCFF">
                    <a:lumMod val="50000"/>
                  </a:srgbClr>
                </a:solidFill>
                <a:latin typeface="Comic Sans MS" pitchFamily="66" charset="0"/>
              </a:rPr>
              <a:t>m</a:t>
            </a:r>
            <a:r>
              <a:rPr lang="en-US" sz="4800" baseline="-25000" dirty="0" err="1" smtClean="0">
                <a:solidFill>
                  <a:srgbClr val="CCCCFF">
                    <a:lumMod val="50000"/>
                  </a:srgbClr>
                </a:solidFill>
                <a:latin typeface="Comic Sans MS" pitchFamily="66" charset="0"/>
              </a:rPr>
              <a:t>s</a:t>
            </a:r>
            <a:r>
              <a:rPr lang="en-US" sz="4800" dirty="0" err="1" smtClean="0">
                <a:solidFill>
                  <a:srgbClr val="CCCCFF">
                    <a:lumMod val="50000"/>
                  </a:srgbClr>
                </a:solidFill>
                <a:latin typeface="Comic Sans MS" pitchFamily="66" charset="0"/>
              </a:rPr>
              <a:t>k</a:t>
            </a:r>
            <a:endParaRPr lang="en-US" dirty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Proof of Euler’s </a:t>
            </a:r>
            <a:r>
              <a:rPr lang="en-US" dirty="0" err="1" smtClean="0"/>
              <a:t>Thm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193507" y="4038600"/>
            <a:ext cx="18836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rgbClr val="CCCCFF">
                    <a:lumMod val="50000"/>
                  </a:srgb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4800" dirty="0" smtClean="0">
                <a:solidFill>
                  <a:srgbClr val="CCCCFF">
                    <a:lumMod val="50000"/>
                  </a:srgbClr>
                </a:solidFill>
                <a:latin typeface="Comic Sans MS"/>
                <a:cs typeface="Comic Sans MS"/>
                <a:sym typeface="Euclid Symbol" pitchFamily="18" charset="2"/>
              </a:rPr>
              <a:t>[1,n)</a:t>
            </a:r>
            <a:endParaRPr lang="en-US" sz="7200" dirty="0" smtClean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29400" y="6553200"/>
            <a:ext cx="1846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200" dirty="0" smtClean="0">
              <a:latin typeface="+mj-lt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7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7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2D84392B-0D9B-42AA-BA65-FCCCDA49260E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Proof of Euler’s Thm</a:t>
            </a:r>
          </a:p>
        </p:txBody>
      </p:sp>
      <p:sp>
        <p:nvSpPr>
          <p:cNvPr id="430083" name="Text Box 3"/>
          <p:cNvSpPr txBox="1">
            <a:spLocks noChangeArrowheads="1"/>
          </p:cNvSpPr>
          <p:nvPr/>
        </p:nvSpPr>
        <p:spPr bwMode="auto">
          <a:xfrm>
            <a:off x="513899" y="1236663"/>
            <a:ext cx="8477701" cy="4678204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400" dirty="0">
                <a:latin typeface="Comic Sans MS" pitchFamily="66" charset="0"/>
              </a:rPr>
              <a:t>So  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m</a:t>
            </a:r>
            <a:r>
              <a:rPr lang="en-US" sz="44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1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∙∙∙ </a:t>
            </a:r>
            <a:r>
              <a:rPr lang="en-US" sz="4400" dirty="0" err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m</a:t>
            </a:r>
            <a:r>
              <a:rPr lang="en-US" sz="4400" b="1" baseline="-250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r</a:t>
            </a:r>
            <a:endParaRPr lang="en-US" sz="44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  <a:sym typeface="Euclid Symbol" pitchFamily="18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(m</a:t>
            </a:r>
            <a:r>
              <a:rPr lang="en-US" sz="44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1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k)(m</a:t>
            </a:r>
            <a:r>
              <a:rPr lang="en-US" sz="44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2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k)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∙∙∙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(</a:t>
            </a:r>
            <a:r>
              <a:rPr lang="en-US" sz="44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m</a:t>
            </a:r>
            <a:r>
              <a:rPr lang="en-US" sz="4400" baseline="-250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</a:t>
            </a:r>
            <a:r>
              <a:rPr lang="en-US" sz="44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)  (mod n)</a:t>
            </a:r>
          </a:p>
          <a:p>
            <a:pPr>
              <a:defRPr/>
            </a:pP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 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=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4400" baseline="30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∙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m</a:t>
            </a:r>
            <a:r>
              <a:rPr lang="en-US" sz="44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1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∙∙∙ </a:t>
            </a:r>
            <a:r>
              <a:rPr lang="en-US" sz="44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m</a:t>
            </a:r>
            <a:r>
              <a:rPr lang="en-US" sz="4400" baseline="-250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r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              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(mod n)</a:t>
            </a:r>
          </a:p>
          <a:p>
            <a:pPr>
              <a:defRPr/>
            </a:pPr>
            <a:r>
              <a:rPr lang="en-US" sz="4800" dirty="0">
                <a:latin typeface="Comic Sans MS" pitchFamily="66" charset="0"/>
              </a:rPr>
              <a:t>But OK to cancel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m</a:t>
            </a:r>
            <a:r>
              <a:rPr lang="en-US" sz="48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1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,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∙∙∙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,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m</a:t>
            </a:r>
            <a:r>
              <a:rPr lang="en-US" sz="4800" baseline="-250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</a:t>
            </a:r>
            <a:r>
              <a:rPr lang="en-US" sz="4800" dirty="0" smtClean="0">
                <a:latin typeface="Comic Sans MS" pitchFamily="66" charset="0"/>
                <a:sym typeface="Euclid Symbol" pitchFamily="18" charset="2"/>
              </a:rPr>
              <a:t>,  </a:t>
            </a:r>
            <a:r>
              <a:rPr lang="en-US" sz="4800" dirty="0">
                <a:latin typeface="Comic Sans MS" pitchFamily="66" charset="0"/>
                <a:sym typeface="Euclid Symbol" pitchFamily="18" charset="2"/>
              </a:rPr>
              <a:t>so</a:t>
            </a:r>
          </a:p>
          <a:p>
            <a:pPr>
              <a:defRPr/>
            </a:pPr>
            <a:r>
              <a:rPr lang="en-US" sz="4800" dirty="0">
                <a:solidFill>
                  <a:srgbClr val="3333CC"/>
                </a:solidFill>
                <a:latin typeface="Comic Sans MS" pitchFamily="66" charset="0"/>
                <a:sym typeface="Euclid Symbol" pitchFamily="18" charset="2"/>
              </a:rPr>
              <a:t>        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1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4800" baseline="300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</a:t>
            </a:r>
            <a:r>
              <a:rPr lang="en-US" sz="4800" baseline="30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(mod n)</a:t>
            </a:r>
            <a:r>
              <a:rPr lang="en-US" sz="4800" dirty="0">
                <a:latin typeface="Comic Sans MS" pitchFamily="66" charset="0"/>
              </a:rPr>
              <a:t>.</a:t>
            </a:r>
          </a:p>
          <a:p>
            <a:pPr>
              <a:defRPr/>
            </a:pPr>
            <a:r>
              <a:rPr lang="en-US" sz="4800" dirty="0">
                <a:latin typeface="Comic Sans MS" pitchFamily="66" charset="0"/>
              </a:rPr>
              <a:t>                                  </a:t>
            </a:r>
            <a:r>
              <a:rPr lang="en-US" sz="4800" dirty="0">
                <a:solidFill>
                  <a:srgbClr val="00A200"/>
                </a:solidFill>
                <a:latin typeface="Comic Sans MS" pitchFamily="66" charset="0"/>
              </a:rPr>
              <a:t>QED</a:t>
            </a:r>
          </a:p>
        </p:txBody>
      </p:sp>
      <p:cxnSp>
        <p:nvCxnSpPr>
          <p:cNvPr id="7" name="Straight Connector 6"/>
          <p:cNvCxnSpPr>
            <a:cxnSpLocks noChangeShapeType="1"/>
          </p:cNvCxnSpPr>
          <p:nvPr/>
        </p:nvCxnSpPr>
        <p:spPr bwMode="auto">
          <a:xfrm rot="10800000" flipV="1">
            <a:off x="1633538" y="1528763"/>
            <a:ext cx="1903412" cy="285750"/>
          </a:xfrm>
          <a:prstGeom prst="line">
            <a:avLst/>
          </a:prstGeom>
          <a:noFill/>
          <a:ln w="41275" algn="ctr">
            <a:solidFill>
              <a:srgbClr val="0000CC"/>
            </a:solidFill>
            <a:prstDash val="sysDash"/>
            <a:round/>
            <a:headEnd/>
            <a:tailEnd type="none" w="lg" len="lg"/>
          </a:ln>
        </p:spPr>
      </p:cxnSp>
      <p:cxnSp>
        <p:nvCxnSpPr>
          <p:cNvPr id="11" name="Straight Connector 10"/>
          <p:cNvCxnSpPr>
            <a:cxnSpLocks noChangeShapeType="1"/>
          </p:cNvCxnSpPr>
          <p:nvPr/>
        </p:nvCxnSpPr>
        <p:spPr bwMode="auto">
          <a:xfrm rot="10800000" flipV="1">
            <a:off x="1951038" y="3221038"/>
            <a:ext cx="1903412" cy="284162"/>
          </a:xfrm>
          <a:prstGeom prst="line">
            <a:avLst/>
          </a:prstGeom>
          <a:noFill/>
          <a:ln w="41275" algn="ctr">
            <a:solidFill>
              <a:srgbClr val="0000CC"/>
            </a:solidFill>
            <a:prstDash val="sysDash"/>
            <a:round/>
            <a:headEnd/>
            <a:tailEnd type="none" w="lg" len="lg"/>
          </a:ln>
        </p:spPr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30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30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30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30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BAD967A3-F968-4CE5-B9C8-0E65E562ACE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Calculating </a:t>
            </a:r>
            <a:r>
              <a:rPr lang="en-US" sz="6000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endParaRPr lang="en-US" sz="6000" b="0" dirty="0" smtClean="0">
              <a:solidFill>
                <a:schemeClr val="tx1"/>
              </a:solidFill>
            </a:endParaRPr>
          </a:p>
        </p:txBody>
      </p:sp>
      <p:sp>
        <p:nvSpPr>
          <p:cNvPr id="24580" name="Text Box 6"/>
          <p:cNvSpPr txBox="1">
            <a:spLocks noChangeArrowheads="1"/>
          </p:cNvSpPr>
          <p:nvPr/>
        </p:nvSpPr>
        <p:spPr bwMode="auto">
          <a:xfrm>
            <a:off x="457200" y="1770063"/>
            <a:ext cx="8187946" cy="17681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5400" dirty="0">
                <a:latin typeface="Comic Sans MS" pitchFamily="66" charset="0"/>
              </a:rPr>
              <a:t>If </a:t>
            </a:r>
            <a:r>
              <a:rPr lang="en-US" sz="5400" dirty="0" err="1">
                <a:solidFill>
                  <a:srgbClr val="3333CC"/>
                </a:solidFill>
                <a:latin typeface="Comic Sans MS" pitchFamily="66" charset="0"/>
              </a:rPr>
              <a:t>p</a:t>
            </a:r>
            <a:r>
              <a:rPr lang="en-US" sz="5400" dirty="0">
                <a:latin typeface="Comic Sans MS" pitchFamily="66" charset="0"/>
              </a:rPr>
              <a:t> prime,</a:t>
            </a:r>
            <a:r>
              <a:rPr lang="en-US" sz="4800" dirty="0"/>
              <a:t> </a:t>
            </a:r>
            <a:r>
              <a:rPr lang="en-US" sz="5400" dirty="0">
                <a:latin typeface="Comic Sans MS" pitchFamily="66" charset="0"/>
              </a:rPr>
              <a:t>everything</a:t>
            </a:r>
            <a:r>
              <a:rPr lang="en-US" sz="5400" dirty="0" smtClean="0">
                <a:latin typeface="Comic Sans MS" pitchFamily="66" charset="0"/>
              </a:rPr>
              <a:t> in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5400" dirty="0" smtClean="0">
                <a:solidFill>
                  <a:srgbClr val="3333CC"/>
                </a:solidFill>
                <a:latin typeface="Comic Sans MS" pitchFamily="66" charset="0"/>
              </a:rPr>
              <a:t>[1,p) </a:t>
            </a:r>
            <a:r>
              <a:rPr lang="en-US" sz="5400" dirty="0">
                <a:latin typeface="Comic Sans MS" pitchFamily="66" charset="0"/>
              </a:rPr>
              <a:t>is rel. prime to </a:t>
            </a:r>
            <a:r>
              <a:rPr lang="en-US" sz="5400" dirty="0" err="1">
                <a:solidFill>
                  <a:srgbClr val="3333CC"/>
                </a:solidFill>
                <a:latin typeface="Comic Sans MS" pitchFamily="66" charset="0"/>
              </a:rPr>
              <a:t>p</a:t>
            </a:r>
            <a:r>
              <a:rPr lang="en-US" sz="5400" dirty="0">
                <a:latin typeface="Comic Sans MS" pitchFamily="66" charset="0"/>
              </a:rPr>
              <a:t>, so</a:t>
            </a:r>
          </a:p>
        </p:txBody>
      </p:sp>
      <p:sp>
        <p:nvSpPr>
          <p:cNvPr id="394247" name="Text Box 7"/>
          <p:cNvSpPr txBox="1">
            <a:spLocks noChangeArrowheads="1"/>
          </p:cNvSpPr>
          <p:nvPr/>
        </p:nvSpPr>
        <p:spPr bwMode="auto">
          <a:xfrm>
            <a:off x="2359025" y="3754438"/>
            <a:ext cx="4500563" cy="1108075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6600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err="1" smtClean="0">
                <a:solidFill>
                  <a:srgbClr val="3333CC"/>
                </a:solidFill>
                <a:latin typeface="Comic Sans MS" pitchFamily="66" charset="0"/>
              </a:rPr>
              <a:t>(</a:t>
            </a:r>
            <a:r>
              <a:rPr lang="en-US" sz="6600" dirty="0" err="1">
                <a:solidFill>
                  <a:srgbClr val="3333CC"/>
                </a:solidFill>
                <a:latin typeface="Comic Sans MS" pitchFamily="66" charset="0"/>
              </a:rPr>
              <a:t>p</a:t>
            </a:r>
            <a:r>
              <a:rPr lang="en-US" sz="6600" dirty="0">
                <a:solidFill>
                  <a:srgbClr val="3333CC"/>
                </a:solidFill>
                <a:latin typeface="Comic Sans MS" pitchFamily="66" charset="0"/>
              </a:rPr>
              <a:t>) = p – 1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4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628CA37F-BEB8-4F06-9290-65883FDFDAD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5931" y="993775"/>
            <a:ext cx="2277269" cy="1139825"/>
          </a:xfrm>
        </p:spPr>
        <p:txBody>
          <a:bodyPr/>
          <a:lstStyle/>
          <a:p>
            <a:pPr marL="609600" indent="-609600" eaLnBrk="1" hangingPunct="1">
              <a:defRPr/>
            </a:pPr>
            <a:r>
              <a:rPr lang="en-US" sz="66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(9)?</a:t>
            </a:r>
          </a:p>
        </p:txBody>
      </p:sp>
      <p:sp>
        <p:nvSpPr>
          <p:cNvPr id="433158" name="Text Box 6"/>
          <p:cNvSpPr txBox="1">
            <a:spLocks noChangeArrowheads="1"/>
          </p:cNvSpPr>
          <p:nvPr/>
        </p:nvSpPr>
        <p:spPr bwMode="auto">
          <a:xfrm>
            <a:off x="609600" y="4876800"/>
            <a:ext cx="7839005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6000" dirty="0">
                <a:latin typeface="Comic Sans MS" pitchFamily="66" charset="0"/>
              </a:rPr>
              <a:t>so,</a:t>
            </a:r>
            <a:r>
              <a:rPr lang="en-US" sz="6000" dirty="0" smtClean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60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(9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) =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9</a:t>
            </a:r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-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(9/</a:t>
            </a:r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3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) = 6</a:t>
            </a:r>
            <a:endParaRPr lang="en-US" sz="6000" dirty="0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25606" name="Text Box 7"/>
          <p:cNvSpPr txBox="1">
            <a:spLocks noChangeArrowheads="1"/>
          </p:cNvSpPr>
          <p:nvPr/>
        </p:nvSpPr>
        <p:spPr bwMode="auto">
          <a:xfrm>
            <a:off x="563204" y="2155210"/>
            <a:ext cx="8047396" cy="249299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5400" dirty="0" smtClean="0">
                <a:latin typeface="Comic Sans MS" pitchFamily="66" charset="0"/>
              </a:rPr>
              <a:t> rel. prime to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9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 err="1" smtClean="0">
                <a:latin typeface="Comic Sans MS" pitchFamily="66" charset="0"/>
              </a:rPr>
              <a:t>iff</a:t>
            </a:r>
            <a:endParaRPr lang="en-US" sz="5400" dirty="0" smtClean="0">
              <a:latin typeface="Comic Sans MS" pitchFamily="66" charset="0"/>
            </a:endParaRPr>
          </a:p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5400" dirty="0" smtClean="0">
                <a:latin typeface="Comic Sans MS" pitchFamily="66" charset="0"/>
              </a:rPr>
              <a:t> rel. prime to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3</a:t>
            </a:r>
          </a:p>
          <a:p>
            <a:r>
              <a:rPr lang="en-US" sz="4800" dirty="0" smtClean="0">
                <a:latin typeface="Comic Sans MS" pitchFamily="66" charset="0"/>
              </a:rPr>
              <a:t>3 divides every 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3</a:t>
            </a:r>
            <a:r>
              <a:rPr lang="en-US" sz="4800" dirty="0" smtClean="0">
                <a:latin typeface="Comic Sans MS" pitchFamily="66" charset="0"/>
              </a:rPr>
              <a:t>rd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 number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61926" y="1134070"/>
            <a:ext cx="5420074" cy="92333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marL="609600" lvl="0" indent="-609600" algn="ctr" eaLnBrk="1" hangingPunct="1">
              <a:spcBef>
                <a:spcPct val="20000"/>
              </a:spcBef>
              <a:defRPr/>
            </a:pPr>
            <a:r>
              <a:rPr lang="en-US" sz="5400" kern="0" dirty="0" smtClean="0">
                <a:solidFill>
                  <a:schemeClr val="accent1">
                    <a:lumMod val="50000"/>
                  </a:schemeClr>
                </a:solidFill>
                <a:latin typeface="Comic Sans MS"/>
              </a:rPr>
              <a:t>0,1,2,3,4,5,6,7,8</a:t>
            </a:r>
            <a:endParaRPr lang="en-US" sz="5400" kern="0" dirty="0">
              <a:solidFill>
                <a:schemeClr val="accent1">
                  <a:lumMod val="50000"/>
                </a:schemeClr>
              </a:solidFill>
              <a:latin typeface="Comic Sans M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61926" y="1143000"/>
            <a:ext cx="5420074" cy="92333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marL="609600" lvl="0" indent="-609600" algn="ctr" eaLnBrk="1" hangingPunct="1">
              <a:spcBef>
                <a:spcPct val="20000"/>
              </a:spcBef>
              <a:defRPr/>
            </a:pPr>
            <a:r>
              <a:rPr lang="en-US" sz="5400" kern="0" dirty="0" smtClean="0">
                <a:solidFill>
                  <a:srgbClr val="FF0000"/>
                </a:solidFill>
                <a:latin typeface="Comic Sans MS"/>
              </a:rPr>
              <a:t>0</a:t>
            </a:r>
            <a:r>
              <a:rPr lang="en-US" sz="5400" kern="0" dirty="0" smtClean="0">
                <a:solidFill>
                  <a:srgbClr val="008000"/>
                </a:solidFill>
                <a:latin typeface="Comic Sans MS"/>
              </a:rPr>
              <a:t>,1,2,</a:t>
            </a:r>
            <a:r>
              <a:rPr lang="en-US" sz="5400" kern="0" dirty="0" smtClean="0">
                <a:solidFill>
                  <a:srgbClr val="FF0000"/>
                </a:solidFill>
                <a:latin typeface="Comic Sans MS"/>
              </a:rPr>
              <a:t>3</a:t>
            </a:r>
            <a:r>
              <a:rPr lang="en-US" sz="5400" kern="0" dirty="0" smtClean="0">
                <a:solidFill>
                  <a:srgbClr val="008000"/>
                </a:solidFill>
                <a:latin typeface="Comic Sans MS"/>
              </a:rPr>
              <a:t>,4,5,</a:t>
            </a:r>
            <a:r>
              <a:rPr lang="en-US" sz="5400" kern="0" dirty="0" smtClean="0">
                <a:solidFill>
                  <a:srgbClr val="FF0000"/>
                </a:solidFill>
                <a:latin typeface="Comic Sans MS"/>
              </a:rPr>
              <a:t>6</a:t>
            </a:r>
            <a:r>
              <a:rPr lang="en-US" sz="5400" kern="0" dirty="0" smtClean="0">
                <a:solidFill>
                  <a:srgbClr val="008000"/>
                </a:solidFill>
                <a:latin typeface="Comic Sans MS"/>
              </a:rPr>
              <a:t>,7,8</a:t>
            </a:r>
            <a:endParaRPr lang="en-US" sz="5400" kern="0" dirty="0">
              <a:solidFill>
                <a:srgbClr val="008000"/>
              </a:solidFill>
              <a:latin typeface="Comic Sans MS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57912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dirty="0" smtClean="0">
                <a:solidFill>
                  <a:schemeClr val="tx1"/>
                </a:solidFill>
              </a:rPr>
              <a:t>Euler </a:t>
            </a:r>
            <a:r>
              <a:rPr lang="en-US" sz="5400" dirty="0" err="1" smtClean="0">
                <a:solidFill>
                  <a:schemeClr val="tx1"/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4400" dirty="0" smtClean="0">
                <a:solidFill>
                  <a:schemeClr val="tx1"/>
                </a:solidFill>
              </a:rPr>
              <a:t> function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56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56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158" grpId="0"/>
      <p:bldP spid="25606" grpId="0" build="allAtOnce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62000" y="1371600"/>
            <a:ext cx="7542449" cy="7571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0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1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...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p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...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2p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...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..,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p</a:t>
            </a:r>
            <a:r>
              <a:rPr lang="en-US" sz="4800" baseline="300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k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-p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...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</a:t>
            </a:r>
            <a:r>
              <a:rPr lang="en-US" sz="4800" baseline="30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-1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1059454A-2E72-4D2B-8CF4-AC51538C5AA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Calculating 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5400" b="0" dirty="0" err="1" smtClean="0">
                <a:solidFill>
                  <a:schemeClr val="tx1"/>
                </a:solidFill>
                <a:sym typeface="Euclid Symbol" pitchFamily="18" charset="2"/>
              </a:rPr>
              <a:t>(</a:t>
            </a:r>
            <a:r>
              <a:rPr lang="en-US" sz="5400" b="0" dirty="0" err="1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p</a:t>
            </a:r>
            <a:r>
              <a:rPr lang="en-US" sz="5400" b="0" baseline="30000" dirty="0" err="1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k</a:t>
            </a:r>
            <a:r>
              <a:rPr lang="en-US" sz="5400" b="0" dirty="0" smtClean="0">
                <a:solidFill>
                  <a:schemeClr val="tx1"/>
                </a:solidFill>
                <a:sym typeface="Euclid Symbol" pitchFamily="18" charset="2"/>
              </a:rPr>
              <a:t>)</a:t>
            </a:r>
            <a:endParaRPr lang="en-US" sz="5400" b="0" dirty="0" smtClean="0">
              <a:solidFill>
                <a:schemeClr val="tx1"/>
              </a:solidFill>
            </a:endParaRPr>
          </a:p>
        </p:txBody>
      </p:sp>
      <p:sp>
        <p:nvSpPr>
          <p:cNvPr id="26628" name="Text Box 7"/>
          <p:cNvSpPr txBox="1">
            <a:spLocks noChangeArrowheads="1"/>
          </p:cNvSpPr>
          <p:nvPr/>
        </p:nvSpPr>
        <p:spPr bwMode="auto">
          <a:xfrm>
            <a:off x="152400" y="2438400"/>
            <a:ext cx="8839200" cy="8402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</a:t>
            </a:r>
            <a:r>
              <a:rPr lang="en-US" sz="5400" dirty="0" smtClean="0">
                <a:latin typeface="Comic Sans MS" pitchFamily="66" charset="0"/>
              </a:rPr>
              <a:t> divides every </a:t>
            </a:r>
            <a:r>
              <a:rPr lang="en-US" sz="5400" dirty="0" err="1">
                <a:solidFill>
                  <a:srgbClr val="FF0000"/>
                </a:solidFill>
                <a:latin typeface="Comic Sans MS" pitchFamily="66" charset="0"/>
              </a:rPr>
              <a:t>p</a:t>
            </a:r>
            <a:r>
              <a:rPr lang="en-US" sz="5400" dirty="0" err="1">
                <a:latin typeface="Comic Sans MS" pitchFamily="66" charset="0"/>
              </a:rPr>
              <a:t>th</a:t>
            </a:r>
            <a:r>
              <a:rPr lang="en-US" sz="5400" dirty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</a:rPr>
              <a:t>number</a:t>
            </a:r>
            <a:endParaRPr lang="en-US" sz="5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26630" name="Text Box 11"/>
          <p:cNvSpPr txBox="1">
            <a:spLocks noChangeArrowheads="1"/>
          </p:cNvSpPr>
          <p:nvPr/>
        </p:nvSpPr>
        <p:spPr bwMode="auto">
          <a:xfrm>
            <a:off x="1174750" y="4368800"/>
            <a:ext cx="1841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 useBgFill="1">
        <p:nvSpPr>
          <p:cNvPr id="7" name="Rectangle 10"/>
          <p:cNvSpPr>
            <a:spLocks noChangeArrowheads="1"/>
          </p:cNvSpPr>
          <p:nvPr/>
        </p:nvSpPr>
        <p:spPr bwMode="auto">
          <a:xfrm>
            <a:off x="762000" y="1376470"/>
            <a:ext cx="7678705" cy="757130"/>
          </a:xfrm>
          <a:prstGeom prst="rect">
            <a:avLst/>
          </a:prstGeom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800" dirty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0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1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...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p</a:t>
            </a:r>
            <a:r>
              <a:rPr lang="en-US" sz="4400" dirty="0">
                <a:solidFill>
                  <a:srgbClr val="087A13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...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800" dirty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2p</a:t>
            </a:r>
            <a:r>
              <a:rPr lang="en-US" sz="4800" dirty="0" smtClean="0">
                <a:solidFill>
                  <a:srgbClr val="00A2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.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.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.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.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.,</a:t>
            </a:r>
            <a:r>
              <a:rPr lang="en-US" sz="4800" dirty="0" err="1" smtClean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p</a:t>
            </a:r>
            <a:r>
              <a:rPr lang="en-US" sz="4800" baseline="30000" dirty="0" err="1" smtClean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k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-p</a:t>
            </a:r>
            <a:r>
              <a:rPr lang="en-US" sz="4400" dirty="0">
                <a:solidFill>
                  <a:srgbClr val="087A13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...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p</a:t>
            </a:r>
            <a:r>
              <a:rPr lang="en-US" sz="4800" baseline="30000" dirty="0">
                <a:solidFill>
                  <a:srgbClr val="008000"/>
                </a:solidFill>
                <a:latin typeface="Comic Sans MS" pitchFamily="66" charset="0"/>
              </a:rPr>
              <a:t>k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-1</a:t>
            </a: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304800" y="3581400"/>
            <a:ext cx="8582799" cy="193899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6000" dirty="0" err="1" smtClean="0">
                <a:solidFill>
                  <a:srgbClr val="3333FF"/>
                </a:solidFill>
                <a:latin typeface="Comic Sans MS" pitchFamily="66" charset="0"/>
              </a:rPr>
              <a:t>p</a:t>
            </a:r>
            <a:r>
              <a:rPr lang="en-US" sz="6000" baseline="30000" dirty="0" err="1" smtClean="0">
                <a:solidFill>
                  <a:srgbClr val="3333FF"/>
                </a:solidFill>
                <a:latin typeface="Comic Sans MS" pitchFamily="66" charset="0"/>
              </a:rPr>
              <a:t>k</a:t>
            </a:r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/p</a:t>
            </a:r>
            <a:r>
              <a:rPr lang="en-US" sz="6000" baseline="30000" dirty="0" smtClean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latin typeface="Comic Sans MS" pitchFamily="66" charset="0"/>
              </a:rPr>
              <a:t>of these</a:t>
            </a:r>
            <a:r>
              <a:rPr lang="en-US" sz="6000" baseline="30000" dirty="0" smtClean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latin typeface="Comic Sans MS" pitchFamily="66" charset="0"/>
              </a:rPr>
              <a:t>numbers</a:t>
            </a:r>
            <a:endParaRPr lang="en-US" sz="6000" dirty="0">
              <a:latin typeface="Comic Sans MS" pitchFamily="66" charset="0"/>
            </a:endParaRPr>
          </a:p>
          <a:p>
            <a:r>
              <a:rPr lang="en-US" sz="6000" dirty="0" smtClean="0">
                <a:latin typeface="Comic Sans MS" pitchFamily="66" charset="0"/>
              </a:rPr>
              <a:t>are </a:t>
            </a:r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6000" dirty="0" smtClean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6000" dirty="0">
                <a:latin typeface="Comic Sans MS" pitchFamily="66" charset="0"/>
              </a:rPr>
              <a:t>rel. prime to </a:t>
            </a:r>
            <a:r>
              <a:rPr lang="en-US" sz="60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</a:t>
            </a:r>
            <a:r>
              <a:rPr lang="en-US" sz="6000" baseline="300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/>
      <p:bldP spid="7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629" name="Rectangle 10"/>
          <p:cNvSpPr>
            <a:spLocks noChangeArrowheads="1"/>
          </p:cNvSpPr>
          <p:nvPr/>
        </p:nvSpPr>
        <p:spPr bwMode="auto">
          <a:xfrm>
            <a:off x="762000" y="1376470"/>
            <a:ext cx="7678705" cy="757130"/>
          </a:xfrm>
          <a:prstGeom prst="rect">
            <a:avLst/>
          </a:prstGeom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800" dirty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0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1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...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p</a:t>
            </a:r>
            <a:r>
              <a:rPr lang="en-US" sz="4400" dirty="0">
                <a:solidFill>
                  <a:srgbClr val="087A13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...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800" dirty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2p</a:t>
            </a:r>
            <a:r>
              <a:rPr lang="en-US" sz="4800" dirty="0" smtClean="0">
                <a:solidFill>
                  <a:srgbClr val="00A2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.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.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.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.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.,</a:t>
            </a:r>
            <a:r>
              <a:rPr lang="en-US" sz="4800" dirty="0" err="1" smtClean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p</a:t>
            </a:r>
            <a:r>
              <a:rPr lang="en-US" sz="4800" baseline="30000" dirty="0" err="1" smtClean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k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-p</a:t>
            </a:r>
            <a:r>
              <a:rPr lang="en-US" sz="4400" dirty="0">
                <a:solidFill>
                  <a:srgbClr val="087A13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...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p</a:t>
            </a:r>
            <a:r>
              <a:rPr lang="en-US" sz="4800" baseline="30000" dirty="0">
                <a:solidFill>
                  <a:srgbClr val="008000"/>
                </a:solidFill>
                <a:latin typeface="Comic Sans MS" pitchFamily="66" charset="0"/>
              </a:rPr>
              <a:t>k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-1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1059454A-2E72-4D2B-8CF4-AC51538C5AA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Calculating 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5400" b="0" dirty="0" err="1" smtClean="0">
                <a:solidFill>
                  <a:schemeClr val="tx1"/>
                </a:solidFill>
                <a:sym typeface="Euclid Symbol" pitchFamily="18" charset="2"/>
              </a:rPr>
              <a:t>(</a:t>
            </a:r>
            <a:r>
              <a:rPr lang="en-US" sz="5400" b="0" dirty="0" err="1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p</a:t>
            </a:r>
            <a:r>
              <a:rPr lang="en-US" sz="5400" b="0" baseline="30000" dirty="0" err="1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k</a:t>
            </a:r>
            <a:r>
              <a:rPr lang="en-US" sz="5400" b="0" dirty="0" smtClean="0">
                <a:solidFill>
                  <a:schemeClr val="tx1"/>
                </a:solidFill>
                <a:sym typeface="Euclid Symbol" pitchFamily="18" charset="2"/>
              </a:rPr>
              <a:t>)</a:t>
            </a:r>
            <a:endParaRPr lang="en-US" sz="5400" b="0" dirty="0" smtClean="0">
              <a:solidFill>
                <a:schemeClr val="tx1"/>
              </a:solidFill>
            </a:endParaRPr>
          </a:p>
        </p:txBody>
      </p:sp>
      <p:sp>
        <p:nvSpPr>
          <p:cNvPr id="26628" name="Text Box 7"/>
          <p:cNvSpPr txBox="1">
            <a:spLocks noChangeArrowheads="1"/>
          </p:cNvSpPr>
          <p:nvPr/>
        </p:nvSpPr>
        <p:spPr bwMode="auto">
          <a:xfrm>
            <a:off x="152400" y="2438400"/>
            <a:ext cx="8839200" cy="8402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</a:t>
            </a:r>
            <a:r>
              <a:rPr lang="en-US" sz="5400" dirty="0" smtClean="0">
                <a:latin typeface="Comic Sans MS" pitchFamily="66" charset="0"/>
              </a:rPr>
              <a:t> divides every </a:t>
            </a:r>
            <a:r>
              <a:rPr lang="en-US" sz="5400" dirty="0" err="1">
                <a:solidFill>
                  <a:srgbClr val="FF0000"/>
                </a:solidFill>
                <a:latin typeface="Comic Sans MS" pitchFamily="66" charset="0"/>
              </a:rPr>
              <a:t>p</a:t>
            </a:r>
            <a:r>
              <a:rPr lang="en-US" sz="5400" dirty="0" err="1">
                <a:latin typeface="Comic Sans MS" pitchFamily="66" charset="0"/>
              </a:rPr>
              <a:t>th</a:t>
            </a:r>
            <a:r>
              <a:rPr lang="en-US" sz="5400" dirty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</a:rPr>
              <a:t>number</a:t>
            </a:r>
            <a:endParaRPr lang="en-US" sz="5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26630" name="Text Box 11"/>
          <p:cNvSpPr txBox="1">
            <a:spLocks noChangeArrowheads="1"/>
          </p:cNvSpPr>
          <p:nvPr/>
        </p:nvSpPr>
        <p:spPr bwMode="auto">
          <a:xfrm>
            <a:off x="1174750" y="4368800"/>
            <a:ext cx="1841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6631" name="Text Box 12"/>
          <p:cNvSpPr txBox="1">
            <a:spLocks noChangeArrowheads="1"/>
          </p:cNvSpPr>
          <p:nvPr/>
        </p:nvSpPr>
        <p:spPr bwMode="auto">
          <a:xfrm>
            <a:off x="304800" y="3581400"/>
            <a:ext cx="8582799" cy="193899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6000" dirty="0" err="1" smtClean="0">
                <a:solidFill>
                  <a:srgbClr val="3333FF"/>
                </a:solidFill>
                <a:latin typeface="Comic Sans MS" pitchFamily="66" charset="0"/>
              </a:rPr>
              <a:t>p</a:t>
            </a:r>
            <a:r>
              <a:rPr lang="en-US" sz="6000" baseline="30000" dirty="0" err="1" smtClean="0">
                <a:solidFill>
                  <a:srgbClr val="3333FF"/>
                </a:solidFill>
                <a:latin typeface="Comic Sans MS" pitchFamily="66" charset="0"/>
              </a:rPr>
              <a:t>k</a:t>
            </a:r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/p</a:t>
            </a:r>
            <a:r>
              <a:rPr lang="en-US" sz="6000" baseline="30000" dirty="0" smtClean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latin typeface="Comic Sans MS" pitchFamily="66" charset="0"/>
              </a:rPr>
              <a:t>of these</a:t>
            </a:r>
            <a:r>
              <a:rPr lang="en-US" sz="6000" baseline="30000" dirty="0" smtClean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latin typeface="Comic Sans MS" pitchFamily="66" charset="0"/>
              </a:rPr>
              <a:t>numbers</a:t>
            </a:r>
            <a:endParaRPr lang="en-US" sz="6000" dirty="0">
              <a:latin typeface="Comic Sans MS" pitchFamily="66" charset="0"/>
            </a:endParaRPr>
          </a:p>
          <a:p>
            <a:r>
              <a:rPr lang="en-US" sz="6000" dirty="0" smtClean="0">
                <a:latin typeface="Comic Sans MS" pitchFamily="66" charset="0"/>
              </a:rPr>
              <a:t>are </a:t>
            </a:r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6000" dirty="0" smtClean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6000" dirty="0">
                <a:latin typeface="Comic Sans MS" pitchFamily="66" charset="0"/>
              </a:rPr>
              <a:t>rel. prime to </a:t>
            </a:r>
            <a:r>
              <a:rPr lang="en-US" sz="60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</a:t>
            </a:r>
            <a:r>
              <a:rPr lang="en-US" sz="6000" baseline="300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 animBg="1"/>
      <p:bldP spid="266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2" name="Text Box 4"/>
          <p:cNvSpPr txBox="1">
            <a:spLocks noChangeArrowheads="1"/>
          </p:cNvSpPr>
          <p:nvPr/>
        </p:nvSpPr>
        <p:spPr bwMode="auto">
          <a:xfrm>
            <a:off x="1403349" y="2790825"/>
            <a:ext cx="6369051" cy="110799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6600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err="1" smtClean="0">
                <a:solidFill>
                  <a:srgbClr val="3333FF"/>
                </a:solidFill>
                <a:latin typeface="Comic Sans MS" pitchFamily="66" charset="0"/>
              </a:rPr>
              <a:t>(</a:t>
            </a:r>
            <a:r>
              <a:rPr lang="en-US" sz="6600" dirty="0" err="1">
                <a:solidFill>
                  <a:srgbClr val="3333FF"/>
                </a:solidFill>
                <a:latin typeface="Comic Sans MS" pitchFamily="66" charset="0"/>
              </a:rPr>
              <a:t>p</a:t>
            </a:r>
            <a:r>
              <a:rPr lang="en-US" sz="6600" baseline="30000" dirty="0" err="1">
                <a:solidFill>
                  <a:srgbClr val="3333FF"/>
                </a:solidFill>
                <a:latin typeface="Comic Sans MS" pitchFamily="66" charset="0"/>
              </a:rPr>
              <a:t>k</a:t>
            </a:r>
            <a:r>
              <a:rPr lang="en-US" sz="6600" dirty="0">
                <a:solidFill>
                  <a:srgbClr val="3333FF"/>
                </a:solidFill>
                <a:latin typeface="Comic Sans MS" pitchFamily="66" charset="0"/>
              </a:rPr>
              <a:t>) = </a:t>
            </a:r>
            <a:r>
              <a:rPr lang="en-US" sz="6600" dirty="0" err="1" smtClean="0">
                <a:solidFill>
                  <a:srgbClr val="3333FF"/>
                </a:solidFill>
                <a:latin typeface="Comic Sans MS" pitchFamily="66" charset="0"/>
              </a:rPr>
              <a:t>p</a:t>
            </a:r>
            <a:r>
              <a:rPr lang="en-US" sz="6600" baseline="30000" dirty="0" err="1" smtClean="0">
                <a:solidFill>
                  <a:srgbClr val="3333FF"/>
                </a:solidFill>
                <a:latin typeface="Comic Sans MS" pitchFamily="66" charset="0"/>
              </a:rPr>
              <a:t>k</a:t>
            </a:r>
            <a:r>
              <a:rPr lang="en-US" sz="6600" dirty="0" smtClean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6600" dirty="0" smtClean="0">
                <a:solidFill>
                  <a:srgbClr val="FF0000"/>
                </a:solidFill>
                <a:latin typeface="Comic Sans MS" pitchFamily="66" charset="0"/>
              </a:rPr>
              <a:t>–</a:t>
            </a:r>
            <a:r>
              <a:rPr lang="en-US" sz="66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6600" dirty="0" err="1" smtClean="0">
                <a:solidFill>
                  <a:srgbClr val="3333FF"/>
                </a:solidFill>
                <a:latin typeface="Comic Sans MS" pitchFamily="66" charset="0"/>
              </a:rPr>
              <a:t>p</a:t>
            </a:r>
            <a:r>
              <a:rPr lang="en-US" sz="6600" baseline="30000" dirty="0" err="1" smtClean="0">
                <a:solidFill>
                  <a:srgbClr val="3333FF"/>
                </a:solidFill>
                <a:latin typeface="Comic Sans MS" pitchFamily="66" charset="0"/>
              </a:rPr>
              <a:t>k</a:t>
            </a:r>
            <a:r>
              <a:rPr lang="en-US" sz="6600" dirty="0" err="1" smtClean="0">
                <a:solidFill>
                  <a:srgbClr val="FF0000"/>
                </a:solidFill>
                <a:latin typeface="Comic Sans MS" pitchFamily="66" charset="0"/>
              </a:rPr>
              <a:t>/p</a:t>
            </a:r>
            <a:endParaRPr lang="en-US" sz="6600" baseline="30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406535" name="Text Box 7"/>
          <p:cNvSpPr txBox="1">
            <a:spLocks noChangeArrowheads="1"/>
          </p:cNvSpPr>
          <p:nvPr/>
        </p:nvSpPr>
        <p:spPr bwMode="auto">
          <a:xfrm>
            <a:off x="5222875" y="2854325"/>
            <a:ext cx="3235325" cy="11080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3333FF"/>
                </a:solidFill>
                <a:latin typeface="Comic Sans MS" pitchFamily="66" charset="0"/>
              </a:rPr>
              <a:t>– p</a:t>
            </a:r>
            <a:r>
              <a:rPr lang="en-US" sz="6600" baseline="30000" dirty="0">
                <a:solidFill>
                  <a:srgbClr val="3333FF"/>
                </a:solidFill>
                <a:latin typeface="Comic Sans MS" pitchFamily="66" charset="0"/>
              </a:rPr>
              <a:t>k-1  </a:t>
            </a:r>
            <a:r>
              <a:rPr lang="en-US" sz="6600" baseline="30000" dirty="0" smtClean="0">
                <a:solidFill>
                  <a:srgbClr val="3333FF"/>
                </a:solidFill>
                <a:latin typeface="Comic Sans MS" pitchFamily="66" charset="0"/>
              </a:rPr>
              <a:t>     </a:t>
            </a:r>
            <a:endParaRPr lang="en-US" sz="6600" baseline="30000" dirty="0">
              <a:solidFill>
                <a:srgbClr val="3333FF"/>
              </a:solidFill>
              <a:latin typeface="Comic Sans MS" pitchFamily="66" charset="0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C87CF356-7DF0-4D58-87B4-D1D77D4EF25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06536" name="Rectangle 8"/>
          <p:cNvSpPr>
            <a:spLocks noChangeArrowheads="1"/>
          </p:cNvSpPr>
          <p:nvPr/>
        </p:nvSpPr>
        <p:spPr bwMode="auto">
          <a:xfrm>
            <a:off x="1219200" y="2514600"/>
            <a:ext cx="6324600" cy="1743075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Calculating 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5400" b="0" dirty="0" err="1" smtClean="0">
                <a:solidFill>
                  <a:schemeClr val="tx1"/>
                </a:solidFill>
                <a:sym typeface="Euclid Symbol" pitchFamily="18" charset="2"/>
              </a:rPr>
              <a:t>(</a:t>
            </a:r>
            <a:r>
              <a:rPr lang="en-US" sz="5400" b="0" dirty="0" err="1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p</a:t>
            </a:r>
            <a:r>
              <a:rPr lang="en-US" sz="5400" b="0" baseline="30000" dirty="0" err="1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k</a:t>
            </a:r>
            <a:r>
              <a:rPr lang="en-US" sz="5400" b="0" dirty="0" smtClean="0">
                <a:solidFill>
                  <a:schemeClr val="tx1"/>
                </a:solidFill>
                <a:sym typeface="Euclid Symbol" pitchFamily="18" charset="2"/>
              </a:rPr>
              <a:t>)</a:t>
            </a:r>
            <a:endParaRPr lang="en-US" sz="5400" b="0" dirty="0" smtClean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" y="1466671"/>
            <a:ext cx="11192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latin typeface="+mj-lt"/>
              </a:rPr>
              <a:t>so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6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6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065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065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06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06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32" grpId="0"/>
      <p:bldP spid="406535" grpId="0" animBg="1"/>
      <p:bldP spid="4065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AD1D0FF0-6D93-442D-82F5-8BA6A710FDE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Calculating 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b="0" dirty="0" err="1" smtClean="0">
                <a:solidFill>
                  <a:schemeClr val="tx1"/>
                </a:solidFill>
                <a:latin typeface="Comic Sans MS" pitchFamily="66" charset="0"/>
              </a:rPr>
              <a:t>(</a:t>
            </a:r>
            <a:r>
              <a:rPr lang="en-US" b="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a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⋅</a:t>
            </a:r>
            <a:r>
              <a:rPr lang="en-US" b="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b</a:t>
            </a:r>
            <a:r>
              <a:rPr lang="en-US" b="0" dirty="0" smtClean="0">
                <a:solidFill>
                  <a:schemeClr val="tx1"/>
                </a:solidFill>
                <a:latin typeface="Comic Sans MS" pitchFamily="66" charset="0"/>
              </a:rPr>
              <a:t>)</a:t>
            </a:r>
            <a:endParaRPr lang="en-US" b="0" dirty="0" smtClean="0">
              <a:solidFill>
                <a:schemeClr val="tx1"/>
              </a:solidFill>
            </a:endParaRP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250" y="1295400"/>
            <a:ext cx="8191500" cy="4622800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endParaRPr lang="en-US" sz="3600" dirty="0" smtClean="0">
              <a:latin typeface="Euclid Symbol" charset="2"/>
              <a:sym typeface="Symbol" pitchFamily="18" charset="2"/>
            </a:endParaRPr>
          </a:p>
          <a:p>
            <a:pPr marL="609600" indent="-609600" eaLnBrk="1" hangingPunct="1">
              <a:buFontTx/>
              <a:buNone/>
            </a:pPr>
            <a:endParaRPr lang="en-US" sz="3600" dirty="0" smtClean="0">
              <a:latin typeface="Euclid Symbol" charset="2"/>
              <a:sym typeface="Symbol" pitchFamily="18" charset="2"/>
            </a:endParaRPr>
          </a:p>
          <a:p>
            <a:pPr marL="609600" indent="-609600" eaLnBrk="1" hangingPunct="1">
              <a:buFontTx/>
              <a:buNone/>
            </a:pPr>
            <a:endParaRPr lang="en-US" sz="3600" dirty="0" smtClean="0">
              <a:latin typeface="Euclid Symbol" charset="2"/>
              <a:sym typeface="Symbol" pitchFamily="18" charset="2"/>
            </a:endParaRPr>
          </a:p>
        </p:txBody>
      </p:sp>
      <p:sp>
        <p:nvSpPr>
          <p:cNvPr id="403461" name="Text Box 5"/>
          <p:cNvSpPr txBox="1">
            <a:spLocks noChangeArrowheads="1"/>
          </p:cNvSpPr>
          <p:nvPr/>
        </p:nvSpPr>
        <p:spPr bwMode="auto">
          <a:xfrm>
            <a:off x="296863" y="1077913"/>
            <a:ext cx="8548687" cy="288848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4800" i="1" dirty="0">
                <a:latin typeface="Comic Sans MS" pitchFamily="66" charset="0"/>
                <a:sym typeface="Symbol" pitchFamily="18" charset="2"/>
              </a:rPr>
              <a:t>Lemma </a:t>
            </a:r>
            <a:r>
              <a:rPr lang="en-US" sz="5400" dirty="0">
                <a:latin typeface="Euclid Symbol" charset="2"/>
                <a:sym typeface="Symbol" pitchFamily="18" charset="2"/>
              </a:rPr>
              <a:t>: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5400" dirty="0" smtClean="0">
                <a:latin typeface="Comic Sans MS" pitchFamily="66" charset="0"/>
              </a:rPr>
              <a:t>  For </a:t>
            </a:r>
            <a:r>
              <a:rPr lang="en-US" sz="5400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a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, b</a:t>
            </a:r>
            <a:r>
              <a:rPr lang="en-US" sz="5400" dirty="0" smtClean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5400" i="1" dirty="0">
                <a:latin typeface="Comic Sans MS" pitchFamily="66" charset="0"/>
              </a:rPr>
              <a:t>relatively prime</a:t>
            </a:r>
            <a:r>
              <a:rPr lang="en-US" sz="5400" dirty="0">
                <a:latin typeface="Comic Sans MS" pitchFamily="66" charset="0"/>
              </a:rPr>
              <a:t>,</a:t>
            </a:r>
            <a:endParaRPr lang="en-US" sz="5400" dirty="0" smtClean="0"/>
          </a:p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6600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(a</a:t>
            </a:r>
            <a:r>
              <a:rPr lang="en-US" sz="660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⋅</a:t>
            </a:r>
            <a:r>
              <a:rPr lang="en-US" sz="660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b</a:t>
            </a:r>
            <a:r>
              <a:rPr lang="en-US" sz="6600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) =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6600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(</a:t>
            </a:r>
            <a:r>
              <a:rPr lang="en-US" sz="6600" dirty="0" err="1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a</a:t>
            </a:r>
            <a:r>
              <a:rPr lang="en-US" sz="660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)</a:t>
            </a:r>
            <a:r>
              <a:rPr lang="en-US" sz="660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⋅</a:t>
            </a:r>
            <a:r>
              <a:rPr lang="en-US" sz="6600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(</a:t>
            </a:r>
            <a:r>
              <a:rPr lang="en-US" sz="6600" dirty="0" err="1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b</a:t>
            </a:r>
            <a:r>
              <a:rPr lang="en-US" sz="6600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) </a:t>
            </a:r>
            <a:r>
              <a:rPr lang="en-US" sz="6600" dirty="0">
                <a:solidFill>
                  <a:srgbClr val="3333CC"/>
                </a:solidFill>
                <a:latin typeface="Comic Sans MS" pitchFamily="66" charset="0"/>
              </a:rPr>
              <a:t> </a:t>
            </a:r>
          </a:p>
        </p:txBody>
      </p:sp>
      <p:sp>
        <p:nvSpPr>
          <p:cNvPr id="403463" name="Rectangle 7"/>
          <p:cNvSpPr>
            <a:spLocks noChangeArrowheads="1"/>
          </p:cNvSpPr>
          <p:nvPr/>
        </p:nvSpPr>
        <p:spPr bwMode="auto">
          <a:xfrm>
            <a:off x="685800" y="1828800"/>
            <a:ext cx="8096250" cy="2273300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3464" name="Text Box 8"/>
          <p:cNvSpPr txBox="1">
            <a:spLocks noChangeArrowheads="1"/>
          </p:cNvSpPr>
          <p:nvPr/>
        </p:nvSpPr>
        <p:spPr bwMode="auto">
          <a:xfrm>
            <a:off x="533400" y="4343400"/>
            <a:ext cx="8063175" cy="175432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dirty="0" err="1">
                <a:latin typeface="Comic Sans MS" pitchFamily="66" charset="0"/>
              </a:rPr>
              <a:t>pf</a:t>
            </a:r>
            <a:r>
              <a:rPr lang="en-US" sz="5400" dirty="0">
                <a:latin typeface="Comic Sans MS" pitchFamily="66" charset="0"/>
              </a:rPr>
              <a:t>:</a:t>
            </a:r>
            <a:r>
              <a:rPr lang="en-US" sz="5400" dirty="0" smtClean="0">
                <a:latin typeface="Comic Sans MS" pitchFamily="66" charset="0"/>
              </a:rPr>
              <a:t> Class prob.  </a:t>
            </a:r>
            <a:r>
              <a:rPr lang="en-US" sz="5400" dirty="0">
                <a:latin typeface="Comic Sans MS" pitchFamily="66" charset="0"/>
              </a:rPr>
              <a:t>A</a:t>
            </a:r>
            <a:r>
              <a:rPr lang="en-US" sz="5400" dirty="0" smtClean="0">
                <a:latin typeface="Comic Sans MS" pitchFamily="66" charset="0"/>
              </a:rPr>
              <a:t>nother </a:t>
            </a:r>
          </a:p>
          <a:p>
            <a:r>
              <a:rPr lang="en-US" sz="5400" dirty="0" smtClean="0">
                <a:latin typeface="Comic Sans MS" pitchFamily="66" charset="0"/>
              </a:rPr>
              <a:t>way later by “counting.”</a:t>
            </a:r>
            <a:endParaRPr lang="en-US" sz="5400" dirty="0">
              <a:latin typeface="Comic Sans MS" pitchFamily="66" charset="0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03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034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034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03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03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61" grpId="0"/>
      <p:bldP spid="403463" grpId="0" animBg="1"/>
      <p:bldP spid="40346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True"/>
  <p:tag name="EMBEDFONTS" val="True"/>
  <p:tag name="USEBOLDAMS" val="True"/>
  <p:tag name="DEFAULTDISPLAYSOURCE" val="\documentclass{article}\pagestyle{empty}&#10;\usepackage{c:/latex-macros/texpoint}&#10;\begin{document}&#10;$$&#10;\end{document}"/>
  <p:tag name="TEX2PS" val="latex --interaction=nonstopmode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446"/>
  <p:tag name="DEFAULTHEIGHT" val="328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noFill/>
        <a:ln w="38100" cap="flat" cmpd="sng" algn="ctr">
          <a:solidFill>
            <a:srgbClr val="FF00FF"/>
          </a:solidFill>
          <a:prstDash val="sysDash"/>
          <a:round/>
          <a:headEnd type="none" w="med" len="med"/>
          <a:tailEnd type="none" w="lg" len="lg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7200" dirty="0" smtClean="0">
            <a:latin typeface="+mj-lt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2928</TotalTime>
  <Words>1436</Words>
  <Application>Microsoft Macintosh PowerPoint</Application>
  <PresentationFormat>On-screen Show (4:3)</PresentationFormat>
  <Paragraphs>284</Paragraphs>
  <Slides>34</Slides>
  <Notes>34</Notes>
  <HiddenSlides>12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Comic Sans MS</vt:lpstr>
      <vt:lpstr>EURM10</vt:lpstr>
      <vt:lpstr>cmsy10</vt:lpstr>
      <vt:lpstr>Euclid Symbol</vt:lpstr>
      <vt:lpstr>6.042 Lecture Template</vt:lpstr>
      <vt:lpstr>Equation</vt:lpstr>
      <vt:lpstr>Slide 1</vt:lpstr>
      <vt:lpstr>Euler φ function</vt:lpstr>
      <vt:lpstr>Euler φ function</vt:lpstr>
      <vt:lpstr>Calculating φ</vt:lpstr>
      <vt:lpstr>Euler φ function</vt:lpstr>
      <vt:lpstr>Calculating φ(pk)</vt:lpstr>
      <vt:lpstr>Calculating φ(pk)</vt:lpstr>
      <vt:lpstr>Calculating φ(pk)</vt:lpstr>
      <vt:lpstr>Calculating φ(a⋅b)</vt:lpstr>
      <vt:lpstr>Calculating φ(a⋅b)</vt:lpstr>
      <vt:lpstr>Euler’s Theorem</vt:lpstr>
      <vt:lpstr>Fermat’s “Little” Theorem</vt:lpstr>
      <vt:lpstr>Proof of Euler’s Theorem</vt:lpstr>
      <vt:lpstr>Proof of Euler’s Theorem</vt:lpstr>
      <vt:lpstr>Proof of Euler’s Theorem</vt:lpstr>
      <vt:lpstr>Proof of Euler’s Theorem</vt:lpstr>
      <vt:lpstr>Slide 17</vt:lpstr>
      <vt:lpstr>Slide 18</vt:lpstr>
      <vt:lpstr>Slide 19</vt:lpstr>
      <vt:lpstr>Permuting n*</vt:lpstr>
      <vt:lpstr>Proof of Euler’s Thm</vt:lpstr>
      <vt:lpstr>Proof of Euler’s Thm</vt:lpstr>
      <vt:lpstr>Proof of Euler’s Thm</vt:lpstr>
      <vt:lpstr>Proof of Euler’s Thm</vt:lpstr>
      <vt:lpstr>Proof of Euler’s Thm</vt:lpstr>
      <vt:lpstr>Proof of Euler’s Thm</vt:lpstr>
      <vt:lpstr>Proof of Euler’s Thm</vt:lpstr>
      <vt:lpstr>Proof of Euler’s Thm</vt:lpstr>
      <vt:lpstr>Proof of Euler’s Thm</vt:lpstr>
      <vt:lpstr>Receiver’s abilities</vt:lpstr>
      <vt:lpstr>Why is it secure?</vt:lpstr>
      <vt:lpstr>Team Problems</vt:lpstr>
      <vt:lpstr>Proof of Euler’s Thm</vt:lpstr>
      <vt:lpstr>Proof of Euler’s Thm</vt:lpstr>
    </vt:vector>
  </TitlesOfParts>
  <Company>MIT CSAIL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R. Meyer</dc:creator>
  <cp:lastModifiedBy>Albert R Meyer</cp:lastModifiedBy>
  <cp:revision>387</cp:revision>
  <cp:lastPrinted>2011-03-02T02:05:20Z</cp:lastPrinted>
  <dcterms:created xsi:type="dcterms:W3CDTF">2011-03-02T01:35:54Z</dcterms:created>
  <dcterms:modified xsi:type="dcterms:W3CDTF">2011-03-02T03:41:51Z</dcterms:modified>
</cp:coreProperties>
</file>