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Default Extension="fntdata" ContentType="application/x-fontdata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notesSlides/notesSlide42.xml" ContentType="application/vnd.openxmlformats-officedocument.presentationml.notesSlid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notesSlides/notesSlide41.xml" ContentType="application/vnd.openxmlformats-officedocument.presentationml.notesSlid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3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44"/>
  </p:notesMasterIdLst>
  <p:handoutMasterIdLst>
    <p:handoutMasterId r:id="rId45"/>
  </p:handoutMasterIdLst>
  <p:sldIdLst>
    <p:sldId id="728" r:id="rId2"/>
    <p:sldId id="905" r:id="rId3"/>
    <p:sldId id="832" r:id="rId4"/>
    <p:sldId id="847" r:id="rId5"/>
    <p:sldId id="885" r:id="rId6"/>
    <p:sldId id="889" r:id="rId7"/>
    <p:sldId id="890" r:id="rId8"/>
    <p:sldId id="848" r:id="rId9"/>
    <p:sldId id="892" r:id="rId10"/>
    <p:sldId id="854" r:id="rId11"/>
    <p:sldId id="849" r:id="rId12"/>
    <p:sldId id="850" r:id="rId13"/>
    <p:sldId id="851" r:id="rId14"/>
    <p:sldId id="852" r:id="rId15"/>
    <p:sldId id="883" r:id="rId16"/>
    <p:sldId id="893" r:id="rId17"/>
    <p:sldId id="834" r:id="rId18"/>
    <p:sldId id="846" r:id="rId19"/>
    <p:sldId id="862" r:id="rId20"/>
    <p:sldId id="863" r:id="rId21"/>
    <p:sldId id="860" r:id="rId22"/>
    <p:sldId id="891" r:id="rId23"/>
    <p:sldId id="861" r:id="rId24"/>
    <p:sldId id="864" r:id="rId25"/>
    <p:sldId id="835" r:id="rId26"/>
    <p:sldId id="865" r:id="rId27"/>
    <p:sldId id="867" r:id="rId28"/>
    <p:sldId id="836" r:id="rId29"/>
    <p:sldId id="868" r:id="rId30"/>
    <p:sldId id="873" r:id="rId31"/>
    <p:sldId id="894" r:id="rId32"/>
    <p:sldId id="874" r:id="rId33"/>
    <p:sldId id="875" r:id="rId34"/>
    <p:sldId id="844" r:id="rId35"/>
    <p:sldId id="877" r:id="rId36"/>
    <p:sldId id="896" r:id="rId37"/>
    <p:sldId id="895" r:id="rId38"/>
    <p:sldId id="878" r:id="rId39"/>
    <p:sldId id="876" r:id="rId40"/>
    <p:sldId id="869" r:id="rId41"/>
    <p:sldId id="870" r:id="rId42"/>
    <p:sldId id="879" r:id="rId43"/>
  </p:sldIdLst>
  <p:sldSz cx="9144000" cy="6858000" type="screen4x3"/>
  <p:notesSz cx="7315200" cy="9601200"/>
  <p:embeddedFontLst>
    <p:embeddedFont>
      <p:font typeface="Comic Sans MS"/>
      <p:regular r:id="rId46"/>
      <p:bold r:id="rId47"/>
    </p:embeddedFont>
    <p:embeddedFont>
      <p:font typeface="EURM10"/>
      <p:regular r:id="rId48"/>
    </p:embeddedFont>
    <p:embeddedFont>
      <p:font typeface="EUFM10"/>
      <p:regular r:id="rId49"/>
    </p:embeddedFont>
    <p:embeddedFont>
      <p:font typeface="EURM7"/>
      <p:regular r:id="rId50"/>
    </p:embeddedFont>
    <p:embeddedFont>
      <p:font typeface="EURM5"/>
      <p:regular r:id="rId51"/>
    </p:embeddedFont>
    <p:embeddedFont>
      <p:font typeface="CMSY10"/>
      <p:regular r:id="rId52"/>
    </p:embeddedFont>
    <p:embeddedFont>
      <p:font typeface="Euclid Symbol" charset="2"/>
      <p:regular r:id="rId53"/>
      <p:bold r:id="rId54"/>
      <p:italic r:id="rId55"/>
      <p:boldItalic r:id="rId56"/>
    </p:embeddedFont>
    <p:embeddedFont>
      <p:font typeface="Arial Unicode MS"/>
      <p:regular r:id="rId57"/>
    </p:embeddedFont>
    <p:embeddedFont>
      <p:font typeface="Times"/>
      <p:regular r:id="rId58"/>
      <p:bold r:id="rId59"/>
      <p:italic r:id="rId60"/>
      <p:boldItalic r:id="rId61"/>
    </p:embeddedFont>
  </p:embeddedFontLst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6B38EC"/>
    <a:srgbClr val="0000CC"/>
    <a:srgbClr val="008000"/>
    <a:srgbClr val="FF00FF"/>
    <a:srgbClr val="996633"/>
    <a:srgbClr val="F40639"/>
    <a:srgbClr val="CB5C01"/>
    <a:srgbClr val="663300"/>
    <a:srgbClr val="D7D7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1554" autoAdjust="0"/>
    <p:restoredTop sz="96448" autoAdjust="0"/>
  </p:normalViewPr>
  <p:slideViewPr>
    <p:cSldViewPr showGuides="1">
      <p:cViewPr varScale="1">
        <p:scale>
          <a:sx n="132" d="100"/>
          <a:sy n="132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gs" Target="tags/tag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font" Target="fonts/font5.fntdata"/><Relationship Id="rId51" Type="http://schemas.openxmlformats.org/officeDocument/2006/relationships/font" Target="fonts/font6.fntdata"/><Relationship Id="rId52" Type="http://schemas.openxmlformats.org/officeDocument/2006/relationships/font" Target="fonts/font7.fntdata"/><Relationship Id="rId53" Type="http://schemas.openxmlformats.org/officeDocument/2006/relationships/font" Target="fonts/font8.fntdata"/><Relationship Id="rId54" Type="http://schemas.openxmlformats.org/officeDocument/2006/relationships/font" Target="fonts/font9.fntdata"/><Relationship Id="rId55" Type="http://schemas.openxmlformats.org/officeDocument/2006/relationships/font" Target="fonts/font10.fntdata"/><Relationship Id="rId56" Type="http://schemas.openxmlformats.org/officeDocument/2006/relationships/font" Target="fonts/font11.fntdata"/><Relationship Id="rId57" Type="http://schemas.openxmlformats.org/officeDocument/2006/relationships/font" Target="fonts/font12.fntdata"/><Relationship Id="rId58" Type="http://schemas.openxmlformats.org/officeDocument/2006/relationships/font" Target="fonts/font13.fntdata"/><Relationship Id="rId59" Type="http://schemas.openxmlformats.org/officeDocument/2006/relationships/font" Target="fonts/font14.fntdata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Relationship Id="rId46" Type="http://schemas.openxmlformats.org/officeDocument/2006/relationships/font" Target="fonts/font1.fntdata"/><Relationship Id="rId47" Type="http://schemas.openxmlformats.org/officeDocument/2006/relationships/font" Target="fonts/font2.fntdata"/><Relationship Id="rId48" Type="http://schemas.openxmlformats.org/officeDocument/2006/relationships/font" Target="fonts/font3.fntdata"/><Relationship Id="rId4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font" Target="fonts/font15.fntdata"/><Relationship Id="rId61" Type="http://schemas.openxmlformats.org/officeDocument/2006/relationships/font" Target="fonts/font16.fntdata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12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16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19</a:t>
            </a:r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192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3972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28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29</a:t>
            </a:r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32</a:t>
            </a:r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33</a:t>
            </a:r>
          </a:p>
        </p:txBody>
      </p:sp>
      <p:sp>
        <p:nvSpPr>
          <p:cNvPr id="92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4212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35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67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March 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2057400"/>
            <a:ext cx="8382000" cy="2743200"/>
          </a:xfrm>
        </p:spPr>
        <p:txBody>
          <a:bodyPr/>
          <a:lstStyle/>
          <a:p>
            <a:pPr marL="0" indent="0" algn="ctr" eaLnBrk="1" hangingPunct="1"/>
            <a:r>
              <a:rPr lang="en-US" sz="6600" b="1" dirty="0" err="1"/>
              <a:t>Congruences</a:t>
            </a:r>
            <a:r>
              <a:rPr lang="en-US" sz="6600" b="1" dirty="0"/>
              <a:t>:</a:t>
            </a:r>
          </a:p>
          <a:p>
            <a:pPr marL="0" indent="0" algn="ctr" eaLnBrk="1" hangingPunct="1"/>
            <a:r>
              <a:rPr lang="en-US" sz="6600" b="1" dirty="0"/>
              <a:t>arithmetic (mod n)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idx="4294967295"/>
          </p:nvPr>
        </p:nvSpPr>
        <p:spPr>
          <a:xfrm>
            <a:off x="609600" y="1676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 err="1">
                <a:solidFill>
                  <a:srgbClr val="0000CC"/>
                </a:solidFill>
              </a:rPr>
              <a:t>b</a:t>
            </a:r>
            <a:r>
              <a:rPr lang="en-US" sz="6600" dirty="0">
                <a:solidFill>
                  <a:srgbClr val="0000CC"/>
                </a:solidFill>
              </a:rPr>
              <a:t> (mod </a:t>
            </a:r>
            <a:r>
              <a:rPr lang="en-US" sz="6600" dirty="0" err="1">
                <a:solidFill>
                  <a:srgbClr val="0000CC"/>
                </a:solidFill>
              </a:rPr>
              <a:t>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rem(a,n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rem(b,n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876800" y="4724400"/>
            <a:ext cx="3276600" cy="1108075"/>
            <a:chOff x="685800" y="5029200"/>
            <a:chExt cx="3276600" cy="1107996"/>
          </a:xfrm>
        </p:grpSpPr>
        <p:sp>
          <p:nvSpPr>
            <p:cNvPr id="14343" name="AutoShape 7"/>
            <p:cNvSpPr>
              <a:spLocks/>
            </p:cNvSpPr>
            <p:nvPr/>
          </p:nvSpPr>
          <p:spPr bwMode="auto">
            <a:xfrm rot="-5400000">
              <a:off x="2133614" y="3581386"/>
              <a:ext cx="380973" cy="3276600"/>
            </a:xfrm>
            <a:prstGeom prst="leftBrace">
              <a:avLst>
                <a:gd name="adj1" fmla="val 8321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1676400" y="5029200"/>
              <a:ext cx="1377300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00">
                  <a:solidFill>
                    <a:srgbClr val="C00000"/>
                  </a:solidFill>
                  <a:latin typeface="Comic Sans MS" pitchFamily="66" charset="0"/>
                </a:rPr>
                <a:t>r</a:t>
              </a:r>
              <a:r>
                <a:rPr lang="en-US" sz="6600" baseline="-25000">
                  <a:solidFill>
                    <a:srgbClr val="C00000"/>
                  </a:solidFill>
                  <a:latin typeface="Comic Sans MS" pitchFamily="66" charset="0"/>
                </a:rPr>
                <a:t>b,n</a:t>
              </a:r>
            </a:p>
          </p:txBody>
        </p:sp>
      </p:grp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920875" y="4953000"/>
            <a:ext cx="34639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latin typeface="Comic Sans MS" pitchFamily="66" charset="0"/>
              </a:rPr>
              <a:t>abbreviate: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7848600" cy="5486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latin typeface="+mn-lt"/>
                <a:sym typeface="Euclid Symbol" pitchFamily="18" charset="2"/>
              </a:rPr>
              <a:t>if </a:t>
            </a:r>
            <a:r>
              <a:rPr lang="en-US" sz="6600" kern="0" dirty="0" err="1">
                <a:latin typeface="+mn-lt"/>
                <a:sym typeface="Euclid Symbol" pitchFamily="18" charset="2"/>
              </a:rPr>
              <a:t>rem’s</a:t>
            </a:r>
            <a:r>
              <a:rPr lang="en-US" sz="6600" kern="0" dirty="0">
                <a:latin typeface="+mn-lt"/>
                <a:sym typeface="Euclid Symbol" pitchFamily="18" charset="2"/>
              </a:rPr>
              <a:t> are =, then</a:t>
            </a: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a-b=(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-q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)n</a:t>
            </a:r>
            <a:endParaRPr lang="en-US" sz="66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4419600" cy="12954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proof: (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" name="Text Box 4"/>
          <p:cNvSpPr txBox="1"/>
          <p:nvPr/>
        </p:nvSpPr>
        <p:spPr>
          <a:xfrm>
            <a:off x="5067300" y="4530725"/>
            <a:ext cx="4000500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600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so</a:t>
            </a:r>
            <a:r>
              <a:rPr lang="en-US" sz="6600" kern="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n|(a-b)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9543" y="5715000"/>
            <a:ext cx="6295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(</a:t>
            </a:r>
            <a:r>
              <a:rPr lang="en-US" sz="4800" dirty="0" smtClean="0">
                <a:sym typeface="Euclid Symbol"/>
              </a:rPr>
              <a:t>only if</a:t>
            </a:r>
            <a:r>
              <a:rPr lang="en-US" sz="4800" dirty="0" smtClean="0"/>
              <a:t>) proof similar</a:t>
            </a:r>
            <a:endParaRPr lang="en-US" sz="4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/>
          </p:cNvSpPr>
          <p:nvPr>
            <p:ph idx="4294967295"/>
          </p:nvPr>
        </p:nvSpPr>
        <p:spPr>
          <a:xfrm>
            <a:off x="0" y="914400"/>
            <a:ext cx="8686800" cy="5638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>
              <a:spcBef>
                <a:spcPts val="0"/>
              </a:spcBef>
              <a:defRPr/>
            </a:pPr>
            <a:r>
              <a:rPr lang="en-US" sz="6600" kern="0" dirty="0"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conversely,</a:t>
            </a:r>
          </a:p>
          <a:p>
            <a:pPr marL="0">
              <a:spcBef>
                <a:spcPts val="0"/>
              </a:spcBef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n|(a-b)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means</a:t>
            </a:r>
          </a:p>
          <a:p>
            <a:pPr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)n + 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a,n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b,n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))</a:t>
            </a:r>
          </a:p>
          <a:p>
            <a:pPr marL="0" indent="0" eaLnBrk="1" hangingPunct="1">
              <a:defRPr/>
            </a:pP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idx="4294967295"/>
          </p:nvPr>
        </p:nvSpPr>
        <p:spPr>
          <a:xfrm>
            <a:off x="609600" y="2493963"/>
            <a:ext cx="8229600" cy="1392237"/>
          </a:xfrm>
        </p:spPr>
        <p:txBody>
          <a:bodyPr/>
          <a:lstStyle/>
          <a:p>
            <a:pPr marL="0" indent="0" eaLnBrk="1" hangingPunct="1"/>
            <a:r>
              <a:rPr lang="en-US" sz="6000" dirty="0" err="1">
                <a:solidFill>
                  <a:srgbClr val="0000CC"/>
                </a:solidFill>
              </a:rPr>
              <a:t>n|((q</a:t>
            </a:r>
            <a:r>
              <a:rPr lang="en-US" sz="6000" baseline="-25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00CC"/>
                </a:solidFill>
              </a:rPr>
              <a:t>-q</a:t>
            </a:r>
            <a:r>
              <a:rPr lang="en-US" sz="6000" baseline="-25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00CC"/>
                </a:solidFill>
              </a:rPr>
              <a:t>)n</a:t>
            </a:r>
            <a:r>
              <a:rPr lang="en-US" sz="6000" dirty="0">
                <a:solidFill>
                  <a:srgbClr val="0000CC"/>
                </a:solidFill>
              </a:rPr>
              <a:t> + (</a:t>
            </a:r>
            <a:r>
              <a:rPr lang="en-US" sz="6000" dirty="0" err="1">
                <a:solidFill>
                  <a:srgbClr val="0000CC"/>
                </a:solidFill>
              </a:rPr>
              <a:t>r</a:t>
            </a:r>
            <a:r>
              <a:rPr lang="en-US" sz="6000" baseline="-25000" dirty="0" err="1">
                <a:solidFill>
                  <a:srgbClr val="0000CC"/>
                </a:solidFill>
              </a:rPr>
              <a:t>a,n</a:t>
            </a:r>
            <a:r>
              <a:rPr lang="en-US" sz="6000" dirty="0" err="1">
                <a:solidFill>
                  <a:srgbClr val="0000CC"/>
                </a:solidFill>
              </a:rPr>
              <a:t>-r</a:t>
            </a:r>
            <a:r>
              <a:rPr lang="en-US" sz="6000" baseline="-25000" dirty="0" err="1">
                <a:solidFill>
                  <a:srgbClr val="0000CC"/>
                </a:solidFill>
              </a:rPr>
              <a:t>b,n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  <a:endParaRPr lang="en-US" sz="6000" dirty="0"/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2338" y="3408363"/>
            <a:ext cx="3040062" cy="2001837"/>
            <a:chOff x="922039" y="1981201"/>
            <a:chExt cx="3040361" cy="2001797"/>
          </a:xfrm>
        </p:grpSpPr>
        <p:sp>
          <p:nvSpPr>
            <p:cNvPr id="6" name="Text Box 17"/>
            <p:cNvSpPr txBox="1"/>
            <p:nvPr/>
          </p:nvSpPr>
          <p:spPr>
            <a:xfrm>
              <a:off x="922039" y="2874945"/>
              <a:ext cx="982759" cy="11080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22" name="AutoShape 18"/>
            <p:cNvSpPr>
              <a:spLocks/>
            </p:cNvSpPr>
            <p:nvPr/>
          </p:nvSpPr>
          <p:spPr bwMode="auto">
            <a:xfrm rot="-5400000">
              <a:off x="2497013" y="855533"/>
              <a:ext cx="339718" cy="2591055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9" name="AutoShape 19"/>
            <p:cNvCxnSpPr>
              <a:cxnSpLocks noChangeShapeType="1"/>
            </p:cNvCxnSpPr>
            <p:nvPr/>
          </p:nvCxnSpPr>
          <p:spPr bwMode="auto">
            <a:xfrm flipV="1">
              <a:off x="1821161" y="2362200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971800" y="4348163"/>
            <a:ext cx="9636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latin typeface="Comic Sans MS" pitchFamily="66" charset="0"/>
              </a:rPr>
              <a:t>so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800600" y="3484563"/>
            <a:ext cx="3200400" cy="1925637"/>
            <a:chOff x="4419600" y="2057400"/>
            <a:chExt cx="3200400" cy="1925597"/>
          </a:xfrm>
        </p:grpSpPr>
        <p:sp>
          <p:nvSpPr>
            <p:cNvPr id="15" name="Text Box 14"/>
            <p:cNvSpPr txBox="1"/>
            <p:nvPr/>
          </p:nvSpPr>
          <p:spPr>
            <a:xfrm>
              <a:off x="4419600" y="2874945"/>
              <a:ext cx="982663" cy="110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19" name="AutoShape 15"/>
            <p:cNvSpPr>
              <a:spLocks/>
            </p:cNvSpPr>
            <p:nvPr/>
          </p:nvSpPr>
          <p:spPr bwMode="auto">
            <a:xfrm rot="-5400000">
              <a:off x="6057904" y="876296"/>
              <a:ext cx="380992" cy="2743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6" name="AutoShape 16"/>
            <p:cNvCxnSpPr>
              <a:cxnSpLocks noChangeShapeType="1"/>
              <a:stCxn id="15" idx="3"/>
            </p:cNvCxnSpPr>
            <p:nvPr/>
          </p:nvCxnSpPr>
          <p:spPr bwMode="auto">
            <a:xfrm flipV="1">
              <a:off x="5402561" y="2362199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0" name="Rectangle 7"/>
          <p:cNvSpPr/>
          <p:nvPr/>
        </p:nvSpPr>
        <p:spPr>
          <a:xfrm>
            <a:off x="228600" y="1346200"/>
            <a:ext cx="73914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000" kern="0" dirty="0">
                <a:latin typeface="Comic Sans MS"/>
                <a:sym typeface="Euclid Symbol" pitchFamily="18" charset="2"/>
              </a:rPr>
              <a:t>but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03837" y="990600"/>
            <a:ext cx="3611563" cy="1676400"/>
            <a:chOff x="5181600" y="1066800"/>
            <a:chExt cx="3611716" cy="1676400"/>
          </a:xfrm>
        </p:grpSpPr>
        <p:sp>
          <p:nvSpPr>
            <p:cNvPr id="16" name="AutoShape 11"/>
            <p:cNvSpPr/>
            <p:nvPr/>
          </p:nvSpPr>
          <p:spPr bwMode="auto">
            <a:xfrm rot="5400000">
              <a:off x="6438958" y="1257242"/>
              <a:ext cx="228600" cy="2743316"/>
            </a:xfrm>
            <a:prstGeom prst="leftBrace">
              <a:avLst/>
            </a:prstGeom>
            <a:noFill/>
            <a:ln w="381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6019800" y="1066800"/>
              <a:ext cx="277351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|--| </a:t>
              </a:r>
              <a:r>
                <a:rPr lang="en-US" sz="6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 </a:t>
              </a:r>
              <a:r>
                <a:rPr lang="en-US" sz="6000" dirty="0" err="1">
                  <a:solidFill>
                    <a:srgbClr val="0000CC"/>
                  </a:solidFill>
                  <a:latin typeface="Comic Sans MS" pitchFamily="66" charset="0"/>
                </a:rPr>
                <a:t>n</a:t>
              </a:r>
              <a:endParaRPr lang="en-US" sz="6000" dirty="0">
                <a:solidFill>
                  <a:srgbClr val="0000CC"/>
                </a:solidFill>
                <a:latin typeface="Comic Sans MS" pitchFamily="66" charset="0"/>
              </a:endParaRPr>
            </a:p>
          </p:txBody>
        </p:sp>
        <p:cxnSp>
          <p:nvCxnSpPr>
            <p:cNvPr id="35853" name="AutoShape 13"/>
            <p:cNvCxnSpPr>
              <a:cxnSpLocks noChangeShapeType="1"/>
              <a:stCxn id="35852" idx="2"/>
            </p:cNvCxnSpPr>
            <p:nvPr/>
          </p:nvCxnSpPr>
          <p:spPr bwMode="auto">
            <a:xfrm rot="5400000">
              <a:off x="6687611" y="1871852"/>
              <a:ext cx="508337" cy="929558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62000" y="5486400"/>
            <a:ext cx="53879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latin typeface="Comic Sans MS" pitchFamily="66" charset="0"/>
              </a:rPr>
              <a:t>implies </a:t>
            </a:r>
            <a:r>
              <a:rPr lang="en-US" sz="6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4000" baseline="-25000" dirty="0" err="1">
                <a:solidFill>
                  <a:srgbClr val="0000CC"/>
                </a:solidFill>
                <a:latin typeface="Comic Sans MS" pitchFamily="66" charset="0"/>
              </a:rPr>
              <a:t>a,n</a:t>
            </a: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=</a:t>
            </a:r>
            <a:r>
              <a:rPr lang="en-US" sz="6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4000" baseline="-25000" dirty="0" err="1">
                <a:solidFill>
                  <a:srgbClr val="0000CC"/>
                </a:solidFill>
                <a:latin typeface="Comic Sans MS" pitchFamily="66" charset="0"/>
              </a:rPr>
              <a:t>b,n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7924800" cy="4343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 err="1">
                <a:solidFill>
                  <a:srgbClr val="0000CC"/>
                </a:solidFill>
              </a:rPr>
              <a:t>b</a:t>
            </a:r>
            <a:r>
              <a:rPr lang="en-US" sz="6600" dirty="0">
                <a:solidFill>
                  <a:srgbClr val="0000CC"/>
                </a:solidFill>
              </a:rPr>
              <a:t> (mod </a:t>
            </a:r>
            <a:r>
              <a:rPr lang="en-US" sz="6600" dirty="0" err="1">
                <a:solidFill>
                  <a:srgbClr val="0000CC"/>
                </a:solidFill>
              </a:rPr>
              <a:t>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rem(a,n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rem(b,n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81800" y="5257800"/>
            <a:ext cx="18954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1000" y="1066800"/>
            <a:ext cx="8229600" cy="35814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Corollary: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dirty="0" err="1"/>
              <a:t>pf</a:t>
            </a:r>
            <a:r>
              <a:rPr lang="en-US" sz="6000" dirty="0"/>
              <a:t>:</a:t>
            </a:r>
            <a:r>
              <a:rPr lang="en-US" sz="6000" i="1" dirty="0"/>
              <a:t>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>
                <a:solidFill>
                  <a:srgbClr val="0000E5"/>
                </a:solidFill>
              </a:rPr>
              <a:t>rem</a:t>
            </a:r>
            <a:r>
              <a:rPr lang="en-US" sz="6000" dirty="0">
                <a:solidFill>
                  <a:srgbClr val="0000E5"/>
                </a:solidFill>
              </a:rPr>
              <a:t>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>
                <a:solidFill>
                  <a:srgbClr val="0000E5"/>
                </a:solidFill>
              </a:rPr>
              <a:t>) = </a:t>
            </a:r>
            <a:r>
              <a:rPr lang="en-US" sz="6000" dirty="0" err="1" smtClean="0">
                <a:solidFill>
                  <a:srgbClr val="0000E5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E5"/>
                </a:solidFill>
              </a:rPr>
              <a:t>a,n</a:t>
            </a:r>
            <a:endParaRPr lang="en-US" sz="6000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200"/>
            <a:ext cx="6781800" cy="12192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Remainder </a:t>
            </a:r>
            <a:r>
              <a:rPr lang="en-US" sz="4800" dirty="0"/>
              <a:t>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90600"/>
            <a:ext cx="8229600" cy="4953000"/>
          </a:xfrm>
        </p:spPr>
        <p:txBody>
          <a:bodyPr/>
          <a:lstStyle/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i="1" dirty="0" err="1"/>
              <a:t>pf</a:t>
            </a:r>
            <a:r>
              <a:rPr lang="en-US" sz="6000" i="1" dirty="0"/>
              <a:t>: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>
                <a:solidFill>
                  <a:srgbClr val="0000E5"/>
                </a:solidFill>
              </a:rPr>
              <a:t>rem</a:t>
            </a:r>
            <a:r>
              <a:rPr lang="en-US" sz="6000" dirty="0">
                <a:solidFill>
                  <a:srgbClr val="0000E5"/>
                </a:solidFill>
              </a:rPr>
              <a:t>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>
                <a:solidFill>
                  <a:srgbClr val="0000E5"/>
                </a:solidFill>
              </a:rPr>
              <a:t>) =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endParaRPr lang="en-US" sz="6000" dirty="0"/>
          </a:p>
          <a:p>
            <a:pPr marL="0" indent="0" eaLnBrk="1" hangingPunct="1">
              <a:spcBef>
                <a:spcPts val="2400"/>
              </a:spcBef>
            </a:pPr>
            <a:r>
              <a:rPr lang="en-US" sz="6000" dirty="0"/>
              <a:t>now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dirty="0" smtClean="0">
                <a:solidFill>
                  <a:srgbClr val="0000CC"/>
                </a:solidFill>
              </a:rPr>
              <a:t> </a:t>
            </a:r>
            <a:r>
              <a:rPr lang="en-US" sz="6000" dirty="0"/>
              <a:t>immediate by Remainder Lemma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153400" cy="5486400"/>
          </a:xfrm>
        </p:spPr>
        <p:txBody>
          <a:bodyPr/>
          <a:lstStyle/>
          <a:p>
            <a:pPr marL="0" indent="0" eaLnBrk="1" hangingPunct="1">
              <a:buFontTx/>
              <a:buChar char="•"/>
            </a:pPr>
            <a:r>
              <a:rPr lang="en-US" sz="48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 symmetric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(mod n) </a:t>
            </a:r>
            <a:r>
              <a:rPr lang="en-US" sz="5400" dirty="0"/>
              <a:t>implies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a (mod n)</a:t>
            </a:r>
            <a:endParaRPr lang="en-US" sz="5400" i="1" dirty="0">
              <a:solidFill>
                <a:srgbClr val="008000"/>
              </a:solidFill>
            </a:endParaRPr>
          </a:p>
          <a:p>
            <a:pPr marL="0" indent="0" eaLnBrk="1" hangingPunct="1">
              <a:buFontTx/>
              <a:buChar char="•"/>
            </a:pPr>
            <a:r>
              <a:rPr lang="en-US" sz="60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transitive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</a:t>
            </a:r>
            <a:r>
              <a:rPr lang="en-US" sz="5400" dirty="0"/>
              <a:t>&amp;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5400" dirty="0"/>
              <a:t>implies </a:t>
            </a:r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</p:spPr>
        <p:txBody>
          <a:bodyPr/>
          <a:lstStyle/>
          <a:p>
            <a:pPr eaLnBrk="1" hangingPunct="1"/>
            <a:r>
              <a:rPr lang="en-US" sz="4800" b="0" dirty="0" smtClean="0"/>
              <a:t>More Corollaries</a:t>
            </a:r>
            <a:endParaRPr lang="en-US" sz="4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458200" cy="46482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(mod n), </a:t>
            </a:r>
            <a:r>
              <a:rPr lang="en-US" sz="6000" dirty="0"/>
              <a:t>then</a:t>
            </a:r>
          </a:p>
          <a:p>
            <a:pPr marL="0" indent="0" eaLnBrk="1" hangingPunct="1"/>
            <a:r>
              <a:rPr lang="en-US" sz="6000" dirty="0"/>
              <a:t>   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 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</a:t>
            </a:r>
            <a:r>
              <a:rPr lang="en-US" sz="6000" dirty="0">
                <a:solidFill>
                  <a:srgbClr val="0000CC"/>
                </a:solidFill>
              </a:rPr>
              <a:t>n | (a - b)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i="1" dirty="0">
                <a:solidFill>
                  <a:srgbClr val="008000"/>
                </a:solidFill>
              </a:rPr>
              <a:t>Congruence</a:t>
            </a:r>
            <a:r>
              <a:rPr lang="en-US" sz="4400" dirty="0"/>
              <a:t> mod 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3434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Corollary:</a:t>
            </a:r>
          </a:p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dirty="0"/>
              <a:t>&amp;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 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/>
              <a:t>),</a:t>
            </a:r>
          </a:p>
          <a:p>
            <a:pPr marL="0" indent="0" eaLnBrk="1" hangingPunct="1"/>
            <a:r>
              <a:rPr lang="en-US" sz="6000" dirty="0"/>
              <a:t>then </a:t>
            </a:r>
            <a:r>
              <a:rPr lang="en-US" sz="6000" dirty="0" err="1">
                <a:solidFill>
                  <a:srgbClr val="0000CC"/>
                </a:solidFill>
              </a:rPr>
              <a:t>a+c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41682" y="4495800"/>
            <a:ext cx="2716118" cy="1292663"/>
            <a:chOff x="2541682" y="4495800"/>
            <a:chExt cx="2716118" cy="1292663"/>
          </a:xfrm>
        </p:grpSpPr>
        <p:sp useBgFill="1">
          <p:nvSpPr>
            <p:cNvPr id="7" name="TextBox 6"/>
            <p:cNvSpPr txBox="1"/>
            <p:nvPr/>
          </p:nvSpPr>
          <p:spPr>
            <a:xfrm>
              <a:off x="2541682" y="4495801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  <p:sp useBgFill="1">
          <p:nvSpPr>
            <p:cNvPr id="8" name="TextBox 7"/>
            <p:cNvSpPr txBox="1"/>
            <p:nvPr/>
          </p:nvSpPr>
          <p:spPr>
            <a:xfrm>
              <a:off x="4903882" y="4495800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/>
              <a:t>Congruence mod </a:t>
            </a:r>
            <a:r>
              <a:rPr lang="en-US" sz="4400" dirty="0" err="1"/>
              <a:t>n</a:t>
            </a:r>
            <a:endParaRPr lang="en-US" sz="4400" dirty="0"/>
          </a:p>
        </p:txBody>
      </p:sp>
      <p:sp>
        <p:nvSpPr>
          <p:cNvPr id="7536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Def</a:t>
            </a:r>
            <a:r>
              <a:rPr lang="en-US" sz="6600" b="1" dirty="0"/>
              <a:t>: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 </a:t>
            </a:r>
          </a:p>
          <a:p>
            <a:pPr marL="0" indent="0" eaLnBrk="1" hangingPunct="1"/>
            <a:r>
              <a:rPr lang="en-US" sz="6600" dirty="0"/>
              <a:t>  </a:t>
            </a:r>
            <a:r>
              <a:rPr lang="en-US" sz="6600" dirty="0" err="1"/>
              <a:t>iff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n|(a - b)</a:t>
            </a:r>
          </a:p>
          <a:p>
            <a:pPr marL="0" indent="0" eaLnBrk="1" hangingPunct="1"/>
            <a:r>
              <a:rPr lang="en-US" sz="4400" i="1" dirty="0"/>
              <a:t>example: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</a:t>
            </a:r>
            <a:r>
              <a:rPr lang="en-US" sz="5400" dirty="0" smtClean="0">
                <a:solidFill>
                  <a:srgbClr val="008000"/>
                </a:solidFill>
              </a:rPr>
              <a:t>12 </a:t>
            </a:r>
            <a:r>
              <a:rPr lang="en-US" sz="5400" dirty="0">
                <a:solidFill>
                  <a:srgbClr val="0000CC"/>
                </a:solidFill>
              </a:rPr>
              <a:t>(mod</a:t>
            </a:r>
            <a:r>
              <a:rPr lang="en-US" sz="5400" dirty="0">
                <a:solidFill>
                  <a:srgbClr val="008000"/>
                </a:solidFill>
              </a:rPr>
              <a:t> 9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8000"/>
                </a:solidFill>
              </a:rPr>
              <a:t> </a:t>
            </a:r>
          </a:p>
          <a:p>
            <a:pPr marL="0" indent="0" eaLnBrk="1" hangingPunct="1"/>
            <a:r>
              <a:rPr lang="en-US" sz="5400" dirty="0"/>
              <a:t>since</a:t>
            </a:r>
            <a:endParaRPr lang="en-US" sz="5400" dirty="0" smtClean="0"/>
          </a:p>
          <a:p>
            <a:pPr marL="0" indent="0" eaLnBrk="1" hangingPunct="1"/>
            <a:r>
              <a:rPr lang="en-US" sz="5400" dirty="0" smtClean="0"/>
              <a:t>                   =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00CC"/>
                </a:solidFill>
              </a:rPr>
              <a:t>-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8000"/>
                </a:solidFill>
              </a:rPr>
              <a:t>12</a:t>
            </a:r>
          </a:p>
        </p:txBody>
      </p:sp>
      <p:cxnSp>
        <p:nvCxnSpPr>
          <p:cNvPr id="12" name="AutoShape 6"/>
          <p:cNvCxnSpPr>
            <a:cxnSpLocks noChangeShapeType="1"/>
          </p:cNvCxnSpPr>
          <p:nvPr/>
        </p:nvCxnSpPr>
        <p:spPr bwMode="auto">
          <a:xfrm rot="16200000" flipH="1">
            <a:off x="5410200" y="4038600"/>
            <a:ext cx="1219200" cy="12192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17" name="AutoShape 7"/>
          <p:cNvCxnSpPr>
            <a:cxnSpLocks noChangeShapeType="1"/>
          </p:cNvCxnSpPr>
          <p:nvPr/>
        </p:nvCxnSpPr>
        <p:spPr bwMode="auto">
          <a:xfrm>
            <a:off x="3505200" y="4038600"/>
            <a:ext cx="1981200" cy="12192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600" y="990600"/>
            <a:ext cx="75438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000" i="1" kern="0" dirty="0" err="1">
                <a:latin typeface="+mn-lt"/>
                <a:sym typeface="Euclid Symbol" pitchFamily="18" charset="2"/>
              </a:rPr>
              <a:t>pf</a:t>
            </a:r>
            <a:r>
              <a:rPr lang="en-US" sz="6000" i="1" kern="0" dirty="0"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b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a+c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d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d+b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also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>
                <a:latin typeface="+mn-lt"/>
                <a:sym typeface="Euclid Symbol" pitchFamily="18" charset="2"/>
              </a:rPr>
              <a:t>, so</a:t>
            </a: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   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a+c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d+b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(mod n)</a:t>
            </a:r>
          </a:p>
        </p:txBody>
      </p:sp>
      <p:cxnSp>
        <p:nvCxnSpPr>
          <p:cNvPr id="7" name="AutoShape 5"/>
          <p:cNvCxnSpPr>
            <a:cxnSpLocks noChangeShapeType="1"/>
          </p:cNvCxnSpPr>
          <p:nvPr/>
        </p:nvCxnSpPr>
        <p:spPr bwMode="auto">
          <a:xfrm rot="10800000" flipV="1">
            <a:off x="5791200" y="2667000"/>
            <a:ext cx="1905000" cy="457200"/>
          </a:xfrm>
          <a:prstGeom prst="straightConnector1">
            <a:avLst/>
          </a:prstGeom>
          <a:noFill/>
          <a:ln w="38100">
            <a:solidFill>
              <a:srgbClr val="008000"/>
            </a:solidFill>
            <a:prstDash val="sysDash"/>
            <a:round/>
            <a:headEnd type="arrow" w="med" len="med"/>
            <a:tailEnd type="arrow" w="med" len="med"/>
          </a:ln>
        </p:spPr>
      </p:cxn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4724400" y="19812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162800" y="29718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   (mod n), </a:t>
            </a:r>
            <a:r>
              <a:rPr lang="en-US" sz="6000" dirty="0"/>
              <a:t>then 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 </a:t>
            </a:r>
            <a:r>
              <a:rPr lang="en-US" sz="6000" dirty="0">
                <a:solidFill>
                  <a:srgbClr val="0000CC"/>
                </a:solidFill>
              </a:rPr>
              <a:t>n | (a - b) 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</a:t>
            </a:r>
            <a:r>
              <a:rPr lang="en-US" sz="6000" dirty="0" smtClean="0">
                <a:solidFill>
                  <a:srgbClr val="0000CC"/>
                </a:solidFill>
              </a:rPr>
              <a:t>a - 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, </a:t>
            </a:r>
            <a:r>
              <a:rPr lang="en-US" sz="6000" dirty="0"/>
              <a:t>and so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eaLnBrk="1" hangingPunct="1"/>
            <a:r>
              <a:rPr lang="en-US" sz="6000" dirty="0" err="1"/>
              <a:t>Cor</a:t>
            </a:r>
            <a:r>
              <a:rPr lang="en-US" sz="6000" i="1" dirty="0"/>
              <a:t>:  </a:t>
            </a:r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a’ (mod n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  <a:r>
              <a:rPr lang="en-US" sz="6000" dirty="0" smtClean="0"/>
              <a:t>,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 smtClean="0"/>
              <a:t>then </a:t>
            </a:r>
            <a:r>
              <a:rPr lang="en-US" sz="6000" dirty="0"/>
              <a:t>replacing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/>
              <a:t> by </a:t>
            </a:r>
            <a:r>
              <a:rPr lang="en-US" sz="6000" dirty="0">
                <a:solidFill>
                  <a:srgbClr val="0000CC"/>
                </a:solidFill>
              </a:rPr>
              <a:t>a’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/>
              <a:t>in any arithmetic formula gives an</a:t>
            </a:r>
            <a:endParaRPr lang="en-US" sz="6000" dirty="0" smtClean="0"/>
          </a:p>
          <a:p>
            <a:pPr marL="0" indent="0" eaLnBrk="1" hangingPunct="1"/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 </a:t>
            </a:r>
            <a:r>
              <a:rPr lang="en-US" sz="6000" dirty="0"/>
              <a:t>formula</a:t>
            </a:r>
          </a:p>
          <a:p>
            <a:pPr marL="0" indent="0" eaLnBrk="1" hangingPunct="1"/>
            <a:endParaRPr lang="en-US" sz="6000" dirty="0"/>
          </a:p>
          <a:p>
            <a:pPr marL="0" indent="0" eaLnBrk="1" hangingPunct="1"/>
            <a:endParaRPr lang="en-US" sz="6000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305800" cy="5029200"/>
          </a:xfrm>
        </p:spPr>
        <p:txBody>
          <a:bodyPr/>
          <a:lstStyle/>
          <a:p>
            <a:pPr marL="0" indent="0" eaLnBrk="1" hangingPunct="1"/>
            <a:r>
              <a:rPr lang="en-US" sz="5400" i="1" dirty="0">
                <a:solidFill>
                  <a:srgbClr val="FF00FF"/>
                </a:solidFill>
              </a:rPr>
              <a:t>important: </a:t>
            </a:r>
            <a:r>
              <a:rPr lang="en-US" sz="5400" i="1" dirty="0">
                <a:solidFill>
                  <a:srgbClr val="008000"/>
                </a:solidFill>
              </a:rPr>
              <a:t>congruence</a:t>
            </a:r>
            <a:r>
              <a:rPr lang="en-US" sz="5400" dirty="0"/>
              <a:t> &amp;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rem(a,n</a:t>
            </a:r>
            <a:r>
              <a:rPr lang="en-US" sz="54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/>
            <a:r>
              <a:rPr lang="en-US" sz="5400" dirty="0"/>
              <a:t>keeps </a:t>
            </a:r>
            <a:r>
              <a:rPr lang="en-US" sz="5400" dirty="0">
                <a:solidFill>
                  <a:srgbClr val="0000CC"/>
                </a:solidFill>
              </a:rPr>
              <a:t>(mod n) </a:t>
            </a:r>
            <a:r>
              <a:rPr lang="en-US" sz="5400" dirty="0"/>
              <a:t>arithmetic</a:t>
            </a:r>
          </a:p>
          <a:p>
            <a:pPr marL="0" indent="0" eaLnBrk="1" hangingPunct="1"/>
            <a:r>
              <a:rPr lang="en-US" sz="5400" dirty="0"/>
              <a:t>in the remainder range</a:t>
            </a:r>
          </a:p>
          <a:p>
            <a:pPr marL="0" indent="0" algn="ctr" eaLnBrk="1" hangingPunct="1"/>
            <a:r>
              <a:rPr lang="en-US" sz="5400" dirty="0">
                <a:solidFill>
                  <a:srgbClr val="FF00FF"/>
                </a:solidFill>
              </a:rPr>
              <a:t>0 </a:t>
            </a:r>
            <a:r>
              <a:rPr lang="en-US" sz="5400" dirty="0"/>
              <a:t>to</a:t>
            </a:r>
            <a:r>
              <a:rPr lang="en-US" sz="5400" dirty="0">
                <a:solidFill>
                  <a:srgbClr val="FF00FF"/>
                </a:solidFill>
              </a:rPr>
              <a:t> n-1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3276600" y="5029200"/>
            <a:ext cx="25908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  [0,n)  </a:t>
            </a:r>
            <a:endParaRPr lang="en-US" sz="54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098550"/>
            <a:ext cx="8991600" cy="5149850"/>
          </a:xfrm>
        </p:spPr>
        <p:txBody>
          <a:bodyPr/>
          <a:lstStyle/>
          <a:p>
            <a:r>
              <a:rPr lang="en-US" sz="4800" i="1" dirty="0"/>
              <a:t>example: </a:t>
            </a:r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</a:t>
            </a:r>
            <a:r>
              <a:rPr lang="en-US" sz="5400" b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4)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dirty="0">
                <a:solidFill>
                  <a:srgbClr val="0000CC"/>
                </a:solidFill>
              </a:rPr>
              <a:t> 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287,4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CC"/>
                </a:solidFill>
              </a:rPr>
              <a:t> ((3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  <a:p>
            <a:r>
              <a:rPr lang="en-US" sz="5400" baseline="30000" dirty="0">
                <a:solidFill>
                  <a:srgbClr val="0000CC"/>
                </a:solidFill>
              </a:rPr>
              <a:t>            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(1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9,4 </a:t>
            </a:r>
            <a:r>
              <a:rPr lang="en-US" sz="5400" dirty="0">
                <a:solidFill>
                  <a:srgbClr val="0000CC"/>
                </a:solidFill>
              </a:rPr>
              <a:t>=1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r>
              <a:rPr lang="en-US" sz="5400" dirty="0">
                <a:solidFill>
                  <a:srgbClr val="0000CC"/>
                </a:solidFill>
              </a:rPr>
              <a:t> (mod 4)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3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43434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So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/>
              <a:t>arithmetic</a:t>
            </a:r>
            <a:r>
              <a:rPr lang="en-US" sz="4800" dirty="0">
                <a:solidFill>
                  <a:srgbClr val="0000CC"/>
                </a:solidFill>
              </a:rPr>
              <a:t> (mod n)  </a:t>
            </a:r>
            <a:r>
              <a:rPr lang="en-US" sz="4800" dirty="0"/>
              <a:t>a lot like ordinary arithmetic</a:t>
            </a:r>
          </a:p>
          <a:p>
            <a:pPr marL="0" indent="0" eaLnBrk="1" hangingPunct="1"/>
            <a:r>
              <a:rPr lang="en-US" sz="4800" i="1" dirty="0">
                <a:solidFill>
                  <a:srgbClr val="FF00FF"/>
                </a:solidFill>
              </a:rPr>
              <a:t>the main difference: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8·2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3</a:t>
            </a:r>
            <a:r>
              <a:rPr lang="en-US" sz="4800" dirty="0">
                <a:solidFill>
                  <a:srgbClr val="0000CC"/>
                </a:solidFill>
                <a:latin typeface="Arial" charset="0"/>
                <a:ea typeface="Arial Unicode MS" charset="-128"/>
                <a:cs typeface="Arial" charset="0"/>
              </a:rPr>
              <a:t>·</a:t>
            </a:r>
            <a:r>
              <a:rPr lang="en-US" sz="4800" dirty="0">
                <a:solidFill>
                  <a:srgbClr val="0000CC"/>
                </a:solidFill>
                <a:ea typeface="Arial" charset="0"/>
                <a:cs typeface="Arial" charset="0"/>
              </a:rPr>
              <a:t>2</a:t>
            </a:r>
            <a:r>
              <a:rPr lang="en-US" sz="4800" dirty="0">
                <a:solidFill>
                  <a:srgbClr val="0000CC"/>
                </a:solidFill>
              </a:rPr>
              <a:t> (mod 10)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   8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3     (</a:t>
            </a:r>
            <a:r>
              <a:rPr lang="en-US" sz="4800" dirty="0">
                <a:solidFill>
                  <a:srgbClr val="0000CC"/>
                </a:solidFill>
              </a:rPr>
              <a:t>mod 10)</a:t>
            </a:r>
          </a:p>
        </p:txBody>
      </p:sp>
      <p:sp>
        <p:nvSpPr>
          <p:cNvPr id="7567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029200"/>
            <a:ext cx="72390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FF0000"/>
                </a:solidFill>
              </a:rPr>
              <a:t>no</a:t>
            </a:r>
            <a:r>
              <a:rPr lang="en-US" sz="4400" dirty="0" smtClean="0">
                <a:solidFill>
                  <a:srgbClr val="FF0000"/>
                </a:solidFill>
              </a:rPr>
              <a:t> arbitrary</a:t>
            </a:r>
            <a:r>
              <a:rPr lang="en-US" sz="4400" dirty="0" smtClean="0">
                <a:solidFill>
                  <a:srgbClr val="FF00FF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cancellation</a:t>
            </a:r>
          </a:p>
        </p:txBody>
      </p:sp>
      <p:sp>
        <p:nvSpPr>
          <p:cNvPr id="756740" name="Line 5"/>
          <p:cNvSpPr>
            <a:spLocks noChangeShapeType="1"/>
          </p:cNvSpPr>
          <p:nvPr/>
        </p:nvSpPr>
        <p:spPr bwMode="auto">
          <a:xfrm flipH="1">
            <a:off x="3048000" y="4495800"/>
            <a:ext cx="533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Congruence mod 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3622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41910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8" grpId="0"/>
      <p:bldP spid="756740" grpId="1" animBg="1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idx="4294967295"/>
          </p:nvPr>
        </p:nvSpPr>
        <p:spPr>
          <a:xfrm>
            <a:off x="76200" y="1905000"/>
            <a:ext cx="8991600" cy="3048000"/>
          </a:xfrm>
        </p:spPr>
        <p:txBody>
          <a:bodyPr/>
          <a:lstStyle/>
          <a:p>
            <a:r>
              <a:rPr lang="en-US" sz="6000" dirty="0"/>
              <a:t>When can you cancel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?</a:t>
            </a:r>
          </a:p>
          <a:p>
            <a:r>
              <a:rPr lang="en-US" sz="6000" dirty="0"/>
              <a:t>--when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 has no common factors with </a:t>
            </a:r>
            <a:r>
              <a:rPr lang="en-US" sz="6000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8001000" cy="3581400"/>
          </a:xfrm>
        </p:spPr>
        <p:txBody>
          <a:bodyPr/>
          <a:lstStyle/>
          <a:p>
            <a:pPr marL="0" indent="0" eaLnBrk="1" hangingPunct="1"/>
            <a:r>
              <a:rPr lang="en-US" sz="6000" dirty="0" err="1">
                <a:solidFill>
                  <a:srgbClr val="0000CC"/>
                </a:solidFill>
              </a:rPr>
              <a:t>a·k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b·k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i="1" dirty="0">
                <a:solidFill>
                  <a:srgbClr val="008000"/>
                </a:solidFill>
              </a:rPr>
              <a:t>and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</a:t>
            </a:r>
            <a:r>
              <a:rPr lang="en-US" sz="6000" dirty="0" err="1">
                <a:solidFill>
                  <a:srgbClr val="0000CC"/>
                </a:solidFill>
              </a:rPr>
              <a:t>gcd(k,n</a:t>
            </a:r>
            <a:r>
              <a:rPr lang="en-US" sz="6000" dirty="0">
                <a:solidFill>
                  <a:srgbClr val="0000CC"/>
                </a:solidFill>
              </a:rPr>
              <a:t>)=1</a:t>
            </a:r>
          </a:p>
          <a:p>
            <a:pPr marL="0" indent="0" eaLnBrk="1" hangingPunct="1"/>
            <a:r>
              <a:rPr lang="en-US" sz="6000" dirty="0"/>
              <a:t>implies</a:t>
            </a:r>
            <a:r>
              <a:rPr lang="en-US" sz="6000" dirty="0">
                <a:solidFill>
                  <a:srgbClr val="0000CC"/>
                </a:solidFill>
              </a:rPr>
              <a:t> 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  <a:endParaRPr lang="en-US" sz="6000" i="1" dirty="0">
              <a:solidFill>
                <a:srgbClr val="008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371600"/>
            <a:ext cx="8534400" cy="3810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75776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6106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If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k,n</a:t>
            </a:r>
            <a:r>
              <a:rPr lang="en-US" sz="5400" dirty="0">
                <a:solidFill>
                  <a:srgbClr val="0000CC"/>
                </a:solidFill>
              </a:rPr>
              <a:t>)=1, </a:t>
            </a:r>
            <a:r>
              <a:rPr lang="en-US" sz="5400" dirty="0"/>
              <a:t>then have </a:t>
            </a:r>
            <a:r>
              <a:rPr lang="en-US" sz="5400" dirty="0">
                <a:solidFill>
                  <a:srgbClr val="0000CC"/>
                </a:solidFill>
              </a:rPr>
              <a:t>k’ </a:t>
            </a:r>
          </a:p>
          <a:p>
            <a:pPr marL="0" indent="0" algn="ctr" eaLnBrk="1" hangingPunct="1"/>
            <a:r>
              <a:rPr lang="en-US" sz="5400" dirty="0" err="1">
                <a:solidFill>
                  <a:srgbClr val="0000CC"/>
                </a:solidFill>
              </a:rPr>
              <a:t>k·k</a:t>
            </a:r>
            <a:r>
              <a:rPr lang="en-US" sz="5400" dirty="0">
                <a:solidFill>
                  <a:srgbClr val="0000CC"/>
                </a:solidFill>
              </a:rPr>
              <a:t>’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(mod n).</a:t>
            </a:r>
          </a:p>
          <a:p>
            <a:pPr marL="0" indent="0" eaLnBrk="1" hangingPunct="1"/>
            <a:r>
              <a:rPr lang="en-US" sz="5400" dirty="0">
                <a:solidFill>
                  <a:srgbClr val="0000CC"/>
                </a:solidFill>
              </a:rPr>
              <a:t>k’ </a:t>
            </a:r>
            <a:r>
              <a:rPr lang="en-US" sz="5400" dirty="0"/>
              <a:t>is an </a:t>
            </a:r>
            <a:r>
              <a:rPr lang="en-US" sz="5400" i="1" dirty="0">
                <a:solidFill>
                  <a:srgbClr val="008000"/>
                </a:solidFill>
              </a:rPr>
              <a:t>inverse</a:t>
            </a:r>
            <a:r>
              <a:rPr lang="en-US" sz="5400" i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mod n </a:t>
            </a:r>
            <a:r>
              <a:rPr lang="en-US" sz="5400" dirty="0"/>
              <a:t>of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 smtClean="0"/>
              <a:t>  </a:t>
            </a:r>
            <a:r>
              <a:rPr lang="en-US" sz="6000" dirty="0" err="1" smtClean="0"/>
              <a:t>pf</a:t>
            </a:r>
            <a:r>
              <a:rPr lang="en-US" sz="6000" dirty="0"/>
              <a:t>: </a:t>
            </a:r>
            <a:r>
              <a:rPr lang="en-US" sz="6000" dirty="0" err="1">
                <a:solidFill>
                  <a:srgbClr val="0000CC"/>
                </a:solidFill>
              </a:rPr>
              <a:t>sk</a:t>
            </a:r>
            <a:r>
              <a:rPr lang="en-US" sz="6000" dirty="0">
                <a:solidFill>
                  <a:srgbClr val="0000CC"/>
                </a:solidFill>
              </a:rPr>
              <a:t> + </a:t>
            </a:r>
            <a:r>
              <a:rPr lang="en-US" sz="6000" dirty="0" err="1">
                <a:solidFill>
                  <a:srgbClr val="0000CC"/>
                </a:solidFill>
              </a:rPr>
              <a:t>tn</a:t>
            </a:r>
            <a:r>
              <a:rPr lang="en-US" sz="6000" dirty="0">
                <a:solidFill>
                  <a:srgbClr val="0000CC"/>
                </a:solidFill>
              </a:rPr>
              <a:t> = </a:t>
            </a:r>
            <a:r>
              <a:rPr lang="en-US" sz="6000" dirty="0">
                <a:solidFill>
                  <a:srgbClr val="008000"/>
                </a:solidFill>
              </a:rPr>
              <a:t>1</a:t>
            </a:r>
            <a:r>
              <a:rPr lang="en-US" sz="6000" dirty="0"/>
              <a:t>, so</a:t>
            </a:r>
          </a:p>
          <a:p>
            <a:pPr marL="0" indent="0" eaLnBrk="1" hangingPunct="1"/>
            <a:r>
              <a:rPr lang="en-US" sz="6000" dirty="0"/>
              <a:t>  </a:t>
            </a:r>
            <a:r>
              <a:rPr lang="en-US" sz="6000" dirty="0" smtClean="0"/>
              <a:t>     </a:t>
            </a:r>
            <a:r>
              <a:rPr lang="en-US" sz="6000" dirty="0"/>
              <a:t>just let</a:t>
            </a:r>
            <a:r>
              <a:rPr lang="en-US" sz="6000" dirty="0">
                <a:solidFill>
                  <a:srgbClr val="0000CC"/>
                </a:solidFill>
              </a:rPr>
              <a:t> k’ ::= s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3886200"/>
            <a:ext cx="8001000" cy="2438400"/>
          </a:xfrm>
          <a:prstGeom prst="roundRect">
            <a:avLst/>
          </a:prstGeom>
          <a:noFill/>
          <a:ln w="41275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686800" cy="52578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If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a·k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b·k</a:t>
            </a:r>
            <a:r>
              <a:rPr lang="en-US" sz="4800" dirty="0">
                <a:solidFill>
                  <a:srgbClr val="0000CC"/>
                </a:solidFill>
              </a:rPr>
              <a:t> (mod n)   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gcd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k,n</a:t>
            </a:r>
            <a:r>
              <a:rPr lang="en-US" sz="4800" dirty="0">
                <a:solidFill>
                  <a:srgbClr val="0000CC"/>
                </a:solidFill>
              </a:rPr>
              <a:t>) = 1</a:t>
            </a:r>
            <a:r>
              <a:rPr lang="en-US" sz="4800" dirty="0"/>
              <a:t>, then</a:t>
            </a:r>
          </a:p>
          <a:p>
            <a:pPr marL="0" indent="0" eaLnBrk="1" hangingPunct="1"/>
            <a:r>
              <a:rPr lang="en-US" sz="4800" dirty="0"/>
              <a:t>multiply by</a:t>
            </a:r>
            <a:r>
              <a:rPr lang="en-US" sz="4800" dirty="0">
                <a:solidFill>
                  <a:srgbClr val="0000E5"/>
                </a:solidFill>
              </a:rPr>
              <a:t> k’: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(</a:t>
            </a:r>
            <a:r>
              <a:rPr lang="en-US" sz="4800" dirty="0" err="1">
                <a:solidFill>
                  <a:srgbClr val="0000CC"/>
                </a:solidFill>
              </a:rPr>
              <a:t>a·k)·k</a:t>
            </a:r>
            <a:r>
              <a:rPr lang="en-US" sz="4800" dirty="0">
                <a:solidFill>
                  <a:srgbClr val="0000CC"/>
                </a:solidFill>
              </a:rPr>
              <a:t>’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b="1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b·k)·k</a:t>
            </a:r>
            <a:r>
              <a:rPr lang="en-US" sz="4800" dirty="0">
                <a:solidFill>
                  <a:srgbClr val="0000CC"/>
                </a:solidFill>
              </a:rPr>
              <a:t>’ (mod n)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</a:t>
            </a:r>
            <a:r>
              <a:rPr lang="en-US" sz="4800" dirty="0" err="1">
                <a:solidFill>
                  <a:srgbClr val="0000CC"/>
                </a:solidFill>
              </a:rPr>
              <a:t>a·(k·k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</a:p>
          <a:p>
            <a:pPr marL="0" indent="0" eaLnBrk="1" hangingPunct="1"/>
            <a:r>
              <a:rPr lang="en-US" sz="4800" dirty="0">
                <a:solidFill>
                  <a:srgbClr val="000000"/>
                </a:solidFill>
              </a:rPr>
              <a:t>so</a:t>
            </a:r>
            <a:r>
              <a:rPr lang="en-US" sz="4800" dirty="0">
                <a:solidFill>
                  <a:srgbClr val="0000CC"/>
                </a:solidFill>
              </a:rPr>
              <a:t>    a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b (mod n)</a:t>
            </a:r>
            <a:endParaRPr lang="en-US" sz="4800" dirty="0"/>
          </a:p>
          <a:p>
            <a:pPr marL="0" indent="0" eaLnBrk="1" hangingPunct="1"/>
            <a:endParaRPr lang="en-US" sz="4800" i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914400"/>
            <a:ext cx="6096000" cy="1905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76400" y="5486400"/>
            <a:ext cx="4191000" cy="762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0" y="4486275"/>
            <a:ext cx="4343400" cy="923925"/>
            <a:chOff x="1524000" y="4486870"/>
            <a:chExt cx="4342623" cy="923330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524000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 </a:t>
              </a:r>
              <a:r>
                <a:rPr lang="en-US" sz="5400" dirty="0">
                  <a:latin typeface="Comic Sans MS" pitchFamily="8" charset="0"/>
                </a:rPr>
                <a:t>    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36547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latin typeface="Comic Sans MS" pitchFamily="8" charset="0"/>
                </a:rPr>
                <a:t>     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/>
              <a:t>Congruence mod </a:t>
            </a:r>
            <a:r>
              <a:rPr lang="en-US" sz="4400" dirty="0" err="1"/>
              <a:t>n</a:t>
            </a:r>
            <a:endParaRPr lang="en-US" sz="4400" dirty="0"/>
          </a:p>
        </p:txBody>
      </p:sp>
      <p:sp>
        <p:nvSpPr>
          <p:cNvPr id="7536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Def</a:t>
            </a:r>
            <a:r>
              <a:rPr lang="en-US" sz="6600" b="1" dirty="0"/>
              <a:t>: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 </a:t>
            </a:r>
          </a:p>
          <a:p>
            <a:pPr marL="0" indent="0" eaLnBrk="1" hangingPunct="1"/>
            <a:r>
              <a:rPr lang="en-US" sz="6600" dirty="0"/>
              <a:t>  </a:t>
            </a:r>
            <a:r>
              <a:rPr lang="en-US" sz="6600" dirty="0" err="1"/>
              <a:t>iff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n|(a - b)</a:t>
            </a:r>
          </a:p>
          <a:p>
            <a:pPr marL="0" indent="0" eaLnBrk="1" hangingPunct="1"/>
            <a:r>
              <a:rPr lang="en-US" sz="4400" i="1" dirty="0"/>
              <a:t>example: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</a:t>
            </a:r>
            <a:r>
              <a:rPr lang="en-US" sz="5400" dirty="0" smtClean="0">
                <a:solidFill>
                  <a:srgbClr val="008000"/>
                </a:solidFill>
              </a:rPr>
              <a:t>12 </a:t>
            </a:r>
            <a:r>
              <a:rPr lang="en-US" sz="5400" dirty="0">
                <a:solidFill>
                  <a:srgbClr val="0000CC"/>
                </a:solidFill>
              </a:rPr>
              <a:t>(mod</a:t>
            </a:r>
            <a:r>
              <a:rPr lang="en-US" sz="5400" dirty="0">
                <a:solidFill>
                  <a:srgbClr val="008000"/>
                </a:solidFill>
              </a:rPr>
              <a:t> 9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8000"/>
                </a:solidFill>
              </a:rPr>
              <a:t> </a:t>
            </a:r>
          </a:p>
          <a:p>
            <a:pPr marL="0" indent="0" eaLnBrk="1" hangingPunct="1"/>
            <a:r>
              <a:rPr lang="en-US" sz="5400" dirty="0"/>
              <a:t>since</a:t>
            </a:r>
          </a:p>
          <a:p>
            <a:pPr marL="0" indent="0" algn="ctr" eaLnBrk="1" hangingPunct="1"/>
            <a:r>
              <a:rPr lang="en-US" sz="5400" dirty="0">
                <a:solidFill>
                  <a:srgbClr val="008000"/>
                </a:solidFill>
              </a:rPr>
              <a:t>9</a:t>
            </a:r>
            <a:r>
              <a:rPr lang="en-US" sz="5400" dirty="0"/>
              <a:t> </a:t>
            </a:r>
            <a:r>
              <a:rPr lang="en-US" sz="5400" dirty="0" smtClean="0"/>
              <a:t>divides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00CC"/>
                </a:solidFill>
              </a:rPr>
              <a:t>-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8000"/>
                </a:solidFill>
              </a:rPr>
              <a:t>12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600" y="990600"/>
            <a:ext cx="75438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3810000"/>
          </a:xfrm>
        </p:spPr>
        <p:txBody>
          <a:bodyPr/>
          <a:lstStyle/>
          <a:p>
            <a:r>
              <a:rPr lang="en-US" sz="4800" dirty="0"/>
              <a:t>summary:</a:t>
            </a:r>
          </a:p>
          <a:p>
            <a:r>
              <a:rPr lang="en-US" sz="4800" dirty="0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cancellable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E5"/>
                </a:solidFill>
              </a:rPr>
              <a:t>(mod n)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smtClean="0">
                <a:solidFill>
                  <a:srgbClr val="0000E5"/>
                </a:solidFill>
              </a:rPr>
              <a:t>k</a:t>
            </a:r>
            <a:r>
              <a:rPr lang="en-US" sz="4800" dirty="0" smtClean="0"/>
              <a:t> has an </a:t>
            </a:r>
            <a:r>
              <a:rPr lang="en-US" sz="4800" i="1" dirty="0" smtClean="0"/>
              <a:t>inverse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E5"/>
                </a:solidFill>
              </a:rPr>
              <a:t>(mod n)   </a:t>
            </a:r>
            <a:r>
              <a:rPr lang="en-US" sz="4800" dirty="0" err="1" smtClean="0"/>
              <a:t>iff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gcd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k,n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)=1</a:t>
            </a:r>
            <a:endParaRPr lang="en-US" sz="48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525" y="2279650"/>
            <a:ext cx="8624888" cy="27971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" y="4114800"/>
            <a:ext cx="7162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is </a:t>
            </a:r>
            <a:r>
              <a:rPr lang="en-US" sz="4800" i="1" dirty="0" smtClean="0"/>
              <a:t>relatively prime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00CC"/>
                </a:solidFill>
              </a:rPr>
              <a:t>n</a:t>
            </a:r>
            <a:endParaRPr lang="en-US" sz="4800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3810000"/>
          </a:xfrm>
        </p:spPr>
        <p:txBody>
          <a:bodyPr/>
          <a:lstStyle/>
          <a:p>
            <a:r>
              <a:rPr lang="en-US" sz="4800" dirty="0"/>
              <a:t>summary:</a:t>
            </a:r>
          </a:p>
          <a:p>
            <a:r>
              <a:rPr lang="en-US" sz="4800" dirty="0" err="1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cancellable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E5"/>
                </a:solidFill>
              </a:rPr>
              <a:t>(mod </a:t>
            </a:r>
            <a:r>
              <a:rPr lang="en-US" sz="4800" dirty="0" err="1">
                <a:solidFill>
                  <a:srgbClr val="0000E5"/>
                </a:solidFill>
              </a:rPr>
              <a:t>n</a:t>
            </a:r>
            <a:r>
              <a:rPr lang="en-US" sz="4800" dirty="0">
                <a:solidFill>
                  <a:srgbClr val="0000E5"/>
                </a:solidFill>
              </a:rPr>
              <a:t>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err="1">
                <a:solidFill>
                  <a:srgbClr val="0000E5"/>
                </a:solidFill>
              </a:rPr>
              <a:t>k</a:t>
            </a:r>
            <a:r>
              <a:rPr lang="en-US" sz="4800" dirty="0"/>
              <a:t> has an </a:t>
            </a:r>
            <a:r>
              <a:rPr lang="en-US" sz="4800" i="1" dirty="0"/>
              <a:t>inverse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0000E5"/>
                </a:solidFill>
              </a:rPr>
              <a:t>(mod </a:t>
            </a:r>
            <a:r>
              <a:rPr lang="en-US" sz="4800" dirty="0" err="1">
                <a:solidFill>
                  <a:srgbClr val="0000E5"/>
                </a:solidFill>
              </a:rPr>
              <a:t>n</a:t>
            </a:r>
            <a:r>
              <a:rPr lang="en-US" sz="4800" dirty="0">
                <a:solidFill>
                  <a:srgbClr val="0000E5"/>
                </a:solidFill>
              </a:rPr>
              <a:t>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err="1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relatively prime</a:t>
            </a:r>
            <a:r>
              <a:rPr lang="en-US" sz="4800" dirty="0"/>
              <a:t> to</a:t>
            </a:r>
            <a:r>
              <a:rPr lang="en-US" sz="4800" dirty="0">
                <a:solidFill>
                  <a:srgbClr val="0000E5"/>
                </a:solidFill>
              </a:rPr>
              <a:t> </a:t>
            </a:r>
            <a:r>
              <a:rPr lang="en-US" sz="4800" dirty="0" err="1">
                <a:solidFill>
                  <a:srgbClr val="0000E5"/>
                </a:solidFill>
              </a:rPr>
              <a:t>n</a:t>
            </a:r>
            <a:endParaRPr lang="en-US" sz="4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4724400"/>
            <a:ext cx="7086600" cy="1381125"/>
            <a:chOff x="228600" y="4724400"/>
            <a:chExt cx="7086600" cy="1380530"/>
          </a:xfrm>
        </p:grpSpPr>
        <p:sp>
          <p:nvSpPr>
            <p:cNvPr id="17415" name="AutoShape 7"/>
            <p:cNvSpPr>
              <a:spLocks/>
            </p:cNvSpPr>
            <p:nvPr/>
          </p:nvSpPr>
          <p:spPr bwMode="auto">
            <a:xfrm rot="-5400000">
              <a:off x="3581482" y="1371518"/>
              <a:ext cx="380836" cy="7086600"/>
            </a:xfrm>
            <a:prstGeom prst="leftBrace">
              <a:avLst>
                <a:gd name="adj1" fmla="val 8353"/>
                <a:gd name="adj2" fmla="val 50000"/>
              </a:avLst>
            </a:prstGeom>
            <a:noFill/>
            <a:ln w="38100" algn="ctr">
              <a:solidFill>
                <a:srgbClr val="0000FF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9943" name="Text Box 8"/>
            <p:cNvSpPr txBox="1">
              <a:spLocks noChangeArrowheads="1"/>
            </p:cNvSpPr>
            <p:nvPr/>
          </p:nvSpPr>
          <p:spPr bwMode="auto">
            <a:xfrm>
              <a:off x="1981200" y="5181403"/>
              <a:ext cx="3581400" cy="92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 err="1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gcd</a:t>
              </a:r>
              <a:r>
                <a:rPr lang="en-US" sz="5400" dirty="0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(</a:t>
              </a:r>
              <a:r>
                <a:rPr lang="en-US" sz="5400" dirty="0" err="1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k,n</a:t>
              </a:r>
              <a:r>
                <a:rPr lang="en-US" sz="5400" dirty="0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)=1</a:t>
              </a:r>
              <a:endParaRPr lang="en-US" sz="5400" dirty="0">
                <a:latin typeface="+mj-lt"/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525" y="2279650"/>
            <a:ext cx="8624888" cy="27971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/>
              <a:t>arithmetic </a:t>
            </a:r>
            <a:r>
              <a:rPr lang="en-US" sz="4000">
                <a:solidFill>
                  <a:schemeClr val="tx1"/>
                </a:solidFill>
              </a:rPr>
              <a:t>mod a </a:t>
            </a:r>
            <a:r>
              <a:rPr lang="en-US" sz="4000">
                <a:solidFill>
                  <a:srgbClr val="008000"/>
                </a:solidFill>
              </a:rPr>
              <a:t>prime</a:t>
            </a:r>
          </a:p>
        </p:txBody>
      </p:sp>
      <p:sp>
        <p:nvSpPr>
          <p:cNvPr id="75981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763000" cy="4953000"/>
          </a:xfrm>
        </p:spPr>
        <p:txBody>
          <a:bodyPr/>
          <a:lstStyle/>
          <a:p>
            <a:pPr marL="0" indent="0" eaLnBrk="1" hangingPunct="1"/>
            <a:r>
              <a:rPr lang="en-US" sz="4400" dirty="0"/>
              <a:t>If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/>
              <a:t>is </a:t>
            </a:r>
            <a:r>
              <a:rPr lang="en-US" sz="4400" dirty="0">
                <a:solidFill>
                  <a:srgbClr val="008000"/>
                </a:solidFill>
              </a:rPr>
              <a:t>prime</a:t>
            </a:r>
            <a:r>
              <a:rPr lang="en-US" sz="4400" dirty="0"/>
              <a:t> &amp; </a:t>
            </a:r>
            <a:r>
              <a:rPr lang="en-US" sz="4400" dirty="0" err="1">
                <a:solidFill>
                  <a:srgbClr val="0000CC"/>
                </a:solidFill>
              </a:rPr>
              <a:t>k</a:t>
            </a:r>
            <a:r>
              <a:rPr lang="en-US" sz="4400" dirty="0"/>
              <a:t> not a multiple of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  <a:r>
              <a:rPr lang="en-US" sz="4400" dirty="0"/>
              <a:t>can cancel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.   </a:t>
            </a:r>
            <a:r>
              <a:rPr lang="en-US" sz="4400" dirty="0"/>
              <a:t>So</a:t>
            </a:r>
          </a:p>
          <a:p>
            <a:pPr marL="0" indent="0" algn="ctr" eaLnBrk="1" hangingPunct="1"/>
            <a:r>
              <a:rPr lang="en-US" sz="44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  <a:r>
              <a:rPr lang="en-US" sz="44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,  …, (p-1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endParaRPr lang="en-US" sz="44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400" dirty="0"/>
              <a:t>are all different (mod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/>
              <a:t>). </a:t>
            </a:r>
          </a:p>
          <a:p>
            <a:pPr marL="0" indent="0" eaLnBrk="1" hangingPunct="1"/>
            <a:r>
              <a:rPr lang="en-US" sz="4400" dirty="0"/>
              <a:t>So their remainders on division</a:t>
            </a:r>
          </a:p>
          <a:p>
            <a:pPr marL="0" indent="0" eaLnBrk="1" hangingPunct="1"/>
            <a:r>
              <a:rPr lang="en-US" sz="4400" dirty="0"/>
              <a:t>by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/>
              <a:t>are all different.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915400" cy="4876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5400" dirty="0"/>
              <a:t>so if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E5"/>
                </a:solidFill>
              </a:rPr>
              <a:t>p</a:t>
            </a:r>
            <a:r>
              <a:rPr lang="en-US" sz="5400" dirty="0">
                <a:solidFill>
                  <a:srgbClr val="0000E5"/>
                </a:solidFill>
              </a:rPr>
              <a:t> </a:t>
            </a:r>
            <a:r>
              <a:rPr lang="en-US" sz="5400" dirty="0"/>
              <a:t>does not divide</a:t>
            </a:r>
            <a:r>
              <a:rPr lang="en-US" sz="5400" dirty="0">
                <a:solidFill>
                  <a:srgbClr val="0000E5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r>
              <a:rPr lang="en-US" sz="5400" dirty="0"/>
              <a:t>, then multiplying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CC"/>
                </a:solidFill>
              </a:rPr>
              <a:t>1, 2, …, (p-1)</a:t>
            </a:r>
          </a:p>
          <a:p>
            <a:pPr marL="0" indent="0" eaLnBrk="1" hangingPunct="1"/>
            <a:r>
              <a:rPr lang="en-US" sz="5400" dirty="0"/>
              <a:t>by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and taking remainders</a:t>
            </a:r>
          </a:p>
          <a:p>
            <a:pPr marL="0" indent="0" eaLnBrk="1" hangingPunct="1"/>
            <a:r>
              <a:rPr lang="en-US" sz="5400" dirty="0"/>
              <a:t>just permutes them.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kern="0" dirty="0">
                <a:latin typeface="+mj-lt"/>
              </a:rPr>
              <a:t>arithmetic </a:t>
            </a:r>
            <a:r>
              <a:rPr lang="en-US" sz="4000" kern="0" dirty="0">
                <a:solidFill>
                  <a:schemeClr val="tx1"/>
                </a:solidFill>
                <a:latin typeface="+mj-lt"/>
              </a:rPr>
              <a:t>mod a </a:t>
            </a:r>
            <a:r>
              <a:rPr lang="en-US" sz="4000" i="1" kern="0" dirty="0">
                <a:solidFill>
                  <a:srgbClr val="008000"/>
                </a:solidFill>
                <a:latin typeface="+mj-lt"/>
              </a:rPr>
              <a:t>prime</a:t>
            </a:r>
            <a:r>
              <a:rPr lang="en-US" sz="4000" kern="0" dirty="0">
                <a:solidFill>
                  <a:schemeClr val="tx1"/>
                </a:solidFill>
                <a:latin typeface="+mj-lt"/>
              </a:rPr>
              <a:t>,</a:t>
            </a:r>
            <a:r>
              <a:rPr lang="en-US" sz="4000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41910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This means that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</a:t>
            </a:r>
            <a:r>
              <a:rPr lang="en-US" sz="6600" baseline="-25000" dirty="0" err="1">
                <a:solidFill>
                  <a:srgbClr val="0000CC"/>
                </a:solidFill>
              </a:rPr>
              <a:t>k,p</a:t>
            </a:r>
            <a:r>
              <a:rPr lang="en-US" sz="6600" dirty="0"/>
              <a:t>, </a:t>
            </a:r>
            <a:r>
              <a:rPr lang="en-US" sz="6600" dirty="0">
                <a:solidFill>
                  <a:srgbClr val="0000CC"/>
                </a:solidFill>
              </a:rPr>
              <a:t>r</a:t>
            </a:r>
            <a:r>
              <a:rPr lang="en-US" sz="6600" baseline="-25000" dirty="0">
                <a:solidFill>
                  <a:srgbClr val="0000CC"/>
                </a:solidFill>
              </a:rPr>
              <a:t>2k,p</a:t>
            </a:r>
            <a:r>
              <a:rPr lang="en-US" sz="6600" dirty="0"/>
              <a:t>, …, </a:t>
            </a:r>
            <a:r>
              <a:rPr lang="en-US" sz="6600" dirty="0">
                <a:solidFill>
                  <a:srgbClr val="0000CC"/>
                </a:solidFill>
              </a:rPr>
              <a:t>r</a:t>
            </a:r>
            <a:r>
              <a:rPr lang="en-US" sz="6600" baseline="-25000" dirty="0">
                <a:solidFill>
                  <a:srgbClr val="0000CC"/>
                </a:solidFill>
              </a:rPr>
              <a:t>(p-1)k,p</a:t>
            </a:r>
          </a:p>
          <a:p>
            <a:pPr marL="0" indent="0" eaLnBrk="1" hangingPunct="1"/>
            <a:r>
              <a:rPr lang="en-US" sz="5400" dirty="0"/>
              <a:t>must be a </a:t>
            </a:r>
            <a:r>
              <a:rPr lang="en-US" sz="5400" i="1" dirty="0"/>
              <a:t>permutation </a:t>
            </a:r>
            <a:r>
              <a:rPr lang="en-US" sz="5400" dirty="0"/>
              <a:t>of</a:t>
            </a:r>
          </a:p>
          <a:p>
            <a:pPr marL="0" indent="0" algn="ctr" eaLnBrk="1" hangingPunct="1"/>
            <a:r>
              <a:rPr lang="en-US" sz="6600" dirty="0">
                <a:solidFill>
                  <a:srgbClr val="0000CC"/>
                </a:solidFill>
              </a:rPr>
              <a:t>1, 2, …, (p-1)</a:t>
            </a:r>
            <a:endParaRPr lang="en-US" sz="6600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/>
              <a:t>arithmetic </a:t>
            </a:r>
            <a:r>
              <a:rPr lang="en-US" sz="4000">
                <a:solidFill>
                  <a:schemeClr val="tx1"/>
                </a:solidFill>
              </a:rPr>
              <a:t>mod a </a:t>
            </a:r>
            <a:r>
              <a:rPr lang="en-US" sz="4000">
                <a:solidFill>
                  <a:srgbClr val="008000"/>
                </a:solidFill>
              </a:rPr>
              <a:t>prime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</a:t>
            </a:r>
            <a:r>
              <a:rPr lang="en-US" sz="4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7)</a:t>
            </a:r>
            <a:endParaRPr lang="en-US" sz="4400" b="1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447800"/>
          <a:ext cx="62484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190"/>
                <a:gridCol w="676910"/>
                <a:gridCol w="781050"/>
                <a:gridCol w="781050"/>
                <a:gridCol w="781050"/>
                <a:gridCol w="781050"/>
                <a:gridCol w="781050"/>
                <a:gridCol w="781050"/>
              </a:tblGrid>
              <a:tr h="132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</a:t>
            </a:r>
            <a:r>
              <a:rPr lang="en-US" sz="4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7)</a:t>
            </a:r>
            <a:endParaRPr lang="en-US" sz="4400" b="1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0" y="1371600"/>
          <a:ext cx="56388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30"/>
                <a:gridCol w="610870"/>
                <a:gridCol w="704850"/>
                <a:gridCol w="704850"/>
                <a:gridCol w="704850"/>
                <a:gridCol w="704850"/>
                <a:gridCol w="704850"/>
                <a:gridCol w="704850"/>
              </a:tblGrid>
              <a:tr h="1143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0" name="Oval 50"/>
          <p:cNvSpPr>
            <a:spLocks noChangeArrowheads="1"/>
          </p:cNvSpPr>
          <p:nvPr/>
        </p:nvSpPr>
        <p:spPr bwMode="auto">
          <a:xfrm>
            <a:off x="5410200" y="2590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1" name="Oval 51"/>
          <p:cNvSpPr>
            <a:spLocks noChangeArrowheads="1"/>
          </p:cNvSpPr>
          <p:nvPr/>
        </p:nvSpPr>
        <p:spPr bwMode="auto">
          <a:xfrm>
            <a:off x="6096000" y="3733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2" name="Text Box 52"/>
          <p:cNvSpPr txBox="1"/>
          <p:nvPr/>
        </p:nvSpPr>
        <p:spPr>
          <a:xfrm>
            <a:off x="1066800" y="5181600"/>
            <a:ext cx="28622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 smtClean="0">
                <a:solidFill>
                  <a:srgbClr val="0000CC"/>
                </a:solidFill>
                <a:latin typeface="Comic Sans MS" pitchFamily="8" charset="0"/>
              </a:rPr>
              <a:t>4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2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3" name="Text Box 53"/>
          <p:cNvSpPr txBox="1"/>
          <p:nvPr/>
        </p:nvSpPr>
        <p:spPr>
          <a:xfrm>
            <a:off x="5214938" y="5181600"/>
            <a:ext cx="2862262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 smtClean="0">
                <a:solidFill>
                  <a:srgbClr val="0000CC"/>
                </a:solidFill>
                <a:latin typeface="Comic Sans MS" pitchFamily="8" charset="0"/>
              </a:rPr>
              <a:t>5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8" charset="0"/>
              </a:rPr>
              <a:t>3</a:t>
            </a:r>
            <a:r>
              <a:rPr lang="en-US" sz="6600" baseline="30000" dirty="0" smtClean="0">
                <a:solidFill>
                  <a:srgbClr val="FF00FF"/>
                </a:solidFill>
                <a:latin typeface="Comic Sans MS" pitchFamily="8" charset="0"/>
              </a:rPr>
              <a:t>-1</a:t>
            </a:r>
            <a:endParaRPr lang="en-US" sz="6600" baseline="30000" dirty="0">
              <a:solidFill>
                <a:srgbClr val="FF00FF"/>
              </a:solidFill>
              <a:latin typeface="Comic Sans MS" pitchFamily="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1295400"/>
          <a:ext cx="669745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59"/>
                <a:gridCol w="694040"/>
                <a:gridCol w="685437"/>
                <a:gridCol w="669746"/>
                <a:gridCol w="669746"/>
                <a:gridCol w="669746"/>
                <a:gridCol w="669746"/>
                <a:gridCol w="669746"/>
                <a:gridCol w="669746"/>
                <a:gridCol w="669746"/>
              </a:tblGrid>
              <a:tr h="1092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70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0" name="Oval 50"/>
          <p:cNvSpPr>
            <a:spLocks noChangeArrowheads="1"/>
          </p:cNvSpPr>
          <p:nvPr/>
        </p:nvSpPr>
        <p:spPr bwMode="auto">
          <a:xfrm>
            <a:off x="5124450" y="2590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1" name="Oval 51"/>
          <p:cNvSpPr>
            <a:spLocks noChangeArrowheads="1"/>
          </p:cNvSpPr>
          <p:nvPr/>
        </p:nvSpPr>
        <p:spPr bwMode="auto">
          <a:xfrm>
            <a:off x="4419600" y="3733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2" name="Text Box 52"/>
          <p:cNvSpPr txBox="1"/>
          <p:nvPr/>
        </p:nvSpPr>
        <p:spPr>
          <a:xfrm>
            <a:off x="1066800" y="5181600"/>
            <a:ext cx="28622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>
                <a:solidFill>
                  <a:srgbClr val="0000CC"/>
                </a:solidFill>
                <a:latin typeface="Comic Sans MS" pitchFamily="8" charset="0"/>
              </a:rPr>
              <a:t>5</a:t>
            </a:r>
            <a:r>
              <a:rPr lang="en-US" sz="6600" dirty="0">
                <a:latin typeface="Comic Sans MS" pitchFamily="8" charset="0"/>
              </a:rPr>
              <a:t> 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2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3" name="Text Box 53"/>
          <p:cNvSpPr txBox="1"/>
          <p:nvPr/>
        </p:nvSpPr>
        <p:spPr>
          <a:xfrm>
            <a:off x="5214938" y="5181600"/>
            <a:ext cx="2862262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>
                <a:solidFill>
                  <a:srgbClr val="0000CC"/>
                </a:solidFill>
                <a:latin typeface="Comic Sans MS" pitchFamily="8" charset="0"/>
              </a:rPr>
              <a:t>4</a:t>
            </a:r>
            <a:r>
              <a:rPr lang="en-US" sz="6600" dirty="0">
                <a:latin typeface="Comic Sans MS" pitchFamily="8" charset="0"/>
              </a:rPr>
              <a:t> 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7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This means that</a:t>
            </a:r>
          </a:p>
          <a:p>
            <a:pPr marL="0" indent="0" algn="ctr" eaLnBrk="1" hangingPunct="1">
              <a:spcBef>
                <a:spcPct val="0"/>
              </a:spcBef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0, 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1k,p</a:t>
            </a:r>
            <a:r>
              <a:rPr lang="en-US" sz="6000" kern="0" dirty="0">
                <a:latin typeface="+mn-lt"/>
              </a:rPr>
              <a:t>,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2k,p</a:t>
            </a:r>
            <a:r>
              <a:rPr lang="en-US" sz="6000" kern="0" dirty="0">
                <a:latin typeface="+mn-lt"/>
              </a:rPr>
              <a:t>, …,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(n-1)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k,p</a:t>
            </a:r>
            <a:endParaRPr lang="en-US" sz="6000" kern="0" baseline="-25000" dirty="0">
              <a:solidFill>
                <a:srgbClr val="0000CC"/>
              </a:solidFill>
              <a:latin typeface="+mn-lt"/>
            </a:endParaRPr>
          </a:p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must be a </a:t>
            </a:r>
            <a:r>
              <a:rPr lang="en-US" sz="4800" i="1" kern="0" dirty="0">
                <a:latin typeface="+mn-lt"/>
              </a:rPr>
              <a:t>permutation </a:t>
            </a:r>
            <a:r>
              <a:rPr lang="en-US" sz="4800" kern="0" dirty="0">
                <a:latin typeface="+mn-lt"/>
              </a:rPr>
              <a:t>of</a:t>
            </a:r>
          </a:p>
          <a:p>
            <a:pPr marL="0" indent="0" algn="ctr" eaLnBrk="1" hangingPunct="1">
              <a:defRPr/>
            </a:pPr>
            <a:r>
              <a:rPr lang="en-US" sz="5400" kern="0" dirty="0">
                <a:solidFill>
                  <a:srgbClr val="0000CC"/>
                </a:solidFill>
                <a:latin typeface="+mn-lt"/>
              </a:rPr>
              <a:t>0, 1, 2, …, (p-1)</a:t>
            </a:r>
          </a:p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so </a:t>
            </a:r>
            <a:r>
              <a:rPr lang="en-US" sz="4800" kern="0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4800" kern="0" dirty="0">
                <a:latin typeface="+mn-lt"/>
              </a:rPr>
              <a:t> appears</a:t>
            </a:r>
          </a:p>
          <a:p>
            <a:pPr marL="0" indent="0" eaLnBrk="1" hangingPunct="1">
              <a:defRPr/>
            </a:pPr>
            <a:r>
              <a:rPr lang="en-US" sz="48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   </a:t>
            </a:r>
            <a:r>
              <a:rPr lang="en-US" sz="5400" kern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rem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(</a:t>
            </a:r>
            <a:r>
              <a:rPr lang="en-US" sz="5400" kern="0" dirty="0" err="1">
                <a:solidFill>
                  <a:srgbClr val="C00000"/>
                </a:solidFill>
                <a:latin typeface="+mn-lt"/>
              </a:rPr>
              <a:t>j</a:t>
            </a:r>
            <a:r>
              <a:rPr lang="en-US" sz="5400" kern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k,n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 = 1</a:t>
            </a:r>
            <a:endParaRPr lang="en-US" sz="4800" kern="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05000" y="5562600"/>
            <a:ext cx="5218113" cy="9239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so </a:t>
            </a:r>
            <a:r>
              <a:rPr lang="en-US" sz="5400" kern="0" dirty="0">
                <a:solidFill>
                  <a:srgbClr val="C00000"/>
                </a:solidFill>
                <a:latin typeface="Comic Sans MS"/>
              </a:rPr>
              <a:t>j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is </a:t>
            </a:r>
            <a:r>
              <a:rPr lang="en-US" sz="5400" kern="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inverse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292225" y="2459038"/>
            <a:ext cx="3475038" cy="2497137"/>
          </a:xfrm>
          <a:custGeom>
            <a:avLst/>
            <a:gdLst>
              <a:gd name="T0" fmla="*/ 267254 w 3475219"/>
              <a:gd name="T1" fmla="*/ 2407513 h 2498360"/>
              <a:gd name="T2" fmla="*/ 357175 w 3475219"/>
              <a:gd name="T3" fmla="*/ 2407513 h 2498360"/>
              <a:gd name="T4" fmla="*/ 2410287 w 3475219"/>
              <a:gd name="T5" fmla="*/ 1899095 h 2498360"/>
              <a:gd name="T6" fmla="*/ 3084674 w 3475219"/>
              <a:gd name="T7" fmla="*/ 1286002 h 2498360"/>
              <a:gd name="T8" fmla="*/ 3474318 w 3475219"/>
              <a:gd name="T9" fmla="*/ 0 h 2498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75219"/>
              <a:gd name="T16" fmla="*/ 0 h 2498360"/>
              <a:gd name="T17" fmla="*/ 3475219 w 3475219"/>
              <a:gd name="T18" fmla="*/ 2498360 h 2498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75219" h="2498360">
                <a:moveTo>
                  <a:pt x="267324" y="2413416"/>
                </a:moveTo>
                <a:cubicBezTo>
                  <a:pt x="133662" y="2455888"/>
                  <a:pt x="0" y="2498360"/>
                  <a:pt x="357265" y="2413416"/>
                </a:cubicBezTo>
                <a:cubicBezTo>
                  <a:pt x="714530" y="2328472"/>
                  <a:pt x="1956215" y="2091128"/>
                  <a:pt x="2410917" y="1903751"/>
                </a:cubicBezTo>
                <a:cubicBezTo>
                  <a:pt x="2865619" y="1716374"/>
                  <a:pt x="2908091" y="1606446"/>
                  <a:pt x="3085475" y="1289154"/>
                </a:cubicBezTo>
              </a:path>
            </a:pathLst>
          </a:custGeom>
          <a:noFill/>
          <a:ln w="41275">
            <a:solidFill>
              <a:srgbClr val="C00000"/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733800" y="4579938"/>
            <a:ext cx="4533900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, say </a:t>
            </a:r>
            <a:r>
              <a:rPr lang="en-US" sz="4800" kern="0" dirty="0">
                <a:solidFill>
                  <a:srgbClr val="C00000"/>
                </a:solidFill>
                <a:latin typeface="Comic Sans MS"/>
              </a:rPr>
              <a:t>j</a:t>
            </a:r>
            <a:r>
              <a:rPr lang="en-US" sz="4800" kern="0" dirty="0" err="1">
                <a:solidFill>
                  <a:srgbClr val="000000"/>
                </a:solidFill>
                <a:latin typeface="Comic Sans MS"/>
              </a:rPr>
              <a:t>th</a:t>
            </a: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 in list: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p)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/>
              <a:t>Fermat’s Little Theorem</a:t>
            </a:r>
          </a:p>
        </p:txBody>
      </p:sp>
      <p:sp>
        <p:nvSpPr>
          <p:cNvPr id="7608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pPr marL="0" indent="0" eaLnBrk="1" hangingPunct="1"/>
            <a:r>
              <a:rPr lang="en-US" sz="4400" dirty="0"/>
              <a:t>so </a:t>
            </a:r>
            <a:r>
              <a:rPr lang="en-US" sz="4400" dirty="0">
                <a:solidFill>
                  <a:srgbClr val="0000CC"/>
                </a:solidFill>
              </a:rPr>
              <a:t>1·2···(p-1) = 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k,p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·r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2k,p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··· 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(p-1)</a:t>
            </a:r>
            <a:r>
              <a:rPr lang="en-US" sz="4400" baseline="-25000" dirty="0" err="1">
                <a:solidFill>
                  <a:srgbClr val="0000CC"/>
                </a:solidFill>
                <a:latin typeface="+mj-lt"/>
                <a:cs typeface="Arial" pitchFamily="34" charset="0"/>
              </a:rPr>
              <a:t>k,p</a:t>
            </a:r>
            <a:endParaRPr lang="en-US" sz="4400" baseline="-25000" dirty="0">
              <a:solidFill>
                <a:srgbClr val="0000CC"/>
              </a:solidFill>
              <a:latin typeface="+mj-lt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b="1" dirty="0" smtClean="0">
                <a:solidFill>
                  <a:srgbClr val="0000CC"/>
                </a:solidFill>
              </a:rPr>
              <a:t> </a:t>
            </a:r>
            <a:r>
              <a:rPr lang="en-US" sz="4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>
                <a:solidFill>
                  <a:srgbClr val="0000CC"/>
                </a:solidFill>
              </a:rPr>
              <a:t>1k·2k ··· (p-1)k   (mod p)</a:t>
            </a:r>
          </a:p>
          <a:p>
            <a:pPr marL="0" indent="0" eaLnBrk="1" hangingPunct="1"/>
            <a:r>
              <a:rPr lang="en-US" sz="4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>
                <a:solidFill>
                  <a:srgbClr val="0000CC"/>
                </a:solidFill>
              </a:rPr>
              <a:t>(k</a:t>
            </a:r>
            <a:r>
              <a:rPr lang="en-US" sz="4400" baseline="30000" dirty="0">
                <a:solidFill>
                  <a:srgbClr val="0000CC"/>
                </a:solidFill>
              </a:rPr>
              <a:t>p-1</a:t>
            </a:r>
            <a:r>
              <a:rPr lang="en-US" sz="4400" dirty="0">
                <a:solidFill>
                  <a:srgbClr val="0000CC"/>
                </a:solidFill>
              </a:rPr>
              <a:t>)·1·2 ··· (p-1)  (mod p)</a:t>
            </a:r>
          </a:p>
          <a:p>
            <a:pPr marL="0" indent="0" eaLnBrk="1" hangingPunct="1"/>
            <a:r>
              <a:rPr lang="en-US" sz="4400" dirty="0"/>
              <a:t>now cancel </a:t>
            </a:r>
            <a:r>
              <a:rPr lang="en-US" sz="4400" dirty="0">
                <a:solidFill>
                  <a:srgbClr val="0000CC"/>
                </a:solidFill>
              </a:rPr>
              <a:t>1·2 ··· (p-1):</a:t>
            </a:r>
            <a:endParaRPr lang="en-US" sz="4400" dirty="0"/>
          </a:p>
          <a:p>
            <a:pPr marL="0" indent="0" algn="ctr" eaLnBrk="1" hangingPunct="1">
              <a:spcBef>
                <a:spcPts val="4800"/>
              </a:spcBef>
            </a:pPr>
            <a:r>
              <a:rPr lang="en-US" sz="7200" dirty="0">
                <a:solidFill>
                  <a:srgbClr val="0000CC"/>
                </a:solidFill>
              </a:rPr>
              <a:t>1</a:t>
            </a:r>
            <a:r>
              <a:rPr lang="en-US" sz="7200" dirty="0" smtClean="0">
                <a:solidFill>
                  <a:srgbClr val="0000CC"/>
                </a:solidFill>
              </a:rPr>
              <a:t> </a:t>
            </a:r>
            <a:r>
              <a:rPr lang="en-US" sz="72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7200" b="1" dirty="0" smtClean="0">
                <a:solidFill>
                  <a:srgbClr val="0000CC"/>
                </a:solidFill>
              </a:rPr>
              <a:t> </a:t>
            </a:r>
            <a:r>
              <a:rPr lang="en-US" sz="7200" dirty="0">
                <a:solidFill>
                  <a:srgbClr val="0000CC"/>
                </a:solidFill>
              </a:rPr>
              <a:t>k</a:t>
            </a:r>
            <a:r>
              <a:rPr lang="en-US" sz="7200" baseline="30000" dirty="0">
                <a:solidFill>
                  <a:srgbClr val="0000CC"/>
                </a:solidFill>
              </a:rPr>
              <a:t>p-1 </a:t>
            </a:r>
            <a:r>
              <a:rPr lang="en-US" sz="7200" dirty="0">
                <a:solidFill>
                  <a:srgbClr val="0000CC"/>
                </a:solidFill>
              </a:rPr>
              <a:t>(mod p)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760836" name="Rectangle 5"/>
          <p:cNvSpPr>
            <a:spLocks noChangeArrowheads="1"/>
          </p:cNvSpPr>
          <p:nvPr/>
        </p:nvSpPr>
        <p:spPr bwMode="auto">
          <a:xfrm>
            <a:off x="990600" y="4648200"/>
            <a:ext cx="7162800" cy="1524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dash"/>
            <a:miter lim="800000"/>
            <a:headEnd/>
            <a:tailEnd type="none" w="lg" len="lg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cxnSp>
        <p:nvCxnSpPr>
          <p:cNvPr id="8" name="Line 6"/>
          <p:cNvCxnSpPr>
            <a:cxnSpLocks noChangeShapeType="1"/>
          </p:cNvCxnSpPr>
          <p:nvPr/>
        </p:nvCxnSpPr>
        <p:spPr bwMode="auto">
          <a:xfrm rot="10800000" flipV="1">
            <a:off x="914400" y="1066800"/>
            <a:ext cx="2743200" cy="304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</p:cxnSp>
      <p:cxnSp>
        <p:nvCxnSpPr>
          <p:cNvPr id="12" name="Line 7"/>
          <p:cNvCxnSpPr>
            <a:cxnSpLocks noChangeShapeType="1"/>
          </p:cNvCxnSpPr>
          <p:nvPr/>
        </p:nvCxnSpPr>
        <p:spPr bwMode="auto">
          <a:xfrm rot="10800000" flipV="1">
            <a:off x="2362200" y="2895600"/>
            <a:ext cx="2743200" cy="304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</p:cxn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7608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8915400" cy="2819400"/>
          </a:xfrm>
        </p:spPr>
        <p:txBody>
          <a:bodyPr/>
          <a:lstStyle/>
          <a:p>
            <a:pPr marL="0" indent="0" eaLnBrk="1" hangingPunct="1"/>
            <a:r>
              <a:rPr lang="en-US" sz="4400" i="1" dirty="0"/>
              <a:t>example:</a:t>
            </a:r>
            <a:endParaRPr lang="en-US" sz="5400" i="1" dirty="0">
              <a:solidFill>
                <a:srgbClr val="FF00FF"/>
              </a:solidFill>
            </a:endParaRPr>
          </a:p>
          <a:p>
            <a:pPr marL="0" indent="0" eaLnBrk="1" hangingPunct="1"/>
            <a:r>
              <a:rPr lang="en-US" sz="4800" dirty="0">
                <a:solidFill>
                  <a:srgbClr val="008000"/>
                </a:solidFill>
              </a:rPr>
              <a:t>66666663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788253 (mod 10)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09913" y="2514600"/>
            <a:ext cx="2924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200">
                <a:solidFill>
                  <a:srgbClr val="FF0000"/>
                </a:solidFill>
                <a:latin typeface="Comic Sans MS" pitchFamily="66" charset="0"/>
              </a:rPr>
              <a:t>WHY?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6900" y="3581400"/>
            <a:ext cx="5410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66666663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u="sng">
                <a:solidFill>
                  <a:srgbClr val="008000"/>
                </a:solidFill>
                <a:latin typeface="Comic Sans MS" pitchFamily="66" charset="0"/>
              </a:rPr>
              <a:t>    788253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 xxxxxxx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sz="6000">
              <a:latin typeface="Comic Sans MS" pitchFamily="66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638800" y="3657600"/>
            <a:ext cx="609600" cy="1676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00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1147763"/>
            <a:ext cx="7772400" cy="4654550"/>
          </a:xfrm>
        </p:spPr>
        <p:txBody>
          <a:bodyPr/>
          <a:lstStyle/>
          <a:p>
            <a:pPr>
              <a:defRPr/>
            </a:pPr>
            <a:r>
              <a:rPr lang="en-US" sz="5400" kern="0" dirty="0">
                <a:latin typeface="+mn-lt"/>
              </a:rPr>
              <a:t>so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k</a:t>
            </a:r>
            <a:r>
              <a:rPr lang="en-US" sz="5400" kern="0" baseline="30000" dirty="0">
                <a:solidFill>
                  <a:srgbClr val="0000CC"/>
                </a:solidFill>
                <a:latin typeface="+mn-lt"/>
              </a:rPr>
              <a:t>p-2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5400" kern="0" dirty="0">
                <a:latin typeface="+mn-lt"/>
              </a:rPr>
              <a:t>is a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(mod p)</a:t>
            </a:r>
          </a:p>
          <a:p>
            <a:pPr>
              <a:defRPr/>
            </a:pPr>
            <a:r>
              <a:rPr lang="en-US" sz="5400" kern="0" dirty="0">
                <a:latin typeface="+mn-lt"/>
              </a:rPr>
              <a:t>inverse of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k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</a:p>
          <a:p>
            <a:pPr>
              <a:defRPr/>
            </a:pPr>
            <a:r>
              <a:rPr lang="en-US" sz="5400" kern="0" dirty="0">
                <a:latin typeface="+mn-lt"/>
              </a:rPr>
              <a:t>--an alternative to finding inverses with the </a:t>
            </a:r>
            <a:r>
              <a:rPr lang="en-US" sz="5400" kern="0" dirty="0" err="1">
                <a:latin typeface="+mn-lt"/>
              </a:rPr>
              <a:t>pulverizer</a:t>
            </a:r>
            <a:endParaRPr lang="en-US" sz="5400" kern="0" dirty="0">
              <a:latin typeface="+mn-lt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inverses</a:t>
            </a:r>
            <a:r>
              <a:rPr lang="en-US" sz="4000" dirty="0"/>
              <a:t> </a:t>
            </a:r>
            <a:r>
              <a:rPr lang="en-US" sz="4000" dirty="0" smtClean="0">
                <a:solidFill>
                  <a:srgbClr val="0000CC"/>
                </a:solidFill>
              </a:rPr>
              <a:t>(mod prime)</a:t>
            </a:r>
            <a:endParaRPr lang="en-US" sz="40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839200" cy="51816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0000CC"/>
                </a:solidFill>
              </a:rPr>
              <a:t>28</a:t>
            </a:r>
            <a:r>
              <a:rPr lang="en-US" sz="5400" baseline="30000" dirty="0">
                <a:solidFill>
                  <a:srgbClr val="0000CC"/>
                </a:solidFill>
              </a:rPr>
              <a:t>99885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 </a:t>
            </a:r>
            <a:r>
              <a:rPr lang="en-US" sz="5400" dirty="0">
                <a:solidFill>
                  <a:srgbClr val="0000CC"/>
                </a:solidFill>
              </a:rPr>
              <a:t>(mod 5)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 28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3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/>
              <a:t>[</a:t>
            </a:r>
            <a:r>
              <a:rPr lang="en-US" sz="5400" dirty="0">
                <a:solidFill>
                  <a:srgbClr val="0000CC"/>
                </a:solidFill>
              </a:rPr>
              <a:t>r</a:t>
            </a:r>
            <a:r>
              <a:rPr lang="en-US" sz="5400" baseline="-25000" dirty="0">
                <a:solidFill>
                  <a:srgbClr val="0000CC"/>
                </a:solidFill>
              </a:rPr>
              <a:t>28,5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  <a:r>
              <a:rPr lang="en-US" sz="5400" dirty="0"/>
              <a:t>]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rem(99885,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[Fermat]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= 3</a:t>
            </a:r>
            <a:r>
              <a:rPr lang="en-US" sz="5400" baseline="30000" dirty="0">
                <a:solidFill>
                  <a:srgbClr val="0000CC"/>
                </a:solidFill>
              </a:rPr>
              <a:t>rem</a:t>
            </a:r>
            <a:r>
              <a:rPr lang="en-US" sz="5400" baseline="30000" dirty="0" smtClean="0">
                <a:solidFill>
                  <a:srgbClr val="0000CC"/>
                </a:solidFill>
              </a:rPr>
              <a:t>([998•100 </a:t>
            </a:r>
            <a:r>
              <a:rPr lang="en-US" sz="5400" baseline="30000" dirty="0">
                <a:solidFill>
                  <a:srgbClr val="0000CC"/>
                </a:solidFill>
              </a:rPr>
              <a:t>+ </a:t>
            </a:r>
            <a:r>
              <a:rPr lang="en-US" sz="5400" baseline="30000" dirty="0" smtClean="0">
                <a:solidFill>
                  <a:srgbClr val="0000CC"/>
                </a:solidFill>
              </a:rPr>
              <a:t>85], 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= 3</a:t>
            </a:r>
            <a:r>
              <a:rPr lang="en-US" sz="5400" baseline="30000" dirty="0">
                <a:solidFill>
                  <a:srgbClr val="0000CC"/>
                </a:solidFill>
              </a:rPr>
              <a:t>rem(85,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  <a:r>
              <a:rPr lang="en-US" sz="5400" baseline="30000" dirty="0">
                <a:solidFill>
                  <a:srgbClr val="0000CC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4800600" cy="1219200"/>
          </a:xfrm>
        </p:spPr>
        <p:txBody>
          <a:bodyPr/>
          <a:lstStyle/>
          <a:p>
            <a:pPr eaLnBrk="1" hangingPunct="1"/>
            <a:r>
              <a:rPr lang="en-US" sz="4800" dirty="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8610600" cy="4343400"/>
          </a:xfrm>
        </p:spPr>
        <p:txBody>
          <a:bodyPr/>
          <a:lstStyle/>
          <a:p>
            <a:pPr algn="ctr" eaLnBrk="1" hangingPunct="1"/>
            <a:r>
              <a:rPr lang="en-US" sz="10600" dirty="0"/>
              <a:t>Problems</a:t>
            </a:r>
          </a:p>
          <a:p>
            <a:pPr algn="ctr" eaLnBrk="1" hangingPunct="1"/>
            <a:r>
              <a:rPr lang="en-US" sz="10600" dirty="0" smtClean="0"/>
              <a:t>1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>
                <a:sym typeface="Euclid Symbol" pitchFamily="18" charset="2"/>
              </a:rPr>
              <a:t>3</a:t>
            </a:r>
            <a:endParaRPr lang="en-US" sz="106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0"/>
            <a:ext cx="4343400" cy="1066800"/>
          </a:xfrm>
        </p:spPr>
        <p:txBody>
          <a:bodyPr/>
          <a:lstStyle/>
          <a:p>
            <a:pPr eaLnBrk="1" hangingPunct="1"/>
            <a:r>
              <a:rPr lang="en-US" sz="4400" dirty="0"/>
              <a:t>algebra mod </a:t>
            </a:r>
            <a:r>
              <a:rPr lang="en-US" sz="4400" dirty="0" err="1" smtClean="0"/>
              <a:t>n</a:t>
            </a:r>
            <a:endParaRPr lang="en-US" sz="4400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0772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algebraic equality</a:t>
            </a:r>
          </a:p>
          <a:p>
            <a:pPr marL="0" indent="0" eaLnBrk="1" hangingPunct="1"/>
            <a:r>
              <a:rPr lang="en-US" sz="5400" dirty="0"/>
              <a:t>implies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/>
              <a:t> </a:t>
            </a:r>
            <a:r>
              <a:rPr lang="en-US" sz="5400" dirty="0"/>
              <a:t>(mod </a:t>
            </a:r>
            <a:r>
              <a:rPr lang="en-US" sz="5400" dirty="0" err="1"/>
              <a:t>n</a:t>
            </a:r>
            <a:r>
              <a:rPr lang="en-US" sz="5400" dirty="0"/>
              <a:t>):</a:t>
            </a:r>
          </a:p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(</a:t>
            </a:r>
            <a:r>
              <a:rPr lang="en-US" sz="6000" dirty="0" err="1">
                <a:solidFill>
                  <a:srgbClr val="0000CC"/>
                </a:solidFill>
              </a:rPr>
              <a:t>a+b)+c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a+(b+c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  <a:endParaRPr lang="en-US" sz="6000" dirty="0"/>
          </a:p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dirty="0" smtClean="0">
                <a:solidFill>
                  <a:srgbClr val="FF00FF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b+a</a:t>
            </a:r>
            <a:endParaRPr lang="en-US" sz="60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a+0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a,   a+(–a)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0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8153400" cy="3581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equalities for</a:t>
            </a:r>
            <a:r>
              <a:rPr lang="en-US" sz="4800" kern="0" dirty="0" smtClean="0">
                <a:latin typeface="+mn-lt"/>
              </a:rPr>
              <a:t> </a:t>
            </a:r>
            <a:r>
              <a:rPr lang="en-US" sz="4800" kern="0" dirty="0" smtClean="0">
                <a:solidFill>
                  <a:srgbClr val="0000CC"/>
                </a:solidFill>
                <a:latin typeface="+mn-lt"/>
                <a:sym typeface="Euclid Symbol"/>
              </a:rPr>
              <a:t>⋅,</a:t>
            </a:r>
            <a:r>
              <a:rPr lang="en-US" sz="4800" kern="0" dirty="0">
                <a:solidFill>
                  <a:srgbClr val="0000CC"/>
                </a:solidFill>
                <a:latin typeface="+mn-lt"/>
                <a:sym typeface="Euclid Symbol"/>
              </a:rPr>
              <a:t>+,- (mod n)</a:t>
            </a:r>
            <a:r>
              <a:rPr lang="en-US" sz="4800" kern="0" dirty="0"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sym typeface="Euclid Symbol"/>
              </a:rPr>
              <a:t>⋅(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000" kern="0" dirty="0" err="1">
                <a:solidFill>
                  <a:srgbClr val="0000CC"/>
                </a:solidFill>
                <a:latin typeface="+mj-lt"/>
                <a:sym typeface="Euclid Symbol" pitchFamily="18" charset="2"/>
              </a:rPr>
              <a:t>+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sym typeface="Euclid Symbol"/>
              </a:rPr>
              <a:t>⋅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)+(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sym typeface="Euclid Symbol"/>
              </a:rPr>
              <a:t>⋅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c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</a:t>
            </a:r>
            <a:endParaRPr lang="en-US" sz="6000" kern="0" dirty="0"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sym typeface="Euclid Symbol"/>
              </a:rPr>
              <a:t>⋅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(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-1)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-a</a:t>
            </a:r>
            <a:endParaRPr lang="en-US" sz="6000" kern="0" dirty="0">
              <a:latin typeface="+mn-lt"/>
              <a:sym typeface="Euclid Symbol" pitchFamily="18" charset="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90800" y="0"/>
            <a:ext cx="434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algebra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4196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equalities for</a:t>
            </a:r>
            <a:r>
              <a:rPr lang="en-US" sz="5400" dirty="0" smtClean="0"/>
              <a:t> </a:t>
            </a:r>
            <a:r>
              <a:rPr lang="en-US" sz="54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</a:t>
            </a:r>
            <a:r>
              <a:rPr lang="en-US" sz="5400" dirty="0" err="1">
                <a:solidFill>
                  <a:srgbClr val="0000CC"/>
                </a:solidFill>
              </a:rPr>
              <a:t>n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/>
              <a:t>: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(b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  <a:endParaRPr lang="en-US" sz="6000" dirty="0"/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endParaRPr lang="en-US" sz="60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</a:rPr>
              <a:t>1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endParaRPr lang="en-US" sz="60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410200" y="4191000"/>
            <a:ext cx="25415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0">
                <a:solidFill>
                  <a:srgbClr val="C00000"/>
                </a:solidFill>
                <a:latin typeface="Comic Sans MS" pitchFamily="66" charset="0"/>
              </a:rPr>
              <a:t>1/a ?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90800" y="0"/>
            <a:ext cx="434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algebra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0"/>
            <a:ext cx="5791200" cy="1295400"/>
          </a:xfrm>
        </p:spPr>
        <p:txBody>
          <a:bodyPr/>
          <a:lstStyle/>
          <a:p>
            <a:pPr eaLnBrk="1" hangingPunct="1"/>
            <a:r>
              <a:rPr lang="en-US" sz="4400" dirty="0"/>
              <a:t>Remainder Lemma</a:t>
            </a:r>
          </a:p>
        </p:txBody>
      </p:sp>
      <p:sp>
        <p:nvSpPr>
          <p:cNvPr id="12" name="Text Box 5"/>
          <p:cNvSpPr txBox="1"/>
          <p:nvPr/>
        </p:nvSpPr>
        <p:spPr>
          <a:xfrm>
            <a:off x="304800" y="4038600"/>
            <a:ext cx="8551108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i="1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example:</a:t>
            </a:r>
            <a:r>
              <a:rPr lang="en-US" sz="5400" kern="0" dirty="0">
                <a:solidFill>
                  <a:srgbClr val="FF00FF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30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12 (mod 9)</a:t>
            </a:r>
          </a:p>
          <a:p>
            <a:pPr fontAlgn="base">
              <a:spcAft>
                <a:spcPct val="0"/>
              </a:spcAft>
              <a:defRPr/>
            </a:pPr>
            <a:r>
              <a:rPr lang="en-US" sz="4800" dirty="0">
                <a:latin typeface="Comic Sans MS" pitchFamily="8" charset="0"/>
                <a:sym typeface="Euclid Symbol" pitchFamily="18" charset="2"/>
              </a:rPr>
              <a:t> since</a:t>
            </a:r>
            <a:endParaRPr lang="en-US" sz="4800" kern="0" dirty="0">
              <a:solidFill>
                <a:srgbClr val="008000"/>
              </a:solidFill>
              <a:latin typeface="Comic Sans MS"/>
              <a:sym typeface="Euclid 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latin typeface="Comic Sans MS" pitchFamily="8" charset="0"/>
              </a:rPr>
              <a:t>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30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>
                <a:latin typeface="Comic Sans MS" pitchFamily="8" charset="0"/>
              </a:rPr>
              <a:t>) = </a:t>
            </a:r>
            <a:r>
              <a:rPr lang="en-US" sz="5400" dirty="0">
                <a:solidFill>
                  <a:srgbClr val="0000CC"/>
                </a:solidFill>
                <a:latin typeface="Comic Sans MS" pitchFamily="8" charset="0"/>
              </a:rPr>
              <a:t>3</a:t>
            </a:r>
            <a:r>
              <a:rPr lang="en-US" sz="5400" dirty="0">
                <a:latin typeface="Comic Sans MS" pitchFamily="8" charset="0"/>
              </a:rPr>
              <a:t> = 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12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 smtClean="0">
                <a:latin typeface="Comic Sans MS" pitchFamily="8" charset="0"/>
              </a:rPr>
              <a:t>)</a:t>
            </a:r>
            <a:endParaRPr lang="en-US" sz="5400" dirty="0">
              <a:latin typeface="Comic Sans MS" pitchFamily="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1" y="3886199"/>
            <a:ext cx="3276600" cy="1107998"/>
            <a:chOff x="685801" y="5029199"/>
            <a:chExt cx="3276600" cy="1107919"/>
          </a:xfrm>
        </p:grpSpPr>
        <p:sp>
          <p:nvSpPr>
            <p:cNvPr id="6" name="AutoShape 7"/>
            <p:cNvSpPr>
              <a:spLocks/>
            </p:cNvSpPr>
            <p:nvPr/>
          </p:nvSpPr>
          <p:spPr bwMode="auto">
            <a:xfrm rot="-5400000">
              <a:off x="2133614" y="3581386"/>
              <a:ext cx="380973" cy="3276600"/>
            </a:xfrm>
            <a:prstGeom prst="leftBrace">
              <a:avLst>
                <a:gd name="adj1" fmla="val 8321"/>
                <a:gd name="adj2" fmla="val 50000"/>
              </a:avLst>
            </a:prstGeom>
            <a:noFill/>
            <a:ln w="38100" algn="ctr">
              <a:solidFill>
                <a:srgbClr val="7030A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676400" y="5029201"/>
              <a:ext cx="1447800" cy="1107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 err="1">
                  <a:solidFill>
                    <a:srgbClr val="6B38EC"/>
                  </a:solidFill>
                  <a:latin typeface="Comic Sans MS" pitchFamily="66" charset="0"/>
                </a:rPr>
                <a:t>r</a:t>
              </a:r>
              <a:r>
                <a:rPr lang="en-US" sz="6600" baseline="-25000" dirty="0" err="1">
                  <a:solidFill>
                    <a:srgbClr val="6B38EC"/>
                  </a:solidFill>
                  <a:latin typeface="Comic Sans MS" pitchFamily="66" charset="0"/>
                </a:rPr>
                <a:t>b,n</a:t>
              </a:r>
              <a:endParaRPr lang="en-US" sz="6600" baseline="-25000" dirty="0">
                <a:solidFill>
                  <a:srgbClr val="6B38EC"/>
                </a:solidFill>
                <a:latin typeface="Comic Sans MS" pitchFamily="66" charset="0"/>
              </a:endParaRP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47800" y="4114800"/>
            <a:ext cx="38715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abbreviate: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5653AFC6-B420-2E4E-AAAC-D734658728B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9799</TotalTime>
  <Words>2308</Words>
  <Application>Microsoft Macintosh PowerPoint</Application>
  <PresentationFormat>On-screen Show (4:3)</PresentationFormat>
  <Paragraphs>432</Paragraphs>
  <Slides>42</Slides>
  <Notes>42</Notes>
  <HiddenSlides>23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Comic Sans MS</vt:lpstr>
      <vt:lpstr>EURM10</vt:lpstr>
      <vt:lpstr>EUFM10</vt:lpstr>
      <vt:lpstr>EURM7</vt:lpstr>
      <vt:lpstr>EURM5</vt:lpstr>
      <vt:lpstr>CMSY10</vt:lpstr>
      <vt:lpstr>Euclid Symbol</vt:lpstr>
      <vt:lpstr>Arial Unicode MS</vt:lpstr>
      <vt:lpstr>Times</vt:lpstr>
      <vt:lpstr>6.042 Lecture Template</vt:lpstr>
      <vt:lpstr>Slide 1</vt:lpstr>
      <vt:lpstr>Congruence mod n</vt:lpstr>
      <vt:lpstr>Congruence mod n</vt:lpstr>
      <vt:lpstr>Slide 4</vt:lpstr>
      <vt:lpstr>algebra mod n</vt:lpstr>
      <vt:lpstr>Slide 6</vt:lpstr>
      <vt:lpstr>Slide 7</vt:lpstr>
      <vt:lpstr>Remainder Lemma</vt:lpstr>
      <vt:lpstr>Slide 9</vt:lpstr>
      <vt:lpstr>Slide 10</vt:lpstr>
      <vt:lpstr>proof: (if)</vt:lpstr>
      <vt:lpstr>Remainder Lemma: proof</vt:lpstr>
      <vt:lpstr>Remainder Lemma: proof</vt:lpstr>
      <vt:lpstr>Slide 14</vt:lpstr>
      <vt:lpstr>Remainder arithmetic</vt:lpstr>
      <vt:lpstr>Slide 16</vt:lpstr>
      <vt:lpstr>More Corollaries</vt:lpstr>
      <vt:lpstr>Congruence mod n</vt:lpstr>
      <vt:lpstr>Slide 19</vt:lpstr>
      <vt:lpstr>Slide 20</vt:lpstr>
      <vt:lpstr>Slide 21</vt:lpstr>
      <vt:lpstr>Slide 22</vt:lpstr>
      <vt:lpstr>Slide 23</vt:lpstr>
      <vt:lpstr>Slide 24</vt:lpstr>
      <vt:lpstr>no arbitrary cancellation</vt:lpstr>
      <vt:lpstr>Slide 26</vt:lpstr>
      <vt:lpstr>Slide 27</vt:lpstr>
      <vt:lpstr>inverses (mod n)</vt:lpstr>
      <vt:lpstr>Slide 29</vt:lpstr>
      <vt:lpstr>Slide 30</vt:lpstr>
      <vt:lpstr>Slide 31</vt:lpstr>
      <vt:lpstr>arithmetic mod a prime</vt:lpstr>
      <vt:lpstr>arithmetic mod a prime, p</vt:lpstr>
      <vt:lpstr>arithmetic mod a prime</vt:lpstr>
      <vt:lpstr>Slide 35</vt:lpstr>
      <vt:lpstr>Slide 36</vt:lpstr>
      <vt:lpstr>Slide 37</vt:lpstr>
      <vt:lpstr>Slide 38</vt:lpstr>
      <vt:lpstr>Fermat’s Little Theorem</vt:lpstr>
      <vt:lpstr>inverses (mod prime)</vt:lpstr>
      <vt:lpstr>Slide 41</vt:lpstr>
      <vt:lpstr>Team Problems</vt:lpstr>
    </vt:vector>
  </TitlesOfParts>
  <Company>MIT CSAIL TOC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1425</cp:revision>
  <cp:lastPrinted>2009-10-30T20:32:16Z</cp:lastPrinted>
  <dcterms:created xsi:type="dcterms:W3CDTF">2011-03-02T16:44:31Z</dcterms:created>
  <dcterms:modified xsi:type="dcterms:W3CDTF">2011-03-02T16:54:41Z</dcterms:modified>
</cp:coreProperties>
</file>