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Default Extension="emf" ContentType="image/x-emf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382" r:id="rId3"/>
    <p:sldId id="271" r:id="rId4"/>
    <p:sldId id="387" r:id="rId5"/>
    <p:sldId id="386" r:id="rId6"/>
    <p:sldId id="384" r:id="rId7"/>
    <p:sldId id="269" r:id="rId8"/>
    <p:sldId id="368" r:id="rId9"/>
    <p:sldId id="272" r:id="rId10"/>
    <p:sldId id="273" r:id="rId11"/>
    <p:sldId id="274" r:id="rId12"/>
    <p:sldId id="275" r:id="rId13"/>
    <p:sldId id="376" r:id="rId14"/>
    <p:sldId id="277" r:id="rId15"/>
    <p:sldId id="278" r:id="rId16"/>
    <p:sldId id="377" r:id="rId17"/>
    <p:sldId id="280" r:id="rId18"/>
    <p:sldId id="281" r:id="rId19"/>
    <p:sldId id="282" r:id="rId20"/>
    <p:sldId id="380" r:id="rId21"/>
    <p:sldId id="390" r:id="rId22"/>
    <p:sldId id="381" r:id="rId23"/>
    <p:sldId id="285" r:id="rId24"/>
    <p:sldId id="337" r:id="rId25"/>
    <p:sldId id="338" r:id="rId26"/>
    <p:sldId id="339" r:id="rId27"/>
    <p:sldId id="292" r:id="rId28"/>
    <p:sldId id="287" r:id="rId29"/>
    <p:sldId id="293" r:id="rId30"/>
    <p:sldId id="374" r:id="rId31"/>
    <p:sldId id="294" r:id="rId32"/>
    <p:sldId id="296" r:id="rId33"/>
    <p:sldId id="392" r:id="rId34"/>
    <p:sldId id="391" r:id="rId35"/>
    <p:sldId id="371" r:id="rId36"/>
    <p:sldId id="373" r:id="rId37"/>
    <p:sldId id="369" r:id="rId38"/>
    <p:sldId id="383" r:id="rId39"/>
    <p:sldId id="388" r:id="rId40"/>
    <p:sldId id="389" r:id="rId41"/>
  </p:sldIdLst>
  <p:sldSz cx="9144000" cy="6858000" type="screen4x3"/>
  <p:notesSz cx="7315200" cy="9601200"/>
  <p:embeddedFontLst>
    <p:embeddedFont>
      <p:font typeface="Comic Sans MS"/>
      <p:regular r:id="rId44"/>
      <p:bold r:id="rId45"/>
    </p:embeddedFont>
    <p:embeddedFont>
      <p:font typeface="Calibri"/>
      <p:regular r:id="rId46"/>
      <p:bold r:id="rId47"/>
      <p:italic r:id="rId48"/>
      <p:boldItalic r:id="rId49"/>
    </p:embeddedFont>
    <p:embeddedFont>
      <p:font typeface="Euclid Symbol" charset="2"/>
      <p:regular r:id="rId50"/>
      <p:bold r:id="rId51"/>
      <p:italic r:id="rId52"/>
      <p:boldItalic r:id="rId53"/>
    </p:embeddedFont>
    <p:embeddedFont>
      <p:font typeface="Math1"/>
      <p:regular r:id="rId54"/>
      <p:bold r:id="rId55"/>
    </p:embeddedFont>
    <p:embeddedFont>
      <p:font typeface="Times"/>
      <p:regular r:id="rId56"/>
      <p:bold r:id="rId57"/>
      <p:italic r:id="rId58"/>
      <p:boldItalic r:id="rId59"/>
    </p:embeddedFont>
    <p:embeddedFont>
      <p:font typeface="Euclid Math Two" charset="2"/>
      <p:regular r:id="rId60"/>
      <p:bold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5811A"/>
    <a:srgbClr val="B21EAB"/>
    <a:srgbClr val="1E03BD"/>
    <a:srgbClr val="FF00FF"/>
    <a:srgbClr val="FF9933"/>
    <a:srgbClr val="06A220"/>
    <a:srgbClr val="009E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-872" y="-112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6352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font" Target="fonts/font7.fntdata"/><Relationship Id="rId51" Type="http://schemas.openxmlformats.org/officeDocument/2006/relationships/font" Target="fonts/font8.fntdata"/><Relationship Id="rId52" Type="http://schemas.openxmlformats.org/officeDocument/2006/relationships/font" Target="fonts/font9.fntdata"/><Relationship Id="rId53" Type="http://schemas.openxmlformats.org/officeDocument/2006/relationships/font" Target="fonts/font10.fntdata"/><Relationship Id="rId54" Type="http://schemas.openxmlformats.org/officeDocument/2006/relationships/font" Target="fonts/font11.fntdata"/><Relationship Id="rId55" Type="http://schemas.openxmlformats.org/officeDocument/2006/relationships/font" Target="fonts/font12.fntdata"/><Relationship Id="rId56" Type="http://schemas.openxmlformats.org/officeDocument/2006/relationships/font" Target="fonts/font13.fntdata"/><Relationship Id="rId57" Type="http://schemas.openxmlformats.org/officeDocument/2006/relationships/font" Target="fonts/font14.fntdata"/><Relationship Id="rId58" Type="http://schemas.openxmlformats.org/officeDocument/2006/relationships/font" Target="fonts/font15.fntdata"/><Relationship Id="rId59" Type="http://schemas.openxmlformats.org/officeDocument/2006/relationships/font" Target="fonts/font16.fntdata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font" Target="fonts/font1.fntdata"/><Relationship Id="rId45" Type="http://schemas.openxmlformats.org/officeDocument/2006/relationships/font" Target="fonts/font2.fntdata"/><Relationship Id="rId46" Type="http://schemas.openxmlformats.org/officeDocument/2006/relationships/font" Target="fonts/font3.fntdata"/><Relationship Id="rId47" Type="http://schemas.openxmlformats.org/officeDocument/2006/relationships/font" Target="fonts/font4.fntdata"/><Relationship Id="rId48" Type="http://schemas.openxmlformats.org/officeDocument/2006/relationships/font" Target="fonts/font5.fntdata"/><Relationship Id="rId4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font" Target="fonts/font17.fntdata"/><Relationship Id="rId61" Type="http://schemas.openxmlformats.org/officeDocument/2006/relationships/font" Target="fonts/font18.fntdata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Relationship Id="rId2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6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Relationship Id="rId3" Type="http://schemas.openxmlformats.org/officeDocument/2006/relationships/image" Target="../media/image10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10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11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13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14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15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16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17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18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23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24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27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28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29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30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31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32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AC00A-BA95-4158-B9B9-869CDB73CC60}" type="slidenum">
              <a:rPr lang="en-US"/>
              <a:pPr/>
              <a:t>38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39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40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BA5EB-F5B7-4D58-87EC-2E766DF2DDD5}" type="slidenum">
              <a:rPr lang="en-US"/>
              <a:pPr/>
              <a:t>7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8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93" y="6604906"/>
            <a:ext cx="1396093" cy="25309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Feb.  23, 2009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99459" y="6538148"/>
            <a:ext cx="2783644" cy="3198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11.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60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3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6583854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remove minimal elements</a:t>
            </a:r>
          </a:p>
        </p:txBody>
      </p:sp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10800000" flipV="1">
            <a:off x="544531" y="1469204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594190" y="208394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 flipV="1">
            <a:off x="498297" y="2532580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 flipV="1">
            <a:off x="506860" y="3250059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 flipV="1">
            <a:off x="5486228" y="147473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 flipV="1">
            <a:off x="4182113" y="2419392"/>
            <a:ext cx="1582221" cy="750014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7165744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remove </a:t>
            </a:r>
            <a:r>
              <a:rPr lang="en-US" sz="4400" dirty="0">
                <a:latin typeface="Comic Sans MS" pitchFamily="66" charset="0"/>
              </a:rPr>
              <a:t>minimal elements</a:t>
            </a:r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i="1" dirty="0"/>
              <a:t>any </a:t>
            </a:r>
            <a:r>
              <a:rPr lang="en-US" sz="4000" i="1" dirty="0" smtClean="0"/>
              <a:t>order</a:t>
            </a:r>
            <a:endParaRPr lang="en-US" sz="4000" dirty="0" smtClean="0"/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FF00FF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i="1" dirty="0"/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p:oleObj spid="_x0000_s103426" name="Equation" r:id="rId4" imgW="76200" imgH="165100" progId="Equation.DSMT4">
              <p:embed/>
            </p:oleObj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p:oleObj spid="_x0000_s103427" name="Equation" r:id="rId5" imgW="76200" imgH="165100" progId="Equation.DSMT4">
              <p:embed/>
            </p:oleObj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p:oleObj spid="_x0000_s103428" name="Equation" r:id="rId6" imgW="215900" imgH="990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/>
          <a:lstStyle/>
          <a:p>
            <a:r>
              <a:rPr lang="en-US" sz="3600" dirty="0" smtClean="0">
                <a:solidFill>
                  <a:srgbClr val="008000"/>
                </a:solidFill>
              </a:rPr>
              <a:t>…sufficient</a:t>
            </a:r>
            <a:endParaRPr lang="en-US" sz="36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2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/>
          <a:lstStyle/>
          <a:p>
            <a:r>
              <a:rPr lang="en-US" dirty="0" smtClean="0"/>
              <a:t>max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4 </a:t>
            </a:r>
            <a:r>
              <a:rPr lang="en-US" sz="3600" dirty="0" smtClean="0">
                <a:solidFill>
                  <a:schemeClr val="tx1"/>
                </a:solidFill>
              </a:rPr>
              <a:t>subjects </a:t>
            </a:r>
            <a:r>
              <a:rPr lang="en-US" sz="3600" dirty="0">
                <a:solidFill>
                  <a:schemeClr val="tx1"/>
                </a:solidFill>
              </a:rPr>
              <a:t>per </a:t>
            </a:r>
            <a:r>
              <a:rPr lang="en-US" sz="3600" dirty="0" smtClean="0">
                <a:solidFill>
                  <a:schemeClr val="tx1"/>
                </a:solidFill>
              </a:rPr>
              <a:t>term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25421" y="5314824"/>
            <a:ext cx="4748981" cy="1100570"/>
            <a:chOff x="2424049" y="4534000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537985" y="2420064"/>
              <a:ext cx="521110" cy="4748981"/>
            </a:xfrm>
            <a:prstGeom prst="rightBrac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1297" y="5049795"/>
              <a:ext cx="3087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so fewer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663988"/>
            <a:ext cx="8517507" cy="3477875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if sequence of </a:t>
            </a:r>
            <a:r>
              <a:rPr lang="en-US" sz="4400" dirty="0" err="1" smtClean="0">
                <a:latin typeface="Comic Sans MS" pitchFamily="66" charset="0"/>
              </a:rPr>
              <a:t>prereq’s</a:t>
            </a:r>
            <a:r>
              <a:rPr lang="en-US" sz="4400" dirty="0" smtClean="0">
                <a:latin typeface="Comic Sans MS" pitchFamily="66" charset="0"/>
              </a:rPr>
              <a:t> from 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latin typeface="Comic Sans MS" pitchFamily="66" charset="0"/>
              </a:rPr>
              <a:t>, say</a:t>
            </a: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“indirect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”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ctr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“earlier” than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               “smaller”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8323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 </a:t>
            </a:r>
            <a:r>
              <a:rPr lang="en-US" sz="6000" i="1" dirty="0">
                <a:latin typeface="Comic Sans MS" pitchFamily="66" charset="0"/>
              </a:rPr>
              <a:t>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i="1" dirty="0"/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56783" y="4039208"/>
          <a:ext cx="5242038" cy="2190702"/>
        </p:xfrm>
        <a:graphic>
          <a:graphicData uri="http://schemas.openxmlformats.org/presentationml/2006/ole">
            <p:oleObj spid="_x0000_s80898" name="Equation" r:id="rId4" imgW="8509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p:oleObj spid="_x0000_s55301" name="Equation" r:id="rId4" imgW="215900" imgH="12700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070569" y="2263909"/>
          <a:ext cx="2867025" cy="3200400"/>
        </p:xfrm>
        <a:graphic>
          <a:graphicData uri="http://schemas.openxmlformats.org/presentationml/2006/ole">
            <p:oleObj spid="_x0000_s55303" name="Equation" r:id="rId5" imgW="546100" imgH="609600" progId="Equation.DSMT4">
              <p:embed/>
            </p:oleObj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p:oleObj spid="_x0000_s55304" name="Equation" r:id="rId6" imgW="546100" imgH="177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p:oleObj spid="_x0000_s107522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/>
          <a:lstStyle/>
          <a:p>
            <a:r>
              <a:rPr lang="en-US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45" y="1382145"/>
            <a:ext cx="8774727" cy="4350440"/>
          </a:xfrm>
        </p:spPr>
        <p:txBody>
          <a:bodyPr>
            <a:normAutofit/>
          </a:bodyPr>
          <a:lstStyle/>
          <a:p>
            <a:pPr>
              <a:buFont typeface="Times" pitchFamily="18" charset="0"/>
              <a:buNone/>
            </a:pPr>
            <a:r>
              <a:rPr lang="en-US" sz="4800" dirty="0" err="1"/>
              <a:t>Prereq’s</a:t>
            </a:r>
            <a:r>
              <a:rPr lang="en-US" sz="4800" dirty="0"/>
              <a:t> among </a:t>
            </a:r>
            <a:r>
              <a:rPr lang="en-US" sz="4800" dirty="0">
                <a:solidFill>
                  <a:srgbClr val="FF00FF"/>
                </a:solidFill>
              </a:rPr>
              <a:t>n</a:t>
            </a:r>
            <a:r>
              <a:rPr lang="en-US" sz="4800" dirty="0"/>
              <a:t> subjects </a:t>
            </a:r>
            <a:r>
              <a:rPr lang="en-US" sz="4800" dirty="0" smtClean="0"/>
              <a:t>has</a:t>
            </a:r>
            <a:endParaRPr lang="en-US" sz="4800" dirty="0"/>
          </a:p>
          <a:p>
            <a:pPr lvl="1">
              <a:buFont typeface="Times" pitchFamily="18" charset="0"/>
              <a:buChar char="•"/>
            </a:pPr>
            <a:r>
              <a:rPr lang="en-US" sz="4800" dirty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n</a:t>
            </a:r>
            <a:r>
              <a:rPr lang="en-US" sz="5400" dirty="0"/>
              <a:t>.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07947" y="2496525"/>
          <a:ext cx="633734" cy="2391989"/>
        </p:xfrm>
        <a:graphic>
          <a:graphicData uri="http://schemas.openxmlformats.org/presentationml/2006/ole">
            <p:oleObj spid="_x0000_s105474" name="Equation" r:id="rId4" imgW="266400" imgH="939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Height/Birthday Partial Order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556" y="1362037"/>
            <a:ext cx="7890402" cy="48101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/>
              <a:t>Two students are related to </a:t>
            </a:r>
            <a:endParaRPr lang="en-US" sz="44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each 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6600" b="1" dirty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4800" dirty="0">
                <a:solidFill>
                  <a:srgbClr val="0033CC"/>
                </a:solidFill>
              </a:rPr>
              <a:t> 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 smtClean="0"/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5811A"/>
                </a:solidFill>
                <a:cs typeface="Times New Roman" pitchFamily="18" charset="0"/>
              </a:rPr>
              <a:t>≤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2079971" y="4791205"/>
            <a:ext cx="4984057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5400" b="1" dirty="0" smtClean="0">
                <a:solidFill>
                  <a:srgbClr val="05811A"/>
                </a:solidFill>
                <a:sym typeface="Euclid Math Two" pitchFamily="18" charset="2"/>
              </a:rPr>
              <a:t>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376" y="1438468"/>
            <a:ext cx="7888987" cy="404793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</a:t>
            </a:r>
            <a:r>
              <a:rPr lang="en-US" sz="11500" dirty="0" smtClean="0">
                <a:sym typeface="Symbol"/>
              </a:rPr>
              <a:t>−3</a:t>
            </a:r>
            <a:endParaRPr lang="en-US" sz="127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460" y="1588216"/>
            <a:ext cx="3476946" cy="38468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18.02</a:t>
            </a:r>
          </a:p>
          <a:p>
            <a:pPr>
              <a:buFontTx/>
              <a:buNone/>
            </a:pPr>
            <a:r>
              <a:rPr lang="en-US" dirty="0"/>
              <a:t>18.01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18.03</a:t>
            </a:r>
          </a:p>
          <a:p>
            <a:pPr>
              <a:buFontTx/>
              <a:buNone/>
            </a:pPr>
            <a:r>
              <a:rPr lang="en-US" dirty="0"/>
              <a:t>  8.01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8.02</a:t>
            </a:r>
          </a:p>
          <a:p>
            <a:pPr>
              <a:buFontTx/>
              <a:buNone/>
            </a:pPr>
            <a:r>
              <a:rPr lang="en-US" dirty="0"/>
              <a:t>6.001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6.034</a:t>
            </a:r>
          </a:p>
          <a:p>
            <a:pPr>
              <a:buFontTx/>
              <a:buNone/>
            </a:pPr>
            <a:r>
              <a:rPr lang="en-US" dirty="0"/>
              <a:t>6.042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6.046</a:t>
            </a:r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4512066" y="1592496"/>
            <a:ext cx="4405902" cy="31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18.03,   8.02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6.001, 6.002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6.003</a:t>
            </a:r>
            <a:endParaRPr lang="en-US" sz="3200" dirty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6.840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273996"/>
            <a:ext cx="8105546" cy="175432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5400" dirty="0">
                <a:latin typeface="Comic Sans MS" pitchFamily="66" charset="0"/>
              </a:rPr>
              <a:t> is</a:t>
            </a:r>
            <a:r>
              <a:rPr lang="en-US" sz="5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5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nothing else is smaller</a:t>
            </a:r>
            <a:endParaRPr lang="en-US" sz="5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xfrm>
            <a:off x="1669894" y="274638"/>
            <a:ext cx="6662057" cy="1105126"/>
          </a:xfrm>
          <a:noFill/>
          <a:ln/>
        </p:spPr>
        <p:txBody>
          <a:bodyPr>
            <a:normAutofit/>
          </a:bodyPr>
          <a:lstStyle/>
          <a:p>
            <a:r>
              <a:rPr lang="en-US" sz="4800" dirty="0"/>
              <a:t>m</a:t>
            </a:r>
            <a:r>
              <a:rPr lang="en-US" sz="4800" dirty="0" smtClean="0"/>
              <a:t>inimal </a:t>
            </a:r>
            <a:r>
              <a:rPr lang="en-US" sz="4800" dirty="0"/>
              <a:t>elements</a:t>
            </a: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852488" y="3227388"/>
          <a:ext cx="7439025" cy="1317625"/>
        </p:xfrm>
        <a:graphic>
          <a:graphicData uri="http://schemas.openxmlformats.org/presentationml/2006/ole">
            <p:oleObj spid="_x0000_s99330" name="Equation" r:id="rId4" imgW="1219200" imgH="215900" progId="Equation.DSMT4">
              <p:embed/>
            </p:oleObj>
          </a:graphicData>
        </a:graphic>
      </p:graphicFrame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800" b="1" dirty="0" smtClean="0"/>
              <a:t>minim</a:t>
            </a:r>
            <a:r>
              <a:rPr lang="en-US" sz="4800" b="1" dirty="0" smtClean="0">
                <a:solidFill>
                  <a:srgbClr val="05811A"/>
                </a:solidFill>
              </a:rPr>
              <a:t>al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req’d</a:t>
            </a:r>
            <a:r>
              <a:rPr lang="en-US" sz="4800" b="1" dirty="0" smtClean="0"/>
              <a:t> subject</a:t>
            </a:r>
            <a:endParaRPr lang="en-US" sz="4800" b="1" dirty="0"/>
          </a:p>
        </p:txBody>
      </p:sp>
      <p:sp>
        <p:nvSpPr>
          <p:cNvPr id="625674" name="Text Box 10"/>
          <p:cNvSpPr txBox="1">
            <a:spLocks noChangeArrowheads="1"/>
          </p:cNvSpPr>
          <p:nvPr/>
        </p:nvSpPr>
        <p:spPr bwMode="auto">
          <a:xfrm>
            <a:off x="888718" y="4631058"/>
            <a:ext cx="7330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is a </a:t>
            </a:r>
            <a:r>
              <a:rPr lang="en-US" sz="4400" dirty="0" smtClean="0">
                <a:solidFill>
                  <a:srgbClr val="05811A"/>
                </a:solidFill>
                <a:latin typeface="Comic Sans MS" pitchFamily="66" charset="0"/>
              </a:rPr>
              <a:t>Freshman subject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i="1" dirty="0">
              <a:latin typeface="Comic Sans MS" pitchFamily="66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892834" y="2422470"/>
            <a:ext cx="7358332" cy="2009817"/>
            <a:chOff x="914402" y="2042344"/>
            <a:chExt cx="7358332" cy="2009817"/>
          </a:xfrm>
        </p:grpSpPr>
        <p:sp>
          <p:nvSpPr>
            <p:cNvPr id="625672" name="Text Box 8"/>
            <p:cNvSpPr txBox="1">
              <a:spLocks noChangeArrowheads="1"/>
            </p:cNvSpPr>
            <p:nvPr/>
          </p:nvSpPr>
          <p:spPr bwMode="auto">
            <a:xfrm>
              <a:off x="923022" y="3036498"/>
              <a:ext cx="7341079" cy="10156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6000" i="1" dirty="0" smtClean="0">
                  <a:solidFill>
                    <a:srgbClr val="1E03BD"/>
                  </a:solidFill>
                </a:rPr>
                <a:t>&lt;</a:t>
              </a:r>
              <a:r>
                <a:rPr lang="en-US" sz="6000" i="1" dirty="0">
                  <a:solidFill>
                    <a:srgbClr val="1E03BD"/>
                  </a:solidFill>
                  <a:latin typeface="Comic Sans MS" pitchFamily="66" charset="0"/>
                </a:rPr>
                <a:t>nothing</a:t>
              </a:r>
              <a:r>
                <a:rPr lang="en-US" sz="6000" i="1" dirty="0">
                  <a:solidFill>
                    <a:srgbClr val="1E03BD"/>
                  </a:solidFill>
                </a:rPr>
                <a:t>&gt;</a:t>
              </a:r>
              <a:r>
                <a:rPr lang="en-US" sz="6000" dirty="0" smtClean="0"/>
                <a:t> </a:t>
              </a:r>
              <a:r>
                <a:rPr lang="en-US" sz="6000" b="1" dirty="0" smtClean="0">
                  <a:solidFill>
                    <a:srgbClr val="1E03BD"/>
                  </a:solidFill>
                  <a:latin typeface="Symbol" charset="2"/>
                  <a:cs typeface="Symbol" charset="2"/>
                  <a:sym typeface="Euclid Symbol"/>
                </a:rPr>
                <a:t>→ </a:t>
              </a:r>
              <a:r>
                <a:rPr lang="en-US" sz="6000" dirty="0" err="1" smtClean="0">
                  <a:solidFill>
                    <a:srgbClr val="1E03BD"/>
                  </a:solidFill>
                  <a:latin typeface="Comic Sans MS" pitchFamily="66" charset="0"/>
                </a:rPr>
                <a:t>d</a:t>
              </a:r>
              <a:endParaRPr lang="en-US" sz="6000" dirty="0">
                <a:solidFill>
                  <a:srgbClr val="1E03BD"/>
                </a:solidFill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625676" name="Rectangle 12"/>
            <p:cNvSpPr>
              <a:spLocks noChangeArrowheads="1"/>
            </p:cNvSpPr>
            <p:nvPr/>
          </p:nvSpPr>
          <p:spPr bwMode="auto">
            <a:xfrm>
              <a:off x="914402" y="2042344"/>
              <a:ext cx="7358332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285750"/>
              <a:r>
                <a:rPr lang="en-US" sz="4400" dirty="0" smtClean="0">
                  <a:latin typeface="Comic Sans MS" pitchFamily="66" charset="0"/>
                </a:rPr>
                <a:t>subject </a:t>
              </a:r>
              <a:r>
                <a:rPr lang="en-US" sz="4400" dirty="0">
                  <a:latin typeface="Comic Sans MS" pitchFamily="66" charset="0"/>
                </a:rPr>
                <a:t>with no </a:t>
              </a:r>
              <a:r>
                <a:rPr lang="en-US" sz="4400" dirty="0" err="1">
                  <a:latin typeface="Comic Sans MS" pitchFamily="66" charset="0"/>
                </a:rPr>
                <a:t>prereqs</a:t>
              </a:r>
              <a:r>
                <a:rPr lang="en-US" sz="4400" dirty="0"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3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  <p:bldP spid="6256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6648" y="369140"/>
            <a:ext cx="6888989" cy="1048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000" b="1" dirty="0" smtClean="0"/>
              <a:t>subjects with no </a:t>
            </a:r>
            <a:r>
              <a:rPr lang="en-US" sz="4000" b="1" dirty="0" err="1" smtClean="0"/>
              <a:t>prereq’s</a:t>
            </a:r>
            <a:endParaRPr lang="en-US" sz="4000" b="1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600200"/>
            <a:ext cx="5219700" cy="381000"/>
            <a:chOff x="1828800" y="1600200"/>
            <a:chExt cx="5219700" cy="381000"/>
          </a:xfrm>
        </p:grpSpPr>
        <p:sp>
          <p:nvSpPr>
            <p:cNvPr id="17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493924" y="1367481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83059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graphicFrame>
        <p:nvGraphicFramePr>
          <p:cNvPr id="626694" name="Object 6"/>
          <p:cNvGraphicFramePr>
            <a:graphicFrameLocks noChangeAspect="1"/>
          </p:cNvGraphicFramePr>
          <p:nvPr/>
        </p:nvGraphicFramePr>
        <p:xfrm>
          <a:off x="1193800" y="2611438"/>
          <a:ext cx="6775450" cy="1236662"/>
        </p:xfrm>
        <a:graphic>
          <a:graphicData uri="http://schemas.openxmlformats.org/presentationml/2006/ole">
            <p:oleObj spid="_x0000_s31746" name="Equation" r:id="rId4" imgW="1320800" imgH="241300" progId="Equation.DSMT4">
              <p:embed/>
            </p:oleObj>
          </a:graphicData>
        </a:graphic>
      </p:graphicFrame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81000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2000" y="5213350"/>
          <a:ext cx="5002213" cy="1284288"/>
        </p:xfrm>
        <a:graphic>
          <a:graphicData uri="http://schemas.openxmlformats.org/presentationml/2006/ole">
            <p:oleObj spid="_x0000_s31747" name="Equation" r:id="rId5" imgW="9398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1147</Words>
  <Application>Microsoft Macintosh PowerPoint</Application>
  <PresentationFormat>On-screen Show (4:3)</PresentationFormat>
  <Paragraphs>429</Paragraphs>
  <Slides>40</Slides>
  <Notes>38</Notes>
  <HiddenSlides>8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Comic Sans MS</vt:lpstr>
      <vt:lpstr>Calibri</vt:lpstr>
      <vt:lpstr>Euclid Symbol</vt:lpstr>
      <vt:lpstr>Math1</vt:lpstr>
      <vt:lpstr>Times</vt:lpstr>
      <vt:lpstr>Euclid Math Two</vt:lpstr>
      <vt:lpstr>Office Theme</vt:lpstr>
      <vt:lpstr>Equation</vt:lpstr>
      <vt:lpstr>Slide 1</vt:lpstr>
      <vt:lpstr>Some Course 6 Prerequisites</vt:lpstr>
      <vt:lpstr>indirect prerequisites</vt:lpstr>
      <vt:lpstr>indirect prerequisites</vt:lpstr>
      <vt:lpstr>a minimal subject?</vt:lpstr>
      <vt:lpstr>a minimum subject?</vt:lpstr>
      <vt:lpstr>Slide 7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chain</vt:lpstr>
      <vt:lpstr>some chains</vt:lpstr>
      <vt:lpstr>some chains</vt:lpstr>
      <vt:lpstr>maximum length chain</vt:lpstr>
      <vt:lpstr>how many terms to graduate?</vt:lpstr>
      <vt:lpstr>…sufficient</vt:lpstr>
      <vt:lpstr>Slide 25</vt:lpstr>
      <vt:lpstr>max 4 subjects per term</vt:lpstr>
      <vt:lpstr>3 Subjects per Term Possible</vt:lpstr>
      <vt:lpstr> parallel processing time</vt:lpstr>
      <vt:lpstr>Minimum “Parallel” Time</vt:lpstr>
      <vt:lpstr>a leisurely schedule</vt:lpstr>
      <vt:lpstr>For min time: ≥ 3-subject term</vt:lpstr>
      <vt:lpstr>Slide 32</vt:lpstr>
      <vt:lpstr>Dilworth’s Lemma</vt:lpstr>
      <vt:lpstr>Dilworth’s Lemma</vt:lpstr>
      <vt:lpstr>Height/Birthday Partial Order</vt:lpstr>
      <vt:lpstr>   Dilworth Demo</vt:lpstr>
      <vt:lpstr>Team Problems</vt:lpstr>
      <vt:lpstr>Some Course 6 Prerequisites</vt:lpstr>
      <vt:lpstr>minimal elements</vt:lpstr>
      <vt:lpstr>Slide 40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240</cp:revision>
  <cp:lastPrinted>2009-10-02T20:03:19Z</cp:lastPrinted>
  <dcterms:created xsi:type="dcterms:W3CDTF">2011-03-11T18:06:35Z</dcterms:created>
  <dcterms:modified xsi:type="dcterms:W3CDTF">2011-03-11T18:08:31Z</dcterms:modified>
</cp:coreProperties>
</file>