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73"/>
  </p:notesMasterIdLst>
  <p:handoutMasterIdLst>
    <p:handoutMasterId r:id="rId74"/>
  </p:handoutMasterIdLst>
  <p:sldIdLst>
    <p:sldId id="692" r:id="rId3"/>
    <p:sldId id="695" r:id="rId4"/>
    <p:sldId id="768" r:id="rId5"/>
    <p:sldId id="776" r:id="rId6"/>
    <p:sldId id="779" r:id="rId7"/>
    <p:sldId id="782" r:id="rId8"/>
    <p:sldId id="783" r:id="rId9"/>
    <p:sldId id="785" r:id="rId10"/>
    <p:sldId id="784" r:id="rId11"/>
    <p:sldId id="696" r:id="rId12"/>
    <p:sldId id="740" r:id="rId13"/>
    <p:sldId id="697" r:id="rId14"/>
    <p:sldId id="741" r:id="rId15"/>
    <p:sldId id="746" r:id="rId16"/>
    <p:sldId id="742" r:id="rId17"/>
    <p:sldId id="747" r:id="rId18"/>
    <p:sldId id="743" r:id="rId19"/>
    <p:sldId id="744" r:id="rId20"/>
    <p:sldId id="703" r:id="rId21"/>
    <p:sldId id="771" r:id="rId22"/>
    <p:sldId id="745" r:id="rId23"/>
    <p:sldId id="772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SimSun"/>
      <p:regular r:id="rId77"/>
    </p:embeddedFont>
    <p:embeddedFont>
      <p:font typeface="Euclid Symbol" charset="2"/>
      <p:regular r:id="rId78"/>
      <p:bold r:id="rId79"/>
      <p:italic r:id="rId80"/>
      <p:boldItalic r:id="rId81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76" d="100"/>
          <a:sy n="176" d="100"/>
        </p:scale>
        <p:origin x="-280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3268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10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14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998CC-CCF7-4B6B-8408-BCE54756AE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3FC6-26DF-490E-99C5-824B9279F39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45E42-8CCA-418F-80C5-9BADBA136C6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18,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smtClean="0">
                <a:latin typeface="Comic Sans MS" pitchFamily="66" charset="0"/>
                <a:ea typeface="宋体" pitchFamily="2" charset="-122"/>
              </a:rPr>
              <a:t>18,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.w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image" Target="../media/image41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w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w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emf"/><Relationship Id="rId12" Type="http://schemas.openxmlformats.org/officeDocument/2006/relationships/image" Target="../media/image63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68.wmf"/><Relationship Id="rId6" Type="http://schemas.openxmlformats.org/officeDocument/2006/relationships/image" Target="../media/image7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46080" y="1578247"/>
            <a:ext cx="7928039" cy="36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Isomorphism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Stable Marriage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240AD19-D171-4C36-BC34-165F4F829BC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705834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</a:t>
            </a:r>
            <a:r>
              <a:rPr lang="en-US" sz="3600" dirty="0" smtClean="0">
                <a:solidFill>
                  <a:srgbClr val="9F009F"/>
                </a:solidFill>
              </a:rPr>
              <a:t> layout, different vertices</a:t>
            </a:r>
            <a:endParaRPr lang="en-US" sz="3600" dirty="0">
              <a:solidFill>
                <a:srgbClr val="9F009F"/>
              </a:solidFill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68A93573-C3A1-4216-A253-FAD638233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5E3C3489-5335-4071-A373-779F9E8C60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</a:p>
          <a:p>
            <a:pPr algn="ctr">
              <a:buFontTx/>
              <a:buNone/>
            </a:pPr>
            <a:r>
              <a:rPr lang="en-US" sz="5400" dirty="0" err="1" smtClean="0">
                <a:solidFill>
                  <a:srgbClr val="FF00FF"/>
                </a:solidFill>
              </a:rPr>
              <a:t>bijection</a:t>
            </a:r>
            <a:endParaRPr lang="en-US" sz="5400" dirty="0" smtClean="0">
              <a:solidFill>
                <a:srgbClr val="FF00FF"/>
              </a:solidFill>
            </a:endParaRPr>
          </a:p>
          <a:p>
            <a:pPr>
              <a:buFontTx/>
              <a:buNone/>
            </a:pPr>
            <a:r>
              <a:rPr lang="en-US" sz="5400" dirty="0" smtClean="0"/>
              <a:t>between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A7FE549-B246-4F98-AB9B-E10B984881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046B1DE3-69C3-424B-B7F0-9CF8344ADF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AC59D09-C0B9-4025-A086-F05489DDA9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78F7DF3-54D4-4BBF-AB0E-F045890E43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DB5B75C-AF40-408B-B111-07AA977330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0329A7B-0CDF-4474-9D5E-25E9C1159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G</a:t>
            </a:r>
            <a:r>
              <a:rPr lang="en-US" sz="4000" baseline="-25000" dirty="0">
                <a:solidFill>
                  <a:srgbClr val="008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FF"/>
                </a:solidFill>
              </a:rPr>
              <a:t>isomorphic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sz="4000" dirty="0"/>
              <a:t>to 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88CF5CE-1058-4BB5-8192-EF34462478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 </a:t>
            </a:r>
            <a:r>
              <a:rPr lang="en-US" sz="3600" dirty="0" smtClean="0">
                <a:solidFill>
                  <a:srgbClr val="9F009F"/>
                </a:solidFill>
              </a:rPr>
              <a:t>graph, different layouts</a:t>
            </a:r>
            <a:endParaRPr lang="en-US" sz="3600" dirty="0">
              <a:solidFill>
                <a:srgbClr val="9F009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DE3D2CC-F788-4557-8ECB-878F673AE85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5D60AE2-77FF-43D7-8AD9-B8A424F004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3AEDE1B4-22B9-44CE-94B1-9B4CDE94A4E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4007E33-1736-4A6D-A40B-B2F7521A0A9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83C04413-F31C-46EF-A14A-12FA2971613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3875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Boys			Girls</a:t>
            </a:r>
          </a:p>
          <a:p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0BF01FB-F263-430F-8EA4-534DA2179AEB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1:  CBEAD</a:t>
            </a:r>
          </a:p>
          <a:p>
            <a:r>
              <a:rPr lang="en-US" dirty="0">
                <a:latin typeface="Comic Sans MS" pitchFamily="66" charset="0"/>
              </a:rPr>
              <a:t>2 : ABECD</a:t>
            </a:r>
          </a:p>
          <a:p>
            <a:r>
              <a:rPr lang="en-US" dirty="0">
                <a:latin typeface="Comic Sans MS" pitchFamily="66" charset="0"/>
              </a:rPr>
              <a:t>3 : DCBAE</a:t>
            </a:r>
          </a:p>
          <a:p>
            <a:r>
              <a:rPr lang="en-US" dirty="0">
                <a:latin typeface="Comic Sans MS" pitchFamily="66" charset="0"/>
              </a:rPr>
              <a:t>4 : ACDBE</a:t>
            </a:r>
          </a:p>
          <a:p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299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419666E-7CA3-4CCC-9041-CB2FD4A6C41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r>
              <a:rPr lang="en-US" dirty="0">
                <a:latin typeface="Comic Sans MS" pitchFamily="66" charset="0"/>
              </a:rPr>
              <a:t>2 : ABECD</a:t>
            </a:r>
          </a:p>
          <a:p>
            <a:r>
              <a:rPr lang="en-US" dirty="0">
                <a:latin typeface="Comic Sans MS" pitchFamily="66" charset="0"/>
              </a:rPr>
              <a:t>3 : DCBAE</a:t>
            </a:r>
          </a:p>
          <a:p>
            <a:r>
              <a:rPr lang="en-US" dirty="0">
                <a:latin typeface="Comic Sans MS" pitchFamily="66" charset="0"/>
              </a:rPr>
              <a:t>4 : ACDBE</a:t>
            </a:r>
          </a:p>
          <a:p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816959" y="1769740"/>
            <a:ext cx="5182830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/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E68BFD7-2293-4335-8F0C-8906D63F2AF3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E68BFD7-2293-4335-8F0C-8906D63F2AF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E68BFD7-2293-4335-8F0C-8906D63F2AF3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563568" y="1769740"/>
            <a:ext cx="5480989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/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E68BFD7-2293-4335-8F0C-8906D63F2AF3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5E19A0D1-44CC-4471-B4D3-7B7F4C904EC8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B8E347E-677A-4E30-A3F0-9D3A7DB1A69B}" type="slidenum">
              <a:rPr lang="en-US" smtClean="0"/>
              <a:pPr/>
              <a:t>32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B8E347E-677A-4E30-A3F0-9D3A7DB1A69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B8E347E-677A-4E30-A3F0-9D3A7DB1A69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B8E347E-677A-4E30-A3F0-9D3A7DB1A69B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CA113C7-4A69-4D0A-8924-84FEF30BA8F2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41154B0-5C1C-432B-A485-A8409E795085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95338" y="1712077"/>
            <a:ext cx="7551737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Let’s Try it!</a:t>
            </a:r>
          </a:p>
          <a:p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Volunteers?: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/>
            <a:r>
              <a:rPr lang="en-US" sz="7200" dirty="0">
                <a:solidFill>
                  <a:srgbClr val="0000CC"/>
                </a:solidFill>
                <a:latin typeface="Comic Sans MS" pitchFamily="66" charset="0"/>
              </a:rPr>
              <a:t>5 Boys &amp; 5 Girls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B2DF37-9E5C-4600-A222-6CD512CB883B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3875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Boys			Girls</a:t>
            </a:r>
          </a:p>
          <a:p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0BF01FB-F263-430F-8EA4-534DA2179AEB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BD4785E0-7537-4287-B2C9-291C761FDE0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8903EEE6-9396-413A-81EB-3D943BD7359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563205" cy="4243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E34B4AB-722C-48E8-93E1-D16C68AF395B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F8712C4-DC69-4BDF-A3AC-8A5CC2E744F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6M.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/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2"/>
            <a:ext cx="7011988" cy="1509713"/>
            <a:chOff x="718" y="3028"/>
            <a:chExt cx="4417" cy="951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2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75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25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1D3E4F8F-AF81-4EA5-A2B2-7885C090B741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2045753" cy="2021106"/>
            <a:chOff x="1139825" y="3708400"/>
            <a:chExt cx="2045753" cy="2021106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20457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204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7B380C-F93D-44F2-B7B5-D6607D442191}" type="slidenum">
              <a:rPr lang="en-US" smtClean="0"/>
              <a:pPr/>
              <a:t>46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56752" cy="1416891"/>
            <a:chOff x="4968607" y="2291508"/>
            <a:chExt cx="3756752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5477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if you’re not Brad</a:t>
              </a:r>
            </a:p>
            <a:p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but favorite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552825"/>
            <a:ext cx="1758950" cy="2379472"/>
            <a:chOff x="1905840" y="3552825"/>
            <a:chExt cx="1758950" cy="237947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945610" y="3552825"/>
              <a:ext cx="119295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1956722" y="4391025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1972597" y="4298950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2045753" cy="2021106"/>
            <a:chOff x="1139825" y="3708400"/>
            <a:chExt cx="2045753" cy="2021106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20457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458F57A3-D5E9-4C0D-8B53-D5CCF6F8BBAC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16A7BE4-5A84-4D5D-AF98-C18DC8FD704E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622326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 everyone is married.</a:t>
            </a:r>
          </a:p>
          <a:p>
            <a:pPr eaLnBrk="1" hangingPunct="1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AC784AFF-BB15-4810-8501-384A0A77827F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07136" y="1207055"/>
            <a:ext cx="8960466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boy’s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  <a:sym typeface="Euclid Math Two" pitchFamily="18" charset="2"/>
              </a:rPr>
              <a:t>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/>
            <a:r>
              <a:rPr lang="en-US" sz="6600" dirty="0">
                <a:latin typeface="Comic Sans MS" pitchFamily="66" charset="0"/>
              </a:rPr>
              <a:t>So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Symbol" pitchFamily="18" charset="2"/>
              </a:rPr>
              <a:t>∃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D09AADC-C2B0-4E22-8643-E1056EDA4218}" type="slidenum">
              <a:rPr lang="en-US" smtClean="0"/>
              <a:pPr/>
              <a:t>50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Ritual: variables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678296" y="1509313"/>
            <a:ext cx="7863608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Carole’s preferred suitor:</a:t>
            </a: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Carole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  ::= max{</a:t>
            </a: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suitors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Carole)}</a:t>
            </a:r>
          </a:p>
          <a:p>
            <a:r>
              <a:rPr lang="en-US" sz="4800" dirty="0" smtClean="0">
                <a:latin typeface="Comic Sans MS" pitchFamily="66" charset="0"/>
              </a:rPr>
              <a:t> using </a:t>
            </a:r>
            <a:r>
              <a:rPr lang="en-US" sz="4800" dirty="0">
                <a:latin typeface="Comic Sans MS" pitchFamily="66" charset="0"/>
              </a:rPr>
              <a:t>Carole’s preference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r>
              <a:rPr lang="en-US" sz="4800" dirty="0" smtClean="0">
                <a:latin typeface="Comic Sans MS" pitchFamily="66" charset="0"/>
              </a:rPr>
              <a:t> order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BF2989B7-09BA-469C-B499-9AB2905EC2FF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1487090"/>
            <a:ext cx="8877751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r>
              <a:rPr lang="en-US" sz="4800" dirty="0" smtClean="0">
                <a:latin typeface="Comic Sans MS" pitchFamily="66" charset="0"/>
              </a:rPr>
              <a:t>    (</a:t>
            </a:r>
            <a:r>
              <a:rPr lang="en-US" sz="4800" i="1" dirty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800" i="1" dirty="0">
                <a:latin typeface="Comic Sans MS" pitchFamily="66" charset="0"/>
              </a:rPr>
              <a:t>: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Girls</a:t>
            </a:r>
            <a:r>
              <a:rPr lang="en-US" sz="4800" dirty="0" err="1"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4800" dirty="0" err="1">
                <a:latin typeface="Comic Sans MS" pitchFamily="66" charset="0"/>
              </a:rPr>
              <a:t>Boys</a:t>
            </a:r>
            <a:endParaRPr lang="en-US" sz="4800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         is an injection)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90727D7A-B689-4A7B-AD23-AF912CFD69C5}" type="slidenum">
              <a:rPr lang="en-US" smtClean="0"/>
              <a:pPr/>
              <a:t>52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59568" y="3952652"/>
            <a:ext cx="850106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491606F5-E697-48BD-AA86-CE9A70A39F20}" type="slidenum">
              <a:rPr lang="en-US" smtClean="0"/>
              <a:pPr/>
              <a:t>53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26182" y="4076241"/>
            <a:ext cx="796783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G)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increasing </a:t>
            </a:r>
            <a:r>
              <a:rPr lang="en-US" sz="5400" dirty="0">
                <a:latin typeface="Comic Sans MS" pitchFamily="66" charset="0"/>
              </a:rPr>
              <a:t>for each G)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6B5967F-3F6D-45B2-BDAB-1A2DCC315EED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73112" y="411789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B3711D7-2607-4210-AFC7-E476BC64029E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B3711D7-2607-4210-AFC7-E476BC64029E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182" y="4087258"/>
            <a:ext cx="8385616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serenading </a:t>
            </a:r>
            <a:r>
              <a:rPr lang="en-US" sz="5400" dirty="0" smtClean="0">
                <a:latin typeface="Comic Sans MS" pitchFamily="66" charset="0"/>
              </a:rPr>
              <a:t>(B)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decreasing </a:t>
            </a:r>
            <a:r>
              <a:rPr lang="en-US" sz="5400" dirty="0">
                <a:latin typeface="Comic Sans MS" pitchFamily="66" charset="0"/>
              </a:rPr>
              <a:t>for each </a:t>
            </a:r>
            <a:r>
              <a:rPr lang="en-US" sz="5400" dirty="0" smtClean="0">
                <a:latin typeface="Comic Sans MS" pitchFamily="66" charset="0"/>
              </a:rPr>
              <a:t>B)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boys get worse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749547"/>
            <a:ext cx="8377237" cy="34045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suitor, and</a:t>
            </a:r>
          </a:p>
          <a:p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dirty="0">
                <a:latin typeface="Comic Sans MS" pitchFamily="66" charset="0"/>
              </a:rPr>
              <a:t>G) is weakly increasing.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6A26FEC-5BC0-4439-ADB6-C85CAB790131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121443" y="1241674"/>
            <a:ext cx="8977313" cy="31947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suitors</a:t>
            </a: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list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5A975C45-CE44-40F2-B02D-A9036E7F2B87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by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If B is not married, his list is empty.</a:t>
            </a:r>
          </a:p>
          <a:p>
            <a:r>
              <a:rPr lang="en-US" dirty="0">
                <a:latin typeface="Comic Sans MS" pitchFamily="66" charset="0"/>
              </a:rPr>
              <a:t>By </a:t>
            </a: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dirty="0">
                <a:latin typeface="Comic Sans MS" pitchFamily="66" charset="0"/>
              </a:rPr>
              <a:t>, all girls have favorites</a:t>
            </a:r>
          </a:p>
          <a:p>
            <a:r>
              <a:rPr lang="en-US" dirty="0">
                <a:latin typeface="Comic Sans MS" pitchFamily="66" charset="0"/>
              </a:rPr>
              <a:t>better than B -- so they do have a favorite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95B7F1F7-2008-4F73-B249-C81B8CADF558}" type="slidenum">
              <a:rPr lang="en-US" smtClean="0"/>
              <a:pPr/>
              <a:t>59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343" y="4076241"/>
            <a:ext cx="856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               That is, all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dirty="0" smtClean="0">
                <a:latin typeface="Comic Sans MS" pitchFamily="66" charset="0"/>
              </a:rPr>
              <a:t> are married,</a:t>
            </a:r>
          </a:p>
          <a:p>
            <a:r>
              <a:rPr lang="en-US" dirty="0" smtClean="0">
                <a:latin typeface="Comic Sans MS" pitchFamily="66" charset="0"/>
              </a:rPr>
              <a:t>so all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</a:t>
            </a:r>
            <a:r>
              <a:rPr lang="en-US" sz="4400" dirty="0">
                <a:latin typeface="Comic Sans MS" pitchFamily="66" charset="0"/>
              </a:rPr>
              <a:t>1: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0918BD1-2960-4B7F-BAB0-7A783B309F79}" type="slidenum">
              <a:rPr lang="en-US" smtClean="0"/>
              <a:pPr/>
              <a:t>60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2: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0918BD1-2960-4B7F-BAB0-7A783B309F79}" type="slidenum">
              <a:rPr lang="en-US" smtClean="0"/>
              <a:pPr/>
              <a:t>61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0947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Girls’ suitors get better, and boy’s 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771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87D09381-529C-4565-93CC-F0F84618B121}" type="slidenum">
              <a:rPr lang="en-US" smtClean="0"/>
              <a:pPr/>
              <a:t>62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Boys at once.</a:t>
            </a:r>
          </a:p>
          <a:p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Girls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98E15869-363D-4A6A-9DE4-BB4AE5BA2C11}" type="slidenum">
              <a:rPr lang="en-US" smtClean="0"/>
              <a:pPr/>
              <a:t>63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7363" y="1619483"/>
            <a:ext cx="8704263" cy="3668616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Prove boy optimal by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contradiction</a:t>
            </a:r>
            <a:r>
              <a:rPr lang="en-US" sz="3600" dirty="0" smtClean="0"/>
              <a:t>:</a:t>
            </a:r>
          </a:p>
          <a:p>
            <a:pPr>
              <a:buFontTx/>
              <a:buNone/>
            </a:pPr>
            <a:r>
              <a:rPr lang="en-US" sz="36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3600" dirty="0" smtClean="0"/>
              <a:t>optimal girl.  So he must have crossed </a:t>
            </a:r>
          </a:p>
          <a:p>
            <a:pPr>
              <a:buFontTx/>
              <a:buNone/>
            </a:pPr>
            <a:r>
              <a:rPr lang="en-US" sz="3600" dirty="0" smtClean="0"/>
              <a:t>off his optimal on some earlier  “bad” </a:t>
            </a:r>
          </a:p>
          <a:p>
            <a:pPr>
              <a:buFontTx/>
              <a:buNone/>
            </a:pPr>
            <a:r>
              <a:rPr lang="en-US" sz="3600" dirty="0" smtClean="0"/>
              <a:t>day.  Consider the 1st bad day.</a:t>
            </a:r>
            <a:endParaRPr lang="en-US" sz="32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5CBEB4F-F3B6-4041-8D9E-EBDA5BFD33E8}" type="slidenum">
              <a:rPr lang="en-US" smtClean="0"/>
              <a:pPr/>
              <a:t>64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F2E48C5-A124-4D02-B5E8-431746CA306C}" type="slidenum">
              <a:rPr lang="en-US" smtClean="0"/>
              <a:pPr/>
              <a:t>65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28" y="2181336"/>
            <a:ext cx="8385629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This must happen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because some boy,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whom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likes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better than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02481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 smtClean="0"/>
              <a:t>On 1st bad day some boy, </a:t>
            </a:r>
            <a:r>
              <a:rPr lang="en-US" sz="3200" dirty="0" smtClean="0">
                <a:solidFill>
                  <a:srgbClr val="0000CC"/>
                </a:solidFill>
              </a:rPr>
              <a:t>Keith</a:t>
            </a:r>
            <a:r>
              <a:rPr lang="en-US" sz="3200" dirty="0" smtClean="0"/>
              <a:t>, crosses off </a:t>
            </a:r>
          </a:p>
          <a:p>
            <a:pPr>
              <a:buFontTx/>
              <a:buNone/>
            </a:pPr>
            <a:r>
              <a:rPr lang="en-US" sz="3200" dirty="0" smtClean="0"/>
              <a:t>his optimal girl, </a:t>
            </a:r>
            <a:r>
              <a:rPr lang="en-US" sz="3200" dirty="0" smtClean="0">
                <a:solidFill>
                  <a:srgbClr val="0000CC"/>
                </a:solidFill>
              </a:rPr>
              <a:t>Nicole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4" y="1812542"/>
            <a:ext cx="8945696" cy="33326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0000CC"/>
                </a:solidFill>
              </a:rPr>
              <a:t>1st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bad day,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  <a:r>
              <a:rPr lang="en-US" dirty="0" smtClean="0"/>
              <a:t> has not </a:t>
            </a:r>
          </a:p>
          <a:p>
            <a:pPr>
              <a:buFontTx/>
              <a:buNone/>
            </a:pPr>
            <a:r>
              <a:rPr lang="en-US" dirty="0" smtClean="0"/>
              <a:t>crossed off his optimal girl and</a:t>
            </a:r>
          </a:p>
          <a:p>
            <a:pPr>
              <a:buFontTx/>
              <a:buNone/>
            </a:pPr>
            <a:r>
              <a:rPr lang="en-US" dirty="0" smtClean="0"/>
              <a:t>is serenading </a:t>
            </a: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 is optimal or better for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17EB9E32-BBFB-4A93-A629-8985322E0052}" type="slidenum">
              <a:rPr lang="en-US" smtClean="0"/>
              <a:pPr/>
              <a:t>66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CCEBC7E-BB78-4935-B466-2CC68DADAB00}" type="slidenum">
              <a:rPr lang="en-US" smtClean="0"/>
              <a:pPr/>
              <a:t>67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881351"/>
            <a:ext cx="88979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 assuming there is a bad day,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or better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2544" y="3369380"/>
            <a:ext cx="76065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Now there must be some </a:t>
            </a:r>
            <a:r>
              <a:rPr lang="en-US" sz="4000" i="1" dirty="0" smtClean="0">
                <a:solidFill>
                  <a:srgbClr val="7030A0"/>
                </a:solidFill>
                <a:latin typeface="Comic Sans MS" pitchFamily="66" charset="0"/>
              </a:rPr>
              <a:t>other</a:t>
            </a:r>
            <a:endParaRPr lang="en-US" sz="4000" i="1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stable marriages </a:t>
            </a:r>
            <a:r>
              <a:rPr lang="en-US" sz="4000" dirty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8934" y="5197582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9C75F36C-0433-4F6B-BCAF-665E036C6B72}" type="slidenum">
              <a:rPr lang="en-US" smtClean="0"/>
              <a:pPr/>
              <a:t>68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23181" y="3855752"/>
            <a:ext cx="750237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BB76824-9F76-4ADE-AC6C-0508E1575FA2}" type="slidenum">
              <a:rPr lang="en-US" smtClean="0"/>
              <a:pPr/>
              <a:t>69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5235" y="2743202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BB76824-9F76-4ADE-AC6C-0508E1575FA2}" type="slidenum">
              <a:rPr lang="en-US" smtClean="0"/>
              <a:pPr/>
              <a:t>70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7957</TotalTime>
  <Words>1990</Words>
  <Application>Microsoft Macintosh PowerPoint</Application>
  <PresentationFormat>On-screen Show (4:3)</PresentationFormat>
  <Paragraphs>604</Paragraphs>
  <Slides>70</Slides>
  <Notes>65</Notes>
  <HiddenSlides>34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SimSun</vt:lpstr>
      <vt:lpstr>Euclid Symbol</vt:lpstr>
      <vt:lpstr>6.042 Lecture Template</vt:lpstr>
      <vt:lpstr>1_6.042 Lecture Template</vt:lpstr>
      <vt:lpstr>Slide 1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23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Slide 44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variables</vt:lpstr>
      <vt:lpstr>Mating Ritual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1227</cp:revision>
  <cp:lastPrinted>2011-03-15T18:16:38Z</cp:lastPrinted>
  <dcterms:created xsi:type="dcterms:W3CDTF">2011-03-15T18:48:04Z</dcterms:created>
  <dcterms:modified xsi:type="dcterms:W3CDTF">2011-03-15T18:49:56Z</dcterms:modified>
</cp:coreProperties>
</file>