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tags/tag1.xml" ContentType="application/vnd.openxmlformats-officedocument.presentationml.tags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Default Extension="emf" ContentType="image/x-emf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73"/>
  </p:notesMasterIdLst>
  <p:handoutMasterIdLst>
    <p:handoutMasterId r:id="rId74"/>
  </p:handoutMasterIdLst>
  <p:sldIdLst>
    <p:sldId id="692" r:id="rId3"/>
    <p:sldId id="695" r:id="rId4"/>
    <p:sldId id="768" r:id="rId5"/>
    <p:sldId id="776" r:id="rId6"/>
    <p:sldId id="779" r:id="rId7"/>
    <p:sldId id="782" r:id="rId8"/>
    <p:sldId id="783" r:id="rId9"/>
    <p:sldId id="785" r:id="rId10"/>
    <p:sldId id="784" r:id="rId11"/>
    <p:sldId id="696" r:id="rId12"/>
    <p:sldId id="740" r:id="rId13"/>
    <p:sldId id="697" r:id="rId14"/>
    <p:sldId id="741" r:id="rId15"/>
    <p:sldId id="746" r:id="rId16"/>
    <p:sldId id="742" r:id="rId17"/>
    <p:sldId id="747" r:id="rId18"/>
    <p:sldId id="743" r:id="rId19"/>
    <p:sldId id="744" r:id="rId20"/>
    <p:sldId id="703" r:id="rId21"/>
    <p:sldId id="771" r:id="rId22"/>
    <p:sldId id="745" r:id="rId23"/>
    <p:sldId id="772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805" r:id="rId44"/>
    <p:sldId id="806" r:id="rId45"/>
    <p:sldId id="807" r:id="rId46"/>
    <p:sldId id="808" r:id="rId47"/>
    <p:sldId id="809" r:id="rId48"/>
    <p:sldId id="810" r:id="rId49"/>
    <p:sldId id="811" r:id="rId50"/>
    <p:sldId id="812" r:id="rId51"/>
    <p:sldId id="813" r:id="rId52"/>
    <p:sldId id="814" r:id="rId53"/>
    <p:sldId id="815" r:id="rId54"/>
    <p:sldId id="816" r:id="rId55"/>
    <p:sldId id="817" r:id="rId56"/>
    <p:sldId id="818" r:id="rId57"/>
    <p:sldId id="819" r:id="rId58"/>
    <p:sldId id="820" r:id="rId59"/>
    <p:sldId id="821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SimSun"/>
      <p:regular r:id="rId77"/>
    </p:embeddedFont>
    <p:embeddedFont>
      <p:font typeface="Euclid Symbol" charset="2"/>
      <p:regular r:id="rId78"/>
      <p:bold r:id="rId79"/>
      <p:italic r:id="rId80"/>
      <p:boldItalic r:id="rId81"/>
    </p:embeddedFont>
  </p:embeddedFontLst>
  <p:custDataLst>
    <p:tags r:id="rId8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1568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123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font" Target="fonts/font1.fntdata"/><Relationship Id="rId76" Type="http://schemas.openxmlformats.org/officeDocument/2006/relationships/font" Target="fonts/font2.fntdata"/><Relationship Id="rId77" Type="http://schemas.openxmlformats.org/officeDocument/2006/relationships/font" Target="fonts/font3.fntdata"/><Relationship Id="rId78" Type="http://schemas.openxmlformats.org/officeDocument/2006/relationships/font" Target="fonts/font4.fntdata"/><Relationship Id="rId79" Type="http://schemas.openxmlformats.org/officeDocument/2006/relationships/font" Target="fonts/font5.fntdata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font" Target="fonts/font6.fntdata"/><Relationship Id="rId81" Type="http://schemas.openxmlformats.org/officeDocument/2006/relationships/font" Target="fonts/font7.fntdata"/><Relationship Id="rId82" Type="http://schemas.openxmlformats.org/officeDocument/2006/relationships/printerSettings" Target="printerSettings/printerSettings1.bin"/><Relationship Id="rId83" Type="http://schemas.openxmlformats.org/officeDocument/2006/relationships/tags" Target="tags/tag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10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11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12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13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14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15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16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17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19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998CC-CCF7-4B6B-8408-BCE54756AE5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D3FC6-26DF-490E-99C5-824B9279F39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45E42-8CCA-418F-80C5-9BADBA136C6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7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67571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18,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45401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18, 2011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w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4.w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emf"/><Relationship Id="rId12" Type="http://schemas.openxmlformats.org/officeDocument/2006/relationships/image" Target="../media/image41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w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image" Target="../media/image54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w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emf"/><Relationship Id="rId12" Type="http://schemas.openxmlformats.org/officeDocument/2006/relationships/image" Target="../media/image63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w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68.wmf"/><Relationship Id="rId6" Type="http://schemas.openxmlformats.org/officeDocument/2006/relationships/image" Target="../media/image71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7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46080" y="1578247"/>
            <a:ext cx="7928039" cy="368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Isomorphism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Stable Marriage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240AD19-D171-4C36-BC34-165F4F829BC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705834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</a:t>
            </a:r>
            <a:r>
              <a:rPr lang="en-US" sz="3600" dirty="0" smtClean="0">
                <a:solidFill>
                  <a:srgbClr val="9F009F"/>
                </a:solidFill>
              </a:rPr>
              <a:t> layout, different vertices</a:t>
            </a:r>
            <a:endParaRPr lang="en-US" sz="3600" dirty="0">
              <a:solidFill>
                <a:srgbClr val="9F009F"/>
              </a:solidFill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68A93573-C3A1-4216-A253-FAD638233C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5E3C3489-5335-4071-A373-779F9E8C60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</a:p>
          <a:p>
            <a:pPr algn="ctr">
              <a:buFontTx/>
              <a:buNone/>
            </a:pPr>
            <a:r>
              <a:rPr lang="en-US" sz="5400" dirty="0" err="1" smtClean="0">
                <a:solidFill>
                  <a:srgbClr val="FF00FF"/>
                </a:solidFill>
              </a:rPr>
              <a:t>bijection</a:t>
            </a:r>
            <a:endParaRPr lang="en-US" sz="5400" dirty="0" smtClean="0">
              <a:solidFill>
                <a:srgbClr val="FF00FF"/>
              </a:solidFill>
            </a:endParaRPr>
          </a:p>
          <a:p>
            <a:pPr>
              <a:buFontTx/>
              <a:buNone/>
            </a:pPr>
            <a:r>
              <a:rPr lang="en-US" sz="5400" dirty="0" smtClean="0"/>
              <a:t>between 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A7FE549-B246-4F98-AB9B-E10B984881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046B1DE3-69C3-424B-B7F0-9CF8344ADFF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AC59D09-C0B9-4025-A086-F05489DDA97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78F7DF3-54D4-4BBF-AB0E-F045890E43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DB5B75C-AF40-408B-B111-07AA977330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0329A7B-0CDF-4474-9D5E-25E9C1159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G</a:t>
            </a:r>
            <a:r>
              <a:rPr lang="en-US" sz="4000" baseline="-25000" dirty="0">
                <a:solidFill>
                  <a:srgbClr val="008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FF"/>
                </a:solidFill>
              </a:rPr>
              <a:t>isomorphic</a:t>
            </a:r>
            <a:r>
              <a:rPr lang="en-US" sz="4000" dirty="0">
                <a:solidFill>
                  <a:srgbClr val="0033CC"/>
                </a:solidFill>
              </a:rPr>
              <a:t> </a:t>
            </a:r>
            <a:r>
              <a:rPr lang="en-US" sz="4000" dirty="0"/>
              <a:t>to 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88CF5CE-1058-4BB5-8192-EF344624784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 </a:t>
            </a:r>
            <a:r>
              <a:rPr lang="en-US" sz="3600" dirty="0" smtClean="0">
                <a:solidFill>
                  <a:srgbClr val="9F009F"/>
                </a:solidFill>
              </a:rPr>
              <a:t>graph, different layouts</a:t>
            </a:r>
            <a:endParaRPr lang="en-US" sz="3600" dirty="0">
              <a:solidFill>
                <a:srgbClr val="9F009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DE3D2CC-F788-4557-8ECB-878F673AE85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5D60AE2-77FF-43D7-8AD9-B8A424F004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3AEDE1B4-22B9-44CE-94B1-9B4CDE94A4E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731963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Matching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486025" y="5202238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sz="3200" dirty="0">
                <a:latin typeface="Comic Sans MS" pitchFamily="66" charset="0"/>
              </a:rPr>
              <a:t>	 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sz="3200" dirty="0">
                <a:latin typeface="Comic Sans MS" pitchFamily="66" charset="0"/>
              </a:rPr>
              <a:t>	E</a:t>
            </a:r>
          </a:p>
        </p:txBody>
      </p:sp>
      <p:pic>
        <p:nvPicPr>
          <p:cNvPr id="11278" name="Picture 14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31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32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795338" y="1712077"/>
            <a:ext cx="7551737" cy="38595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7200" dirty="0">
                <a:latin typeface="Comic Sans MS" pitchFamily="66" charset="0"/>
              </a:rPr>
              <a:t>Let’s Try it!</a:t>
            </a:r>
          </a:p>
          <a:p>
            <a:pPr>
              <a:buNone/>
            </a:pP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Volunteers?: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7200" dirty="0">
                <a:solidFill>
                  <a:srgbClr val="0000CC"/>
                </a:solidFill>
                <a:latin typeface="Comic Sans MS" pitchFamily="66" charset="0"/>
              </a:rPr>
              <a:t>5 Boys &amp; 5 Girls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B2DF37-9E5C-4600-A222-6CD512CB883B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7F.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44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D3E4F8F-AF81-4EA5-A2B2-7885C090B741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A7B380C-F93D-44F2-B7B5-D6607D442191}" type="slidenum">
              <a:rPr lang="en-US" smtClean="0"/>
              <a:pPr/>
              <a:t>46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56752" cy="1416891"/>
            <a:chOff x="4968607" y="2291508"/>
            <a:chExt cx="3756752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545762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if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but favorite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552825"/>
            <a:ext cx="1758950" cy="2379472"/>
            <a:chOff x="1905840" y="3552825"/>
            <a:chExt cx="1758950" cy="237947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1945610" y="3552825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1956722" y="4391025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1972597" y="4367602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58F57A3-D5E9-4C0D-8B53-D5CCF6F8BBAC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16A7BE4-5A84-4D5D-AF98-C18DC8FD704E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17191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</a:t>
            </a:r>
            <a:r>
              <a:rPr lang="en-US" sz="4800" dirty="0" smtClean="0">
                <a:latin typeface="Comic Sans MS"/>
                <a:cs typeface="Comic Sans MS"/>
              </a:rPr>
              <a:t>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</a:t>
            </a:r>
            <a:r>
              <a:rPr lang="en-US" sz="4800" dirty="0" smtClean="0">
                <a:latin typeface="Comic Sans MS"/>
                <a:cs typeface="Comic Sans MS"/>
              </a:rPr>
              <a:t>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C784AFF-BB15-4810-8501-384A0A77827F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646" y="1207055"/>
            <a:ext cx="8875446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boy’s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  <a:sym typeface="Euclid Math Two" pitchFamily="18" charset="2"/>
              </a:rPr>
              <a:t>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-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6600" dirty="0">
                <a:latin typeface="Comic Sans MS" pitchFamily="66" charset="0"/>
              </a:rPr>
              <a:t>So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Symbol" pitchFamily="18" charset="2"/>
              </a:rPr>
              <a:t>∃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D09AADC-C2B0-4E22-8643-E1056EDA4218}" type="slidenum">
              <a:rPr lang="en-US" smtClean="0"/>
              <a:pPr/>
              <a:t>50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Ritual: variables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678296" y="1509313"/>
            <a:ext cx="7863608" cy="43765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Carole’s preferred suitor:</a:t>
            </a: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Carole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  ::= max{</a:t>
            </a: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suitors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Carole)}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using </a:t>
            </a:r>
            <a:r>
              <a:rPr lang="en-US" sz="4800" dirty="0">
                <a:latin typeface="Comic Sans MS" pitchFamily="66" charset="0"/>
              </a:rPr>
              <a:t>Carole’s preference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order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2989B7-09BA-469C-B499-9AB2905EC2FF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1487090"/>
            <a:ext cx="8874244" cy="43765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(</a:t>
            </a:r>
            <a:r>
              <a:rPr lang="en-US" sz="4800" i="1" dirty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800" i="1" dirty="0">
                <a:latin typeface="Comic Sans MS" pitchFamily="66" charset="0"/>
              </a:rPr>
              <a:t>: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Girls</a:t>
            </a:r>
            <a:r>
              <a:rPr lang="en-US" sz="4800" dirty="0" err="1"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4800" dirty="0" err="1">
                <a:latin typeface="Comic Sans MS" pitchFamily="66" charset="0"/>
              </a:rPr>
              <a:t>Boys</a:t>
            </a:r>
            <a:endParaRPr lang="en-US" sz="48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         is an injection)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0727D7A-B689-4A7B-AD23-AF912CFD69C5}" type="slidenum">
              <a:rPr lang="en-US" smtClean="0"/>
              <a:pPr/>
              <a:t>52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53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626182" y="4076241"/>
            <a:ext cx="7967835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dirty="0">
                <a:latin typeface="Comic Sans MS" pitchFamily="66" charset="0"/>
              </a:rPr>
              <a:t>G)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increasing </a:t>
            </a:r>
            <a:r>
              <a:rPr lang="en-US" sz="5400" dirty="0">
                <a:latin typeface="Comic Sans MS" pitchFamily="66" charset="0"/>
              </a:rPr>
              <a:t>for each G)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B5967F-3F6D-45B2-BDAB-1A2DCC315EED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73112" y="411789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55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56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6182" y="4087258"/>
            <a:ext cx="8385616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serenading </a:t>
            </a:r>
            <a:r>
              <a:rPr lang="en-US" sz="5400" dirty="0" smtClean="0">
                <a:latin typeface="Comic Sans MS" pitchFamily="66" charset="0"/>
              </a:rPr>
              <a:t>(B)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decreasing </a:t>
            </a:r>
            <a:r>
              <a:rPr lang="en-US" sz="5400" dirty="0">
                <a:latin typeface="Comic Sans MS" pitchFamily="66" charset="0"/>
              </a:rPr>
              <a:t>for each </a:t>
            </a:r>
            <a:r>
              <a:rPr lang="en-US" sz="5400" dirty="0" smtClean="0">
                <a:latin typeface="Comic Sans MS" pitchFamily="66" charset="0"/>
              </a:rPr>
              <a:t>B)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boys get worse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749547"/>
            <a:ext cx="8377237" cy="34045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r>
              <a:rPr lang="en-US" sz="4000" dirty="0">
                <a:latin typeface="Comic Sans MS" pitchFamily="66" charset="0"/>
              </a:rPr>
              <a:t>Proof: 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suitor, and</a:t>
            </a:r>
          </a:p>
          <a:p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dirty="0">
                <a:latin typeface="Comic Sans MS" pitchFamily="66" charset="0"/>
              </a:rPr>
              <a:t>G) is weakly increasing.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6A26FEC-5BC0-4439-ADB6-C85CAB790131}" type="slidenum">
              <a:rPr lang="en-US" smtClean="0"/>
              <a:pPr/>
              <a:t>57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121443" y="1241674"/>
            <a:ext cx="8977313" cy="31947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suitors</a:t>
            </a: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list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A975C45-CE44-40F2-B02D-A9036E7F2B87}" type="slidenum">
              <a:rPr lang="en-US" smtClean="0"/>
              <a:pPr/>
              <a:t>58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by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If B is not married, his list is empty.</a:t>
            </a:r>
          </a:p>
          <a:p>
            <a:r>
              <a:rPr lang="en-US" dirty="0">
                <a:latin typeface="Comic Sans MS" pitchFamily="66" charset="0"/>
              </a:rPr>
              <a:t>By </a:t>
            </a: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dirty="0">
                <a:latin typeface="Comic Sans MS" pitchFamily="66" charset="0"/>
              </a:rPr>
              <a:t>, all girls have favorites</a:t>
            </a:r>
          </a:p>
          <a:p>
            <a:r>
              <a:rPr lang="en-US" dirty="0">
                <a:latin typeface="Comic Sans MS" pitchFamily="66" charset="0"/>
              </a:rPr>
              <a:t>better than B -- so they do have a favorite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5B7F1F7-2008-4F73-B249-C81B8CADF558}" type="slidenum">
              <a:rPr lang="en-US" smtClean="0"/>
              <a:pPr/>
              <a:t>59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343" y="4076241"/>
            <a:ext cx="856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               That is, all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dirty="0" smtClean="0">
                <a:latin typeface="Comic Sans MS" pitchFamily="66" charset="0"/>
              </a:rPr>
              <a:t> are married,</a:t>
            </a:r>
          </a:p>
          <a:p>
            <a:r>
              <a:rPr lang="en-US" dirty="0" smtClean="0">
                <a:latin typeface="Comic Sans MS" pitchFamily="66" charset="0"/>
              </a:rPr>
              <a:t>so all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dirty="0" smtClean="0">
                <a:latin typeface="Comic Sans MS" pitchFamily="66" charset="0"/>
              </a:rPr>
              <a:t> are married.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</a:t>
            </a:r>
            <a:r>
              <a:rPr lang="en-US" sz="4400" dirty="0">
                <a:latin typeface="Comic Sans MS" pitchFamily="66" charset="0"/>
              </a:rPr>
              <a:t>1: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60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2: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61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0947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Girls’ suitors get better, and boy’s 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771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62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Boys at once.</a:t>
            </a:r>
          </a:p>
          <a:p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Girls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63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97363" y="1619483"/>
            <a:ext cx="8704263" cy="3668616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Prove boy optimal by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contradiction</a:t>
            </a:r>
            <a:r>
              <a:rPr lang="en-US" sz="3600" dirty="0" smtClean="0"/>
              <a:t>:</a:t>
            </a:r>
          </a:p>
          <a:p>
            <a:pPr>
              <a:buFontTx/>
              <a:buNone/>
            </a:pPr>
            <a:r>
              <a:rPr lang="en-US" sz="36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3600" dirty="0" smtClean="0"/>
              <a:t>optimal girl.  So he must have crossed </a:t>
            </a:r>
          </a:p>
          <a:p>
            <a:pPr>
              <a:buFontTx/>
              <a:buNone/>
            </a:pPr>
            <a:r>
              <a:rPr lang="en-US" sz="3600" dirty="0" smtClean="0"/>
              <a:t>off his optimal on some earlier  “bad” </a:t>
            </a:r>
          </a:p>
          <a:p>
            <a:pPr>
              <a:buFontTx/>
              <a:buNone/>
            </a:pPr>
            <a:r>
              <a:rPr lang="en-US" sz="3600" dirty="0" smtClean="0"/>
              <a:t>day.  Consider the 1st bad day.</a:t>
            </a:r>
            <a:endParaRPr lang="en-US" sz="32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64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65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28" y="2181336"/>
            <a:ext cx="8385629" cy="350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This must happen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because some boy,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whom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likes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better than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602481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dirty="0" smtClean="0"/>
              <a:t>On 1st bad day some boy, </a:t>
            </a:r>
            <a:r>
              <a:rPr lang="en-US" sz="3200" dirty="0" smtClean="0">
                <a:solidFill>
                  <a:srgbClr val="0000CC"/>
                </a:solidFill>
              </a:rPr>
              <a:t>Keith</a:t>
            </a:r>
            <a:r>
              <a:rPr lang="en-US" sz="3200" dirty="0" smtClean="0"/>
              <a:t>, crosses off </a:t>
            </a:r>
          </a:p>
          <a:p>
            <a:pPr>
              <a:buFontTx/>
              <a:buNone/>
            </a:pPr>
            <a:r>
              <a:rPr lang="en-US" sz="3200" dirty="0" smtClean="0"/>
              <a:t>his optimal girl, </a:t>
            </a:r>
            <a:r>
              <a:rPr lang="en-US" sz="3200" dirty="0" smtClean="0">
                <a:solidFill>
                  <a:srgbClr val="0000CC"/>
                </a:solidFill>
              </a:rPr>
              <a:t>Nicole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64" y="1812542"/>
            <a:ext cx="8945696" cy="33326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On </a:t>
            </a:r>
            <a:r>
              <a:rPr lang="en-US" dirty="0" smtClean="0">
                <a:solidFill>
                  <a:srgbClr val="0000CC"/>
                </a:solidFill>
              </a:rPr>
              <a:t>1st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bad day,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  <a:r>
              <a:rPr lang="en-US" dirty="0" smtClean="0"/>
              <a:t> has not </a:t>
            </a:r>
          </a:p>
          <a:p>
            <a:pPr>
              <a:buFontTx/>
              <a:buNone/>
            </a:pPr>
            <a:r>
              <a:rPr lang="en-US" dirty="0" smtClean="0"/>
              <a:t>crossed off his optimal girl and</a:t>
            </a:r>
          </a:p>
          <a:p>
            <a:pPr>
              <a:buFontTx/>
              <a:buNone/>
            </a:pPr>
            <a:r>
              <a:rPr lang="en-US" dirty="0" smtClean="0"/>
              <a:t>is serenading </a:t>
            </a: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 is optimal or better for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66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67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881351"/>
            <a:ext cx="88979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So assuming there is a bad day,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or better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2544" y="3369380"/>
            <a:ext cx="76065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Now there must be some </a:t>
            </a:r>
            <a:r>
              <a:rPr lang="en-US" sz="4000" i="1" dirty="0" smtClean="0">
                <a:solidFill>
                  <a:srgbClr val="7030A0"/>
                </a:solidFill>
                <a:latin typeface="Comic Sans MS" pitchFamily="66" charset="0"/>
              </a:rPr>
              <a:t>other</a:t>
            </a:r>
            <a:endParaRPr lang="en-US" sz="4000" i="1" dirty="0">
              <a:solidFill>
                <a:srgbClr val="7030A0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stable marriages </a:t>
            </a:r>
            <a:r>
              <a:rPr lang="en-US" sz="4000" dirty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8934" y="5197582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68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23181" y="3855752"/>
            <a:ext cx="7502375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69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5235" y="2743202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70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7983</TotalTime>
  <Words>1990</Words>
  <Application>Microsoft Macintosh PowerPoint</Application>
  <PresentationFormat>On-screen Show (4:3)</PresentationFormat>
  <Paragraphs>604</Paragraphs>
  <Slides>70</Slides>
  <Notes>65</Notes>
  <HiddenSlides>36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SimSun</vt:lpstr>
      <vt:lpstr>Euclid Symbol</vt:lpstr>
      <vt:lpstr>6.042 Lecture Template</vt:lpstr>
      <vt:lpstr>1_6.042 Lecture Template</vt:lpstr>
      <vt:lpstr>Slide 1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23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Slide 44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Ritual: variables</vt:lpstr>
      <vt:lpstr>Mating Ritual</vt:lpstr>
      <vt:lpstr>Mating Ritual: girls improve</vt:lpstr>
      <vt:lpstr>Mating Ritual: girls improve</vt:lpstr>
      <vt:lpstr>Mating Ritual: boys get worse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1228</cp:revision>
  <cp:lastPrinted>2011-03-15T18:16:38Z</cp:lastPrinted>
  <dcterms:created xsi:type="dcterms:W3CDTF">2011-03-15T21:42:30Z</dcterms:created>
  <dcterms:modified xsi:type="dcterms:W3CDTF">2011-03-15T22:03:11Z</dcterms:modified>
</cp:coreProperties>
</file>