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Default Extension="emf" ContentType="image/x-emf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notesSlides/notesSlide4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theme/theme4.xml" ContentType="application/vnd.openxmlformats-officedocument.them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62" r:id="rId2"/>
  </p:sldMasterIdLst>
  <p:notesMasterIdLst>
    <p:notesMasterId r:id="rId47"/>
  </p:notesMasterIdLst>
  <p:handoutMasterIdLst>
    <p:handoutMasterId r:id="rId48"/>
  </p:handoutMasterIdLst>
  <p:sldIdLst>
    <p:sldId id="692" r:id="rId3"/>
    <p:sldId id="695" r:id="rId4"/>
    <p:sldId id="768" r:id="rId5"/>
    <p:sldId id="776" r:id="rId6"/>
    <p:sldId id="779" r:id="rId7"/>
    <p:sldId id="782" r:id="rId8"/>
    <p:sldId id="783" r:id="rId9"/>
    <p:sldId id="785" r:id="rId10"/>
    <p:sldId id="784" r:id="rId11"/>
    <p:sldId id="696" r:id="rId12"/>
    <p:sldId id="740" r:id="rId13"/>
    <p:sldId id="697" r:id="rId14"/>
    <p:sldId id="741" r:id="rId15"/>
    <p:sldId id="746" r:id="rId16"/>
    <p:sldId id="742" r:id="rId17"/>
    <p:sldId id="747" r:id="rId18"/>
    <p:sldId id="743" r:id="rId19"/>
    <p:sldId id="744" r:id="rId20"/>
    <p:sldId id="703" r:id="rId21"/>
    <p:sldId id="771" r:id="rId22"/>
    <p:sldId id="745" r:id="rId23"/>
    <p:sldId id="772" r:id="rId24"/>
    <p:sldId id="786" r:id="rId25"/>
    <p:sldId id="787" r:id="rId26"/>
    <p:sldId id="788" r:id="rId27"/>
    <p:sldId id="789" r:id="rId28"/>
    <p:sldId id="790" r:id="rId29"/>
    <p:sldId id="791" r:id="rId30"/>
    <p:sldId id="792" r:id="rId31"/>
    <p:sldId id="793" r:id="rId32"/>
    <p:sldId id="794" r:id="rId33"/>
    <p:sldId id="795" r:id="rId34"/>
    <p:sldId id="796" r:id="rId35"/>
    <p:sldId id="797" r:id="rId36"/>
    <p:sldId id="798" r:id="rId37"/>
    <p:sldId id="799" r:id="rId38"/>
    <p:sldId id="800" r:id="rId39"/>
    <p:sldId id="801" r:id="rId40"/>
    <p:sldId id="802" r:id="rId41"/>
    <p:sldId id="803" r:id="rId42"/>
    <p:sldId id="804" r:id="rId43"/>
    <p:sldId id="805" r:id="rId44"/>
    <p:sldId id="806" r:id="rId45"/>
    <p:sldId id="833" r:id="rId46"/>
  </p:sldIdLst>
  <p:sldSz cx="9144000" cy="6858000" type="screen4x3"/>
  <p:notesSz cx="7315200" cy="9601200"/>
  <p:embeddedFontLst>
    <p:embeddedFont>
      <p:font typeface="Comic Sans MS"/>
      <p:regular r:id="rId49"/>
      <p:bold r:id="rId50"/>
    </p:embeddedFont>
    <p:embeddedFont>
      <p:font typeface="SimSun"/>
      <p:regular r:id="rId51"/>
    </p:embeddedFont>
    <p:embeddedFont>
      <p:font typeface="Euclid Symbol" charset="2"/>
      <p:regular r:id="rId52"/>
      <p:bold r:id="rId53"/>
      <p:italic r:id="rId54"/>
      <p:boldItalic r:id="rId55"/>
    </p:embeddedFont>
  </p:embeddedFontLst>
  <p:custDataLst>
    <p:tags r:id="rId5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9115" autoAdjust="0"/>
    <p:restoredTop sz="92496" autoAdjust="0"/>
  </p:normalViewPr>
  <p:slideViewPr>
    <p:cSldViewPr snapToGrid="0" showGuides="1">
      <p:cViewPr varScale="1">
        <p:scale>
          <a:sx n="111" d="100"/>
          <a:sy n="111" d="100"/>
        </p:scale>
        <p:origin x="-1568" y="-112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096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font" Target="fonts/font2.fntdata"/><Relationship Id="rId51" Type="http://schemas.openxmlformats.org/officeDocument/2006/relationships/font" Target="fonts/font3.fntdata"/><Relationship Id="rId52" Type="http://schemas.openxmlformats.org/officeDocument/2006/relationships/font" Target="fonts/font4.fntdata"/><Relationship Id="rId53" Type="http://schemas.openxmlformats.org/officeDocument/2006/relationships/font" Target="fonts/font5.fntdata"/><Relationship Id="rId54" Type="http://schemas.openxmlformats.org/officeDocument/2006/relationships/font" Target="fonts/font6.fntdata"/><Relationship Id="rId55" Type="http://schemas.openxmlformats.org/officeDocument/2006/relationships/font" Target="fonts/font7.fntdata"/><Relationship Id="rId56" Type="http://schemas.openxmlformats.org/officeDocument/2006/relationships/printerSettings" Target="printerSettings/printerSettings1.bin"/><Relationship Id="rId57" Type="http://schemas.openxmlformats.org/officeDocument/2006/relationships/tags" Target="tags/tag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10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11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12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13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14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15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BF71D-BF1E-45E0-BE20-E9608381CFCB}" type="slidenum">
              <a:rPr lang="en-US"/>
              <a:pPr/>
              <a:t>16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17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18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19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21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3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998CC-CCF7-4B6B-8408-BCE54756AE5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4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5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7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8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9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67571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March</a:t>
            </a:r>
            <a:r>
              <a:rPr lang="en-US" sz="1200" baseline="0" dirty="0" smtClean="0">
                <a:latin typeface="Comic Sans MS" pitchFamily="66" charset="0"/>
              </a:rPr>
              <a:t> 18,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45401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18, 2011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w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w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9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4.wmf"/><Relationship Id="rId8" Type="http://schemas.openxmlformats.org/officeDocument/2006/relationships/image" Target="../media/image31.emf"/><Relationship Id="rId9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emf"/><Relationship Id="rId12" Type="http://schemas.openxmlformats.org/officeDocument/2006/relationships/image" Target="../media/image41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w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38.emf"/><Relationship Id="rId10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w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3.emf"/><Relationship Id="rId12" Type="http://schemas.openxmlformats.org/officeDocument/2006/relationships/image" Target="../media/image54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w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9" Type="http://schemas.openxmlformats.org/officeDocument/2006/relationships/image" Target="../media/image51.emf"/><Relationship Id="rId10" Type="http://schemas.openxmlformats.org/officeDocument/2006/relationships/image" Target="../media/image52.emf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2.emf"/><Relationship Id="rId12" Type="http://schemas.openxmlformats.org/officeDocument/2006/relationships/image" Target="../media/image63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w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7" Type="http://schemas.openxmlformats.org/officeDocument/2006/relationships/image" Target="../media/image58.emf"/><Relationship Id="rId8" Type="http://schemas.openxmlformats.org/officeDocument/2006/relationships/image" Target="../media/image59.emf"/><Relationship Id="rId9" Type="http://schemas.openxmlformats.org/officeDocument/2006/relationships/image" Target="../media/image60.emf"/><Relationship Id="rId10" Type="http://schemas.openxmlformats.org/officeDocument/2006/relationships/image" Target="../media/image6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46080" y="1578247"/>
            <a:ext cx="7928039" cy="368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</a:t>
            </a:r>
          </a:p>
          <a:p>
            <a:pPr algn="ctr">
              <a:spcBef>
                <a:spcPct val="0"/>
              </a:spcBef>
              <a:buNone/>
            </a:pPr>
            <a:r>
              <a:rPr lang="en-US" sz="7200" dirty="0" smtClean="0"/>
              <a:t>Isomorphism</a:t>
            </a:r>
          </a:p>
          <a:p>
            <a:pPr algn="ctr">
              <a:spcBef>
                <a:spcPct val="0"/>
              </a:spcBef>
              <a:buNone/>
            </a:pPr>
            <a:r>
              <a:rPr lang="en-US" sz="7200" dirty="0" smtClean="0"/>
              <a:t>Stable Marriage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240AD19-D171-4C36-BC34-165F4F829BC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705834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9F009F"/>
                </a:solidFill>
              </a:rPr>
              <a:t>Same</a:t>
            </a:r>
            <a:r>
              <a:rPr lang="en-US" sz="3600" dirty="0" smtClean="0">
                <a:solidFill>
                  <a:srgbClr val="9F009F"/>
                </a:solidFill>
              </a:rPr>
              <a:t> layout, different vertices</a:t>
            </a:r>
            <a:endParaRPr lang="en-US" sz="3600" dirty="0">
              <a:solidFill>
                <a:srgbClr val="9F009F"/>
              </a:solidFill>
            </a:endParaRP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68A93573-C3A1-4216-A253-FAD638233C5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5E3C3489-5335-4071-A373-779F9E8C60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</a:p>
          <a:p>
            <a:pPr algn="ctr">
              <a:buFontTx/>
              <a:buNone/>
            </a:pPr>
            <a:r>
              <a:rPr lang="en-US" sz="5400" dirty="0" err="1" smtClean="0">
                <a:solidFill>
                  <a:srgbClr val="FF00FF"/>
                </a:solidFill>
              </a:rPr>
              <a:t>bijection</a:t>
            </a:r>
            <a:endParaRPr lang="en-US" sz="5400" dirty="0" smtClean="0">
              <a:solidFill>
                <a:srgbClr val="FF00FF"/>
              </a:solidFill>
            </a:endParaRPr>
          </a:p>
          <a:p>
            <a:pPr>
              <a:buFontTx/>
              <a:buNone/>
            </a:pPr>
            <a:r>
              <a:rPr lang="en-US" sz="5400" dirty="0" smtClean="0"/>
              <a:t>between their vertices.</a:t>
            </a:r>
            <a:endParaRPr lang="en-US" sz="5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A7FE549-B246-4F98-AB9B-E10B984881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046B1DE3-69C3-424B-B7F0-9CF8344ADFF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AC59D09-C0B9-4025-A086-F05489DDA977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78F7DF3-54D4-4BBF-AB0E-F045890E432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grpSp>
        <p:nvGrpSpPr>
          <p:cNvPr id="675843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5844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5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6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7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48" name="AutoShape 8"/>
            <p:cNvCxnSpPr>
              <a:cxnSpLocks noChangeShapeType="1"/>
              <a:stCxn id="675844" idx="6"/>
              <a:endCxn id="675845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49" name="AutoShape 9"/>
            <p:cNvCxnSpPr>
              <a:cxnSpLocks noChangeShapeType="1"/>
              <a:stCxn id="675847" idx="0"/>
              <a:endCxn id="675845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0" name="AutoShape 10"/>
            <p:cNvCxnSpPr>
              <a:cxnSpLocks noChangeShapeType="1"/>
              <a:stCxn id="675846" idx="6"/>
              <a:endCxn id="675847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1" name="AutoShape 11"/>
            <p:cNvCxnSpPr>
              <a:cxnSpLocks noChangeShapeType="1"/>
              <a:stCxn id="675844" idx="4"/>
              <a:endCxn id="675846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2" name="AutoShape 12"/>
            <p:cNvCxnSpPr>
              <a:cxnSpLocks noChangeShapeType="1"/>
              <a:stCxn id="675844" idx="5"/>
              <a:endCxn id="675847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53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5854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5855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5858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5859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0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1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2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63" name="AutoShape 23"/>
            <p:cNvCxnSpPr>
              <a:cxnSpLocks noChangeShapeType="1"/>
              <a:stCxn id="675861" idx="6"/>
              <a:endCxn id="675862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4" name="AutoShape 24"/>
            <p:cNvCxnSpPr>
              <a:cxnSpLocks noChangeShapeType="1"/>
              <a:stCxn id="675859" idx="4"/>
              <a:endCxn id="675861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5" name="AutoShape 25"/>
            <p:cNvCxnSpPr>
              <a:cxnSpLocks noChangeShapeType="1"/>
              <a:stCxn id="675859" idx="5"/>
              <a:endCxn id="675862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6" name="AutoShape 26"/>
            <p:cNvCxnSpPr>
              <a:cxnSpLocks noChangeShapeType="1"/>
              <a:stCxn id="675861" idx="7"/>
              <a:endCxn id="675860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7" name="AutoShape 27"/>
            <p:cNvCxnSpPr>
              <a:cxnSpLocks noChangeShapeType="1"/>
              <a:stCxn id="675860" idx="5"/>
              <a:endCxn id="675862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68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5869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587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587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587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587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587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DB5B75C-AF40-408B-B111-07AA9773305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0329A7B-0CDF-4474-9D5E-25E9C11592C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G</a:t>
            </a:r>
            <a:r>
              <a:rPr lang="en-US" sz="4000" baseline="-25000" dirty="0">
                <a:solidFill>
                  <a:srgbClr val="008000"/>
                </a:solidFill>
              </a:rPr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FF"/>
                </a:solidFill>
              </a:rPr>
              <a:t>isomorphic</a:t>
            </a:r>
            <a:r>
              <a:rPr lang="en-US" sz="4000" dirty="0">
                <a:solidFill>
                  <a:srgbClr val="0033CC"/>
                </a:solidFill>
              </a:rPr>
              <a:t> </a:t>
            </a:r>
            <a:r>
              <a:rPr lang="en-US" sz="4000" dirty="0"/>
              <a:t>to </a:t>
            </a:r>
            <a:r>
              <a:rPr lang="en-US" sz="4000" dirty="0">
                <a:solidFill>
                  <a:srgbClr val="0000FF"/>
                </a:solidFill>
              </a:rPr>
              <a:t>G</a:t>
            </a:r>
            <a:r>
              <a:rPr lang="en-US" sz="4000" baseline="-25000" dirty="0">
                <a:solidFill>
                  <a:srgbClr val="0000FF"/>
                </a:solidFill>
              </a:rPr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err="1"/>
              <a:t>iff</a:t>
            </a:r>
            <a:r>
              <a:rPr lang="en-US" sz="4800" dirty="0"/>
              <a:t> 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88CF5CE-1058-4BB5-8192-EF344624784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degree </a:t>
            </a:r>
            <a:r>
              <a:rPr lang="en-US" sz="4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9F009F"/>
                </a:solidFill>
              </a:rPr>
              <a:t>Same </a:t>
            </a:r>
            <a:r>
              <a:rPr lang="en-US" sz="3600" dirty="0" smtClean="0">
                <a:solidFill>
                  <a:srgbClr val="9F009F"/>
                </a:solidFill>
              </a:rPr>
              <a:t>graph, different layouts</a:t>
            </a:r>
            <a:endParaRPr lang="en-US" sz="3600" dirty="0">
              <a:solidFill>
                <a:srgbClr val="9F009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DE3D2CC-F788-4557-8ECB-878F673AE85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5D60AE2-77FF-43D7-8AD9-B8A424F004F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i="1" dirty="0" smtClean="0"/>
              <a:t>preserved 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3AEDE1B4-22B9-44CE-94B1-9B4CDE94A4E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731963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>
                <a:solidFill>
                  <a:schemeClr val="tx2"/>
                </a:solidFill>
                <a:latin typeface="Comic Sans MS" pitchFamily="66" charset="0"/>
              </a:rPr>
              <a:t>Stable Matching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486025" y="5202238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sz="3200" dirty="0">
                <a:latin typeface="Comic Sans MS" pitchFamily="66" charset="0"/>
              </a:rPr>
              <a:t>	 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sz="3200" dirty="0">
                <a:latin typeface="Comic Sans MS" pitchFamily="66" charset="0"/>
              </a:rPr>
              <a:t>	E</a:t>
            </a:r>
          </a:p>
        </p:txBody>
      </p:sp>
      <p:pic>
        <p:nvPicPr>
          <p:cNvPr id="11278" name="Picture 14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43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15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019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3C04413-F31C-46EF-A14A-12FA29716134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651000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19666E-7CA3-4CCC-9041-CB2FD4A6C414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90749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3076046"/>
            <a:ext cx="2667000" cy="2336800"/>
            <a:chOff x="939800" y="3065463"/>
            <a:chExt cx="2667000" cy="2336800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3034536" y="50212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678936" y="3421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120136" y="44624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120136" y="3929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</p:cNvCxnSpPr>
          <p:nvPr/>
        </p:nvCxnSpPr>
        <p:spPr bwMode="auto">
          <a:xfrm flipV="1">
            <a:off x="5966910" y="3886499"/>
            <a:ext cx="413235" cy="188751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</p:cNvCxnSpPr>
          <p:nvPr/>
        </p:nvCxnSpPr>
        <p:spPr bwMode="auto">
          <a:xfrm rot="16200000" flipH="1">
            <a:off x="3676637" y="2811700"/>
            <a:ext cx="959408" cy="100168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</p:cNvCxnSpPr>
          <p:nvPr/>
        </p:nvCxnSpPr>
        <p:spPr bwMode="auto">
          <a:xfrm rot="16200000" flipH="1">
            <a:off x="5471536" y="2977891"/>
            <a:ext cx="94254" cy="1722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6342045" y="3246737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5375189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a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E19A0D1-44CC-4471-B4D3-7B7F4C904EC8}" type="slidenum">
              <a:rPr lang="en-US" smtClean="0"/>
              <a:pPr/>
              <a:t>31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32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CA113C7-4A69-4D0A-8924-84FEF30BA8F2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41154B0-5C1C-432B-A485-A8409E795085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795338" y="1712077"/>
            <a:ext cx="7551737" cy="38595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7200" dirty="0">
                <a:latin typeface="Comic Sans MS" pitchFamily="66" charset="0"/>
              </a:rPr>
              <a:t>Let’s Try it!</a:t>
            </a:r>
          </a:p>
          <a:p>
            <a:pPr>
              <a:buNone/>
            </a:pPr>
            <a:r>
              <a:rPr lang="en-US" sz="7200" dirty="0" smtClean="0">
                <a:solidFill>
                  <a:srgbClr val="006600"/>
                </a:solidFill>
                <a:latin typeface="Comic Sans MS" pitchFamily="66" charset="0"/>
              </a:rPr>
              <a:t>Volunteers?:</a:t>
            </a:r>
            <a:endParaRPr lang="en-US" sz="72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sz="7200" dirty="0">
                <a:solidFill>
                  <a:srgbClr val="0000CC"/>
                </a:solidFill>
                <a:latin typeface="Comic Sans MS" pitchFamily="66" charset="0"/>
              </a:rPr>
              <a:t>5 Boys &amp; 5 Girls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AB2DF37-9E5C-4600-A222-6CD512CB883B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39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0"/>
            <a:endCxn id="562181" idx="4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D4785E0-7537-4287-B2C9-291C761FDE08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smtClean="0"/>
              <a:t>Stable Marriage II.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03EEE6-9396-413A-81EB-3D943BD7359C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42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F8712C4-DC69-4BDF-A3AC-8A5CC2E744F0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B76824-9F76-4ADE-AC6C-0508E1575FA2}" type="slidenum">
              <a:rPr lang="en-US" smtClean="0"/>
              <a:pPr/>
              <a:t>44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16200000" flipH="1">
            <a:off x="4460339" y="2027997"/>
            <a:ext cx="1069285" cy="2678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3"/>
          </p:cNvCxnSpPr>
          <p:nvPr/>
        </p:nvCxnSpPr>
        <p:spPr bwMode="auto">
          <a:xfrm rot="5400000" flipH="1" flipV="1">
            <a:off x="5769653" y="4246230"/>
            <a:ext cx="861573" cy="33500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5400000" flipH="1">
            <a:off x="4795253" y="3606830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5164718" y="432713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32" name="Group 31"/>
          <p:cNvGrpSpPr/>
          <p:nvPr/>
        </p:nvGrpSpPr>
        <p:grpSpPr>
          <a:xfrm rot="2033167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2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3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4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5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6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7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2" name="Group 31"/>
          <p:cNvGrpSpPr/>
          <p:nvPr/>
        </p:nvGrpSpPr>
        <p:grpSpPr>
          <a:xfrm rot="4184654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3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4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6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7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8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  <a:stCxn id="562182" idx="2"/>
          </p:cNvCxnSpPr>
          <p:nvPr/>
        </p:nvCxnSpPr>
        <p:spPr bwMode="auto">
          <a:xfrm rot="16200000" flipV="1">
            <a:off x="2571073" y="3460073"/>
            <a:ext cx="2067012" cy="87455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>
            <a:off x="4190641" y="5080752"/>
            <a:ext cx="3095709" cy="1098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7"/>
            <a:endCxn id="562181" idx="3"/>
          </p:cNvCxnSpPr>
          <p:nvPr/>
        </p:nvCxnSpPr>
        <p:spPr bwMode="auto">
          <a:xfrm>
            <a:off x="5227774" y="4692843"/>
            <a:ext cx="774689" cy="4452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9462777" flipH="1">
            <a:off x="4763949" y="3158785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2"/>
          </p:cNvCxnSpPr>
          <p:nvPr/>
        </p:nvCxnSpPr>
        <p:spPr bwMode="auto">
          <a:xfrm rot="16200000" flipH="1">
            <a:off x="5043855" y="3655047"/>
            <a:ext cx="1444542" cy="5968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20262777" flipH="1" flipV="1">
            <a:off x="3296941" y="2423953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rot="4062777" flipV="1">
            <a:off x="5173432" y="3669840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180" name="Oval 4"/>
          <p:cNvSpPr>
            <a:spLocks noChangeArrowheads="1"/>
          </p:cNvSpPr>
          <p:nvPr/>
        </p:nvSpPr>
        <p:spPr bwMode="auto">
          <a:xfrm rot="4062777">
            <a:off x="5008038" y="453441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3" name="Text Box 17"/>
          <p:cNvSpPr txBox="1">
            <a:spLocks noChangeArrowheads="1"/>
          </p:cNvSpPr>
          <p:nvPr/>
        </p:nvSpPr>
        <p:spPr bwMode="auto">
          <a:xfrm>
            <a:off x="4293750" y="4513462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257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 rot="4062777">
            <a:off x="7277486" y="5120447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4" name="Text Box 18"/>
          <p:cNvSpPr txBox="1">
            <a:spLocks noChangeArrowheads="1"/>
          </p:cNvSpPr>
          <p:nvPr/>
        </p:nvSpPr>
        <p:spPr bwMode="auto">
          <a:xfrm rot="206582">
            <a:off x="7505455" y="4958794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67</a:t>
            </a:r>
          </a:p>
        </p:txBody>
      </p:sp>
      <p:sp>
        <p:nvSpPr>
          <p:cNvPr id="562185" name="Oval 9"/>
          <p:cNvSpPr>
            <a:spLocks noChangeArrowheads="1"/>
          </p:cNvSpPr>
          <p:nvPr/>
        </p:nvSpPr>
        <p:spPr bwMode="auto">
          <a:xfrm rot="4062777">
            <a:off x="5310054" y="301114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5" name="Text Box 19"/>
          <p:cNvSpPr txBox="1">
            <a:spLocks noChangeArrowheads="1"/>
          </p:cNvSpPr>
          <p:nvPr/>
        </p:nvSpPr>
        <p:spPr bwMode="auto">
          <a:xfrm>
            <a:off x="5591365" y="2664667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99</a:t>
            </a:r>
          </a:p>
        </p:txBody>
      </p:sp>
      <p:sp>
        <p:nvSpPr>
          <p:cNvPr id="562184" name="Oval 8"/>
          <p:cNvSpPr>
            <a:spLocks noChangeArrowheads="1"/>
          </p:cNvSpPr>
          <p:nvPr/>
        </p:nvSpPr>
        <p:spPr bwMode="auto">
          <a:xfrm rot="4062777">
            <a:off x="3158435" y="279367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6" name="Text Box 20"/>
          <p:cNvSpPr txBox="1">
            <a:spLocks noChangeArrowheads="1"/>
          </p:cNvSpPr>
          <p:nvPr/>
        </p:nvSpPr>
        <p:spPr bwMode="auto">
          <a:xfrm>
            <a:off x="3289692" y="2396856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145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 rot="4062777">
            <a:off x="3970905" y="492231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3171763" y="476718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306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 rot="4062777">
            <a:off x="5993599" y="4667204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6114991" y="4437367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122</a:t>
            </a:r>
          </a:p>
        </p:txBody>
      </p: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rot="4062777" flipH="1" flipV="1">
            <a:off x="4099164" y="3126729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7982</TotalTime>
  <Words>1059</Words>
  <Application>Microsoft Macintosh PowerPoint</Application>
  <PresentationFormat>On-screen Show (4:3)</PresentationFormat>
  <Paragraphs>403</Paragraphs>
  <Slides>44</Slides>
  <Notes>44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Comic Sans MS</vt:lpstr>
      <vt:lpstr>SimSun</vt:lpstr>
      <vt:lpstr>Euclid Symbol</vt:lpstr>
      <vt:lpstr>6.042 Lecture Template</vt:lpstr>
      <vt:lpstr>1_6.042 Lecture Template</vt:lpstr>
      <vt:lpstr>Slide 1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  <vt:lpstr>Slide 23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</vt:lpstr>
      <vt:lpstr>Stable Marriage II.</vt:lpstr>
      <vt:lpstr>Stable Marriage</vt:lpstr>
      <vt:lpstr>Stable Marriage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1229</cp:revision>
  <cp:lastPrinted>2011-03-15T18:16:38Z</cp:lastPrinted>
  <dcterms:created xsi:type="dcterms:W3CDTF">2011-03-15T23:39:41Z</dcterms:created>
  <dcterms:modified xsi:type="dcterms:W3CDTF">2011-03-15T23:40:46Z</dcterms:modified>
</cp:coreProperties>
</file>