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786" r:id="rId2"/>
    <p:sldId id="799" r:id="rId3"/>
    <p:sldId id="798" r:id="rId4"/>
    <p:sldId id="807" r:id="rId5"/>
    <p:sldId id="808" r:id="rId6"/>
    <p:sldId id="809" r:id="rId7"/>
    <p:sldId id="810" r:id="rId8"/>
    <p:sldId id="811" r:id="rId9"/>
    <p:sldId id="812" r:id="rId10"/>
    <p:sldId id="813" r:id="rId11"/>
    <p:sldId id="815" r:id="rId12"/>
    <p:sldId id="816" r:id="rId13"/>
    <p:sldId id="818" r:id="rId14"/>
    <p:sldId id="820" r:id="rId15"/>
    <p:sldId id="821" r:id="rId16"/>
    <p:sldId id="822" r:id="rId17"/>
    <p:sldId id="823" r:id="rId18"/>
    <p:sldId id="824" r:id="rId19"/>
    <p:sldId id="825" r:id="rId20"/>
    <p:sldId id="826" r:id="rId21"/>
    <p:sldId id="832" r:id="rId22"/>
    <p:sldId id="833" r:id="rId23"/>
  </p:sldIdLst>
  <p:sldSz cx="9144000" cy="6858000" type="screen4x3"/>
  <p:notesSz cx="7315200" cy="9601200"/>
  <p:embeddedFontLst>
    <p:embeddedFont>
      <p:font typeface="Comic Sans MS" pitchFamily="66" charset="0"/>
      <p:regular r:id="rId26"/>
      <p:bold r:id="rId27"/>
    </p:embeddedFont>
    <p:embeddedFont>
      <p:font typeface="Cambria Math" pitchFamily="18" charset="0"/>
      <p:regular r:id="rId28"/>
    </p:embeddedFont>
    <p:embeddedFont>
      <p:font typeface="Euclid Symbol"/>
      <p:regular r:id="rId29"/>
      <p:bold r:id="rId30"/>
      <p:italic r:id="rId31"/>
      <p:boldItalic r:id="rId32"/>
    </p:embeddedFont>
    <p:embeddedFont>
      <p:font typeface="宋体" pitchFamily="2" charset="-122"/>
      <p:regular r:id="rId33"/>
    </p:embeddedFont>
  </p:embeddedFontLst>
  <p:custDataLst>
    <p:tags r:id="rId3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793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2466" y="-96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F3FE1-1A5A-43AE-B480-0134F706445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904BC-D0CB-41C3-B027-990ADBF3833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A6909-0CC0-4E80-BED7-EA03E0AA16A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B1EAF-B06B-48EC-8CB3-62B2E465ED0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A36D-D1AC-420E-BBD1-E887FB70BB9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2E3A5-122A-4763-9574-C8109C99184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3467-CBA7-4AE9-9490-F741D3578B6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BACEC-3F9D-4ED2-954A-6FB44EE7845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17087-4984-4957-AFF5-69DB5D8999A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87C22-5EBA-455C-8E4A-B63DAEACF52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9D9E7-0B01-4118-A84A-3A314184871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1E3D70-E115-49FB-81D8-1A0C4DF3075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E0E44-3D0E-41A4-BDF6-B1F59B1BBAC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06DF7-D656-49B1-940D-6AB21F2646E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8M.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28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2011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2.w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81681" y="1351429"/>
            <a:ext cx="8056059" cy="446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>
                <a:solidFill>
                  <a:schemeClr val="tx2"/>
                </a:solidFill>
                <a:latin typeface="Comic Sans MS" pitchFamily="66" charset="0"/>
              </a:rPr>
              <a:t>Stable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Matching: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</a:rPr>
              <a:t>Mating Ritual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598" y="167048"/>
            <a:ext cx="6894946" cy="1066841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Stable Marriage: termination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49295" y="1047251"/>
            <a:ext cx="8876148" cy="563231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total # remaining names</a:t>
            </a:r>
          </a:p>
          <a:p>
            <a:pPr algn="ctr">
              <a:buNone/>
            </a:pP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on boys’ lists</a:t>
            </a:r>
            <a:r>
              <a:rPr lang="en-US" sz="6000" dirty="0" smtClean="0">
                <a:latin typeface="Comic Sans MS" pitchFamily="66" charset="0"/>
              </a:rPr>
              <a:t>:</a:t>
            </a:r>
            <a:endParaRPr lang="en-US" sz="7200" b="1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strictly decreasing</a:t>
            </a:r>
          </a:p>
          <a:p>
            <a:pPr algn="ctr">
              <a:buNone/>
            </a:pP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&amp; </a:t>
            </a:r>
            <a:r>
              <a:rPr lang="en-US" sz="6000" dirty="0" smtClean="0">
                <a:solidFill>
                  <a:srgbClr val="006600"/>
                </a:solidFill>
                <a:ea typeface="Cambria Math"/>
                <a:sym typeface="Euclid Math Two" pitchFamily="18" charset="2"/>
              </a:rPr>
              <a:t>ℕ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-valued</a:t>
            </a:r>
            <a:endParaRPr lang="en-US" sz="5400" dirty="0">
              <a:solidFill>
                <a:srgbClr val="006600"/>
              </a:solidFill>
              <a:latin typeface="Comic Sans MS" pitchFamily="66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US" sz="6600" dirty="0" smtClean="0">
                <a:latin typeface="Comic Sans MS" pitchFamily="66" charset="0"/>
              </a:rPr>
              <a:t>So </a:t>
            </a:r>
            <a:r>
              <a:rPr lang="en-US" sz="7600" dirty="0" smtClean="0">
                <a:latin typeface="Cambria Math"/>
                <a:ea typeface="Cambria Math"/>
              </a:rPr>
              <a:t>∃</a:t>
            </a:r>
            <a:r>
              <a:rPr lang="en-US" sz="7000" dirty="0" smtClean="0">
                <a:latin typeface="Cambria Math"/>
                <a:ea typeface="Cambria Math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Wedding Day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3789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D09AADC-C2B0-4E22-8643-E1056EDA4218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171224" y="2116400"/>
            <a:ext cx="8874244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Different girls have different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favorites, because boys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serenade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one girl at a time</a:t>
            </a:r>
            <a:r>
              <a:rPr lang="en-US" sz="4800" dirty="0" smtClean="0">
                <a:latin typeface="Comic Sans MS" pitchFamily="66" charset="0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0727D7A-B689-4A7B-AD23-AF912CFD69C5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9"/>
            <a:ext cx="6553423" cy="95667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girls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improve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76382" y="909721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dirty="0">
                <a:latin typeface="Comic Sans MS" pitchFamily="66" charset="0"/>
              </a:rPr>
              <a:t>girl’s favorite 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at least as </a:t>
            </a:r>
            <a:r>
              <a:rPr lang="en-US" sz="4800" dirty="0" smtClean="0">
                <a:latin typeface="Comic Sans MS" pitchFamily="66" charset="0"/>
              </a:rPr>
              <a:t>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her as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576948" y="4112839"/>
            <a:ext cx="8026484" cy="225908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…because today’s favorite will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stay until she rejects him for someone better.</a:t>
            </a:r>
          </a:p>
        </p:txBody>
      </p:sp>
      <p:sp>
        <p:nvSpPr>
          <p:cNvPr id="409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91606F5-E697-48BD-AA86-CE9A70A39F20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382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90056" y="4175108"/>
            <a:ext cx="7673975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…because boys work straight down their lists. </a:t>
            </a:r>
            <a:endParaRPr lang="en-US" sz="4800" i="1" dirty="0">
              <a:latin typeface="Comic Sans MS" pitchFamily="66" charset="0"/>
            </a:endParaRPr>
          </a:p>
        </p:txBody>
      </p:sp>
      <p:sp>
        <p:nvSpPr>
          <p:cNvPr id="430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6221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B3711D7-2607-4210-AFC7-E476BC64029E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6382" y="1035583"/>
            <a:ext cx="8082878" cy="324396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Lemma:</a:t>
            </a:r>
            <a:endParaRPr lang="en-US" i="1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A boy’s favorite </a:t>
            </a:r>
            <a:r>
              <a:rPr lang="en-US" sz="4800" dirty="0">
                <a:latin typeface="Comic Sans MS" pitchFamily="66" charset="0"/>
              </a:rPr>
              <a:t>tomorrow 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will be </a:t>
            </a:r>
            <a:r>
              <a:rPr lang="en-US" sz="4800" dirty="0" smtClean="0">
                <a:latin typeface="Comic Sans MS" pitchFamily="66" charset="0"/>
              </a:rPr>
              <a:t>no more desirable</a:t>
            </a:r>
          </a:p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to him than </a:t>
            </a:r>
            <a:r>
              <a:rPr lang="en-US" sz="4800" dirty="0">
                <a:latin typeface="Comic Sans MS" pitchFamily="66" charset="0"/>
              </a:rPr>
              <a:t>today’s.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547" y="167049"/>
            <a:ext cx="7082233" cy="106684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boys</a:t>
            </a:r>
            <a:r>
              <a:rPr lang="en-US" sz="3600" dirty="0" smtClean="0"/>
              <a:t> get </a:t>
            </a:r>
            <a:r>
              <a:rPr lang="en-US" sz="3600" dirty="0" smtClean="0">
                <a:solidFill>
                  <a:srgbClr val="FF0000"/>
                </a:solidFill>
              </a:rPr>
              <a:t>worse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4312" y="167048"/>
            <a:ext cx="6421221" cy="104480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</a:t>
            </a:r>
            <a:r>
              <a:rPr lang="en-US" sz="4800" dirty="0" smtClean="0">
                <a:solidFill>
                  <a:srgbClr val="0000CC"/>
                </a:solidFill>
              </a:rPr>
              <a:t>invariant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385759" y="1532149"/>
            <a:ext cx="8377237" cy="45366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If G is not on B’s list, then 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she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has a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better current favorite.</a:t>
            </a:r>
          </a:p>
          <a:p>
            <a:pPr>
              <a:buNone/>
            </a:pPr>
            <a:r>
              <a:rPr lang="en-US" sz="4000" i="1" dirty="0">
                <a:latin typeface="Comic Sans MS" pitchFamily="66" charset="0"/>
              </a:rPr>
              <a:t>Proof: </a:t>
            </a:r>
            <a:r>
              <a:rPr lang="en-US" sz="4000" dirty="0">
                <a:latin typeface="Comic Sans MS" pitchFamily="66" charset="0"/>
              </a:rPr>
              <a:t>When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G</a:t>
            </a:r>
            <a:r>
              <a:rPr lang="en-US" sz="4000" dirty="0">
                <a:solidFill>
                  <a:srgbClr val="3366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rejected B she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had </a:t>
            </a:r>
            <a:r>
              <a:rPr lang="en-US" sz="4000" dirty="0">
                <a:latin typeface="Comic Sans MS" pitchFamily="66" charset="0"/>
              </a:rPr>
              <a:t>a better </a:t>
            </a:r>
            <a:r>
              <a:rPr lang="en-US" sz="4000" dirty="0" smtClean="0">
                <a:latin typeface="Comic Sans MS" pitchFamily="66" charset="0"/>
              </a:rPr>
              <a:t>suitor (her favorite 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>
                <a:latin typeface="Comic Sans MS" pitchFamily="66" charset="0"/>
              </a:rPr>
              <a:t>that day), and her </a:t>
            </a:r>
            <a:r>
              <a:rPr lang="en-US" sz="4000" dirty="0" smtClean="0"/>
              <a:t>favorites</a:t>
            </a:r>
          </a:p>
          <a:p>
            <a:pPr>
              <a:buNone/>
            </a:pPr>
            <a:r>
              <a:rPr lang="en-US" sz="4000" dirty="0" smtClean="0"/>
              <a:t> never get worse.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6A26FEC-5BC0-4439-ADB6-C85CAB79013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4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4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4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4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643686" y="1595753"/>
            <a:ext cx="7932828" cy="36379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Each girl has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Cambria Math" pitchFamily="18" charset="0"/>
                <a:ea typeface="Cambria Math" pitchFamily="18" charset="0"/>
                <a:sym typeface="Euclid Symbol"/>
              </a:rPr>
              <a:t>≤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 </a:t>
            </a: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1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suitor.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lnSpc>
                <a:spcPct val="110000"/>
              </a:lnSpc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 (by def of wedding day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)</a:t>
            </a:r>
            <a:endParaRPr lang="en-US" sz="4800" dirty="0">
              <a:latin typeface="Comic Sans MS" pitchFamily="66" charset="0"/>
              <a:sym typeface="Euclid Math Two" pitchFamily="18" charset="2"/>
            </a:endParaRP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Each boy is married, or</a:t>
            </a:r>
          </a:p>
          <a:p>
            <a:pPr>
              <a:buNone/>
            </a:pPr>
            <a:r>
              <a:rPr lang="en-US" sz="4800" dirty="0">
                <a:latin typeface="Comic Sans MS" pitchFamily="66" charset="0"/>
                <a:sym typeface="Euclid Math Two" pitchFamily="18" charset="2"/>
              </a:rPr>
              <a:t>   has no girls on his </a:t>
            </a:r>
            <a:r>
              <a:rPr lang="en-US" sz="4800" dirty="0" smtClean="0">
                <a:latin typeface="Comic Sans MS" pitchFamily="66" charset="0"/>
                <a:sym typeface="Euclid Math Two" pitchFamily="18" charset="2"/>
              </a:rPr>
              <a:t>list.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5A975C45-CE44-40F2-B02D-A9036E7F2B8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0000CC"/>
                </a:solidFill>
              </a:rPr>
              <a:t>On Wedding Day</a:t>
            </a:r>
            <a:endParaRPr lang="en-US" sz="4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076" y="0"/>
            <a:ext cx="7502486" cy="125592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 everyone </a:t>
            </a:r>
            <a:r>
              <a:rPr lang="en-US" dirty="0" smtClean="0"/>
              <a:t>m</a:t>
            </a:r>
            <a:r>
              <a:rPr lang="en-US" sz="3600" dirty="0" smtClean="0"/>
              <a:t>arries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03199" y="1106488"/>
            <a:ext cx="875351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Everyone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is m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arried on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w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edding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d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ay</a:t>
            </a:r>
            <a:endParaRPr lang="en-US" sz="40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243620" y="1873543"/>
            <a:ext cx="8327508" cy="31947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i="1" dirty="0">
                <a:latin typeface="Comic Sans MS" pitchFamily="66" charset="0"/>
              </a:rPr>
              <a:t>Proof: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By </a:t>
            </a:r>
            <a:r>
              <a:rPr lang="en-US" sz="3600" dirty="0" smtClean="0">
                <a:solidFill>
                  <a:schemeClr val="accent2"/>
                </a:solidFill>
                <a:latin typeface="Comic Sans MS" pitchFamily="66" charset="0"/>
              </a:rPr>
              <a:t>contradiction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If B is not married, his list is empty.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By </a:t>
            </a:r>
            <a:r>
              <a:rPr lang="en-US" sz="3600" dirty="0" smtClean="0">
                <a:solidFill>
                  <a:srgbClr val="0000CC"/>
                </a:solidFill>
                <a:latin typeface="Comic Sans MS" pitchFamily="66" charset="0"/>
              </a:rPr>
              <a:t>invariant</a:t>
            </a:r>
            <a:r>
              <a:rPr lang="en-US" sz="3600" dirty="0">
                <a:latin typeface="Comic Sans MS" pitchFamily="66" charset="0"/>
              </a:rPr>
              <a:t>, all girls have favorites</a:t>
            </a:r>
          </a:p>
          <a:p>
            <a:pPr>
              <a:buNone/>
            </a:pPr>
            <a:r>
              <a:rPr lang="en-US" sz="3600" dirty="0">
                <a:latin typeface="Comic Sans MS" pitchFamily="66" charset="0"/>
              </a:rPr>
              <a:t>better than B -- so they do have a favorite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5B7F1F7-2008-4F73-B249-C81B8CADF558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8549" y="4385172"/>
            <a:ext cx="8565416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                That is, all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girls</a:t>
            </a:r>
            <a:r>
              <a:rPr lang="en-US" sz="3600" dirty="0" smtClean="0">
                <a:latin typeface="Comic Sans MS" pitchFamily="66" charset="0"/>
              </a:rPr>
              <a:t> are married,</a:t>
            </a:r>
          </a:p>
          <a:p>
            <a:pPr>
              <a:buNone/>
            </a:pPr>
            <a:r>
              <a:rPr lang="en-US" sz="3600" dirty="0" smtClean="0">
                <a:latin typeface="Comic Sans MS" pitchFamily="66" charset="0"/>
              </a:rPr>
              <a:t>so all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boys</a:t>
            </a:r>
            <a:r>
              <a:rPr lang="en-US" sz="3600" dirty="0" smtClean="0">
                <a:latin typeface="Comic Sans MS" pitchFamily="66" charset="0"/>
              </a:rPr>
              <a:t> are married.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486367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</a:t>
            </a:r>
            <a:r>
              <a:rPr lang="en-US" sz="4400" dirty="0">
                <a:solidFill>
                  <a:srgbClr val="9F009F"/>
                </a:solidFill>
                <a:latin typeface="Comic Sans MS" pitchFamily="66" charset="0"/>
              </a:rPr>
              <a:t>1</a:t>
            </a:r>
            <a:r>
              <a:rPr lang="en-US" sz="4400" dirty="0">
                <a:latin typeface="Comic Sans MS" pitchFamily="66" charset="0"/>
              </a:rPr>
              <a:t>: a girl G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>
                <a:latin typeface="Comic Sans MS" pitchFamily="66" charset="0"/>
              </a:rPr>
              <a:t> his final list, </a:t>
            </a:r>
            <a:endParaRPr lang="en-US" sz="4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</a:t>
            </a: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he’s already married to the best of them.</a:t>
            </a: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394" y="100945"/>
            <a:ext cx="7379688" cy="118802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Mating Ritual:</a:t>
            </a:r>
            <a:r>
              <a:rPr lang="en-US" dirty="0" smtClean="0"/>
              <a:t> </a:t>
            </a:r>
            <a:r>
              <a:rPr lang="en-US" sz="3600" dirty="0" smtClean="0"/>
              <a:t>stable marriages</a:t>
            </a: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161672" y="1509251"/>
            <a:ext cx="8911988" cy="388414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CC"/>
                </a:solidFill>
                <a:latin typeface="Comic Sans MS" pitchFamily="66" charset="0"/>
              </a:rPr>
              <a:t>Marriages are Stable:</a:t>
            </a:r>
          </a:p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Bob won’t be in rogue couple with</a:t>
            </a:r>
          </a:p>
          <a:p>
            <a:pPr>
              <a:buNone/>
            </a:pPr>
            <a:r>
              <a:rPr lang="en-US" sz="4400" dirty="0" smtClean="0">
                <a:solidFill>
                  <a:srgbClr val="9F009F"/>
                </a:solidFill>
                <a:latin typeface="Comic Sans MS" pitchFamily="66" charset="0"/>
              </a:rPr>
              <a:t>case 2:</a:t>
            </a:r>
            <a:r>
              <a:rPr lang="en-US" sz="4400" dirty="0" smtClean="0">
                <a:latin typeface="Comic Sans MS" pitchFamily="66" charset="0"/>
              </a:rPr>
              <a:t> a girl G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his list, </a:t>
            </a:r>
          </a:p>
          <a:p>
            <a:pPr>
              <a:buNone/>
            </a:pPr>
            <a:r>
              <a:rPr lang="en-US" sz="4400" dirty="0" smtClean="0">
                <a:latin typeface="Comic Sans MS" pitchFamily="66" charset="0"/>
              </a:rPr>
              <a:t>since by invariant, G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66" charset="0"/>
              </a:rPr>
              <a:t> likes her spouse better than Bob.</a:t>
            </a:r>
            <a:endParaRPr lang="en-US" sz="44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4813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0918BD1-2960-4B7F-BAB0-7A783B309F79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87D09381-529C-4565-93CC-F0F84618B121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CCA113C7-4A69-4D0A-8924-84FEF30BA8F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98E15869-363D-4A6A-9DE4-BB4AE5BA2C11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7BB76824-9F76-4ADE-AC6C-0508E1575FA2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654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Euclid Symbol" charset="2"/>
                <a:cs typeface="Euclid Symbol" charset="2"/>
                <a:sym typeface="Symbol"/>
              </a:rPr>
              <a:t>-</a:t>
            </a:r>
            <a:r>
              <a:rPr lang="en-US" sz="11500" dirty="0" smtClean="0">
                <a:sym typeface="Euclid Symbol"/>
              </a:rPr>
              <a:t>2</a:t>
            </a:r>
            <a:endParaRPr lang="en-US" sz="12700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05713" y="6583363"/>
            <a:ext cx="1481137" cy="244475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7BB76824-9F76-4ADE-AC6C-0508E1575FA2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B8E347E-677A-4E30-A3F0-9D3A7DB1A69B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lec</a:t>
            </a:r>
            <a:r>
              <a:rPr lang="en-US" dirty="0" smtClean="0">
                <a:latin typeface="Comic Sans MS" pitchFamily="66" charset="0"/>
              </a:rPr>
              <a:t> 8M.</a:t>
            </a:r>
            <a:fld id="{1F51D20D-19EA-42B0-A38A-1632244BF005}" type="slidenum">
              <a:rPr lang="en-US" smtClean="0">
                <a:latin typeface="Comic Sans MS" pitchFamily="66" charset="0"/>
              </a:rPr>
              <a:pPr/>
              <a:t>4</a:t>
            </a:fld>
            <a:endParaRPr lang="en-US" dirty="0" smtClean="0">
              <a:latin typeface="Comic Sans MS" pitchFamily="66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94676" y="1724344"/>
            <a:ext cx="8834604" cy="347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7200" b="1" dirty="0" smtClean="0">
                <a:solidFill>
                  <a:schemeClr val="tx2"/>
                </a:solidFill>
                <a:latin typeface="Comic Sans MS" pitchFamily="66" charset="0"/>
              </a:rPr>
              <a:t>The Mating Ritual</a:t>
            </a:r>
          </a:p>
          <a:p>
            <a:pPr algn="ctr">
              <a:buNone/>
            </a:pPr>
            <a:r>
              <a:rPr lang="en-US" sz="7200" dirty="0" smtClean="0">
                <a:solidFill>
                  <a:srgbClr val="0000CC"/>
                </a:solidFill>
                <a:latin typeface="Comic Sans MS" pitchFamily="66" charset="0"/>
              </a:rPr>
              <a:t>(day by day)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</a:t>
            </a:r>
            <a:r>
              <a:rPr lang="en-US" sz="3600" smtClean="0">
                <a:solidFill>
                  <a:schemeClr val="tx1"/>
                </a:solidFill>
              </a:rPr>
              <a:t>Ritual</a:t>
            </a:r>
          </a:p>
        </p:txBody>
      </p:sp>
      <p:pic>
        <p:nvPicPr>
          <p:cNvPr id="32771" name="Picture 4" descr="j023289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5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2913" y="37084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8" descr="j0135033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50408" y="4806950"/>
            <a:ext cx="6808788" cy="1447800"/>
            <a:chOff x="718" y="3028"/>
            <a:chExt cx="4289" cy="912"/>
          </a:xfrm>
        </p:grpSpPr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718" y="3202"/>
              <a:ext cx="115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  <p:sp>
          <p:nvSpPr>
            <p:cNvPr id="32780" name="Text Box 7"/>
            <p:cNvSpPr txBox="1">
              <a:spLocks noChangeArrowheads="1"/>
            </p:cNvSpPr>
            <p:nvPr/>
          </p:nvSpPr>
          <p:spPr bwMode="auto">
            <a:xfrm>
              <a:off x="2566" y="3572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Brad</a:t>
              </a:r>
            </a:p>
          </p:txBody>
        </p:sp>
        <p:sp>
          <p:nvSpPr>
            <p:cNvPr id="32781" name="Text Box 9"/>
            <p:cNvSpPr txBox="1">
              <a:spLocks noChangeArrowheads="1"/>
            </p:cNvSpPr>
            <p:nvPr/>
          </p:nvSpPr>
          <p:spPr bwMode="auto">
            <a:xfrm>
              <a:off x="3877" y="3028"/>
              <a:ext cx="113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Angelina</a:t>
              </a:r>
            </a:p>
          </p:txBody>
        </p:sp>
      </p:grpSp>
      <p:pic>
        <p:nvPicPr>
          <p:cNvPr id="32775" name="Picture 15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17" descr="EN00388_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1713" y="31353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</p:txBody>
      </p:sp>
      <p:sp>
        <p:nvSpPr>
          <p:cNvPr id="327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1D3E4F8F-AF81-4EA5-A2B2-7885C090B741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0" descr="j0135033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56400" y="370840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6"/>
          <p:cNvSpPr>
            <a:spLocks noChangeArrowheads="1"/>
          </p:cNvSpPr>
          <p:nvPr/>
        </p:nvSpPr>
        <p:spPr bwMode="auto">
          <a:xfrm>
            <a:off x="696913" y="1092200"/>
            <a:ext cx="7772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 favorite girl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</a:t>
            </a:r>
            <a:r>
              <a:rPr lang="en-US" sz="3200" dirty="0">
                <a:solidFill>
                  <a:schemeClr val="hlink"/>
                </a:solidFill>
                <a:latin typeface="Comic Sans MS" pitchFamily="66" charset="0"/>
              </a:rPr>
              <a:t>rejects</a:t>
            </a:r>
            <a:r>
              <a:rPr lang="en-US" sz="3200" dirty="0">
                <a:latin typeface="Comic Sans MS" pitchFamily="66" charset="0"/>
              </a:rPr>
              <a:t> all but favorite</a:t>
            </a:r>
          </a:p>
        </p:txBody>
      </p:sp>
      <p:pic>
        <p:nvPicPr>
          <p:cNvPr id="33796" name="Picture 27" descr="j023289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2263" y="4292600"/>
            <a:ext cx="90011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9" descr="EN00388_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83113" y="3617913"/>
            <a:ext cx="11684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/>
          <p:nvPr/>
        </p:nvGrpSpPr>
        <p:grpSpPr>
          <a:xfrm>
            <a:off x="1139825" y="3708400"/>
            <a:ext cx="1837362" cy="1959551"/>
            <a:chOff x="1139825" y="3708400"/>
            <a:chExt cx="1837362" cy="1959551"/>
          </a:xfrm>
        </p:grpSpPr>
        <p:pic>
          <p:nvPicPr>
            <p:cNvPr id="33805" name="Picture 17" descr="j023289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4" name="Text Box 35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3799" name="Text Box 36"/>
          <p:cNvSpPr txBox="1">
            <a:spLocks noChangeArrowheads="1"/>
          </p:cNvSpPr>
          <p:nvPr/>
        </p:nvSpPr>
        <p:spPr bwMode="auto">
          <a:xfrm>
            <a:off x="4073525" y="5670550"/>
            <a:ext cx="1091565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Brad</a:t>
            </a:r>
          </a:p>
        </p:txBody>
      </p:sp>
      <p:sp>
        <p:nvSpPr>
          <p:cNvPr id="33800" name="Text Box 37"/>
          <p:cNvSpPr txBox="1">
            <a:spLocks noChangeArrowheads="1"/>
          </p:cNvSpPr>
          <p:nvPr/>
        </p:nvSpPr>
        <p:spPr bwMode="auto">
          <a:xfrm>
            <a:off x="6154738" y="4806950"/>
            <a:ext cx="179448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Angelina</a:t>
            </a:r>
          </a:p>
        </p:txBody>
      </p:sp>
      <p:sp>
        <p:nvSpPr>
          <p:cNvPr id="33801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38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6A7B380C-F93D-44F2-B7B5-D6607D442191}" type="slidenum">
              <a:rPr lang="en-US" smtClean="0"/>
              <a:pPr/>
              <a:t>6</a:t>
            </a:fld>
            <a:endParaRPr lang="en-US" dirty="0" smtClean="0"/>
          </a:p>
        </p:txBody>
      </p:sp>
      <p:grpSp>
        <p:nvGrpSpPr>
          <p:cNvPr id="3" name="Group 22"/>
          <p:cNvGrpSpPr/>
          <p:nvPr/>
        </p:nvGrpSpPr>
        <p:grpSpPr>
          <a:xfrm>
            <a:off x="4968607" y="2291508"/>
            <a:ext cx="3777956" cy="1416891"/>
            <a:chOff x="4968607" y="2291508"/>
            <a:chExt cx="3777956" cy="141689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968607" y="2291508"/>
              <a:ext cx="3756752" cy="113431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8000"/>
              </a:schemeClr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buNone/>
              </a:pPr>
              <a:endParaRPr kumimoji="0" 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9793" y="2348607"/>
              <a:ext cx="3656770" cy="11757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r>
                <a:rPr lang="en-US" sz="3200" dirty="0" smtClean="0">
                  <a:latin typeface="Comic Sans MS" pitchFamily="66" charset="0"/>
                </a:rPr>
                <a:t>f you’re not Brad</a:t>
              </a:r>
            </a:p>
            <a:p>
              <a:pPr>
                <a:buNone/>
              </a:pPr>
              <a:r>
                <a:rPr lang="en-US" sz="3200" dirty="0" smtClean="0">
                  <a:latin typeface="Comic Sans MS" pitchFamily="66" charset="0"/>
                </a:rPr>
                <a:t>take a hike!</a:t>
              </a:r>
              <a:endParaRPr lang="en-US" sz="3200" dirty="0"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33794" idx="0"/>
            </p:cNvCxnSpPr>
            <p:nvPr/>
          </p:nvCxnSpPr>
          <p:spPr bwMode="auto">
            <a:xfrm rot="16200000" flipH="1">
              <a:off x="6796533" y="3476275"/>
              <a:ext cx="282575" cy="181674"/>
            </a:xfrm>
            <a:prstGeom prst="line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02416" y="1092199"/>
            <a:ext cx="8215412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Morning</a:t>
            </a:r>
            <a:r>
              <a:rPr lang="en-US" sz="3200" dirty="0">
                <a:latin typeface="Comic Sans MS" pitchFamily="66" charset="0"/>
              </a:rPr>
              <a:t>: boy serenades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his</a:t>
            </a:r>
            <a:r>
              <a:rPr lang="en-US" sz="3200" dirty="0" smtClean="0">
                <a:latin typeface="Comic Sans MS" pitchFamily="66" charset="0"/>
              </a:rPr>
              <a:t> favorite </a:t>
            </a:r>
            <a:r>
              <a:rPr lang="en-US" sz="3200" dirty="0">
                <a:latin typeface="Comic Sans MS" pitchFamily="66" charset="0"/>
              </a:rPr>
              <a:t>girl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Afternoon</a:t>
            </a:r>
            <a:r>
              <a:rPr lang="en-US" sz="3200" dirty="0">
                <a:latin typeface="Comic Sans MS" pitchFamily="66" charset="0"/>
              </a:rPr>
              <a:t>: girl rejects all </a:t>
            </a:r>
            <a:r>
              <a:rPr lang="en-US" sz="3200" dirty="0" smtClean="0">
                <a:latin typeface="Comic Sans MS" pitchFamily="66" charset="0"/>
              </a:rPr>
              <a:t>but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her</a:t>
            </a:r>
            <a:r>
              <a:rPr lang="en-US" sz="3200" dirty="0" smtClean="0">
                <a:latin typeface="Comic Sans MS" pitchFamily="66" charset="0"/>
              </a:rPr>
              <a:t>    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dirty="0" smtClean="0"/>
              <a:t>    </a:t>
            </a:r>
            <a:r>
              <a:rPr lang="en-US" sz="3200" dirty="0" smtClean="0">
                <a:latin typeface="Comic Sans MS" pitchFamily="66" charset="0"/>
              </a:rPr>
              <a:t>favorite boy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Evening</a:t>
            </a:r>
            <a:r>
              <a:rPr lang="en-US" sz="3200" dirty="0">
                <a:latin typeface="Comic Sans MS" pitchFamily="66" charset="0"/>
              </a:rPr>
              <a:t>: rejected boy writes off girl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1905840" y="3870135"/>
            <a:ext cx="1758950" cy="2062162"/>
            <a:chOff x="1905840" y="3870135"/>
            <a:chExt cx="1758950" cy="2062162"/>
          </a:xfrm>
        </p:grpSpPr>
        <p:pic>
          <p:nvPicPr>
            <p:cNvPr id="34819" name="Picture 3" descr="j025587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840" y="3870135"/>
              <a:ext cx="1758950" cy="206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2087653" y="3881299"/>
              <a:ext cx="1190801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Angelina</a:t>
              </a:r>
            </a:p>
            <a:p>
              <a:endParaRPr lang="en-US" sz="4000" dirty="0">
                <a:latin typeface="Comic Sans MS" pitchFamily="66" charset="0"/>
              </a:endParaRPr>
            </a:p>
          </p:txBody>
        </p:sp>
        <p:sp>
          <p:nvSpPr>
            <p:cNvPr id="34822" name="Text Box 8"/>
            <p:cNvSpPr txBox="1">
              <a:spLocks noChangeArrowheads="1"/>
            </p:cNvSpPr>
            <p:nvPr/>
          </p:nvSpPr>
          <p:spPr bwMode="auto">
            <a:xfrm>
              <a:off x="2409482" y="4595230"/>
              <a:ext cx="5309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000" dirty="0">
                  <a:latin typeface="Comic Sans MS" pitchFamily="66" charset="0"/>
                </a:rPr>
                <a:t>…</a:t>
              </a:r>
            </a:p>
          </p:txBody>
        </p:sp>
      </p:grpSp>
      <p:sp>
        <p:nvSpPr>
          <p:cNvPr id="358409" name="Line 9"/>
          <p:cNvSpPr>
            <a:spLocks noChangeShapeType="1"/>
          </p:cNvSpPr>
          <p:nvPr/>
        </p:nvSpPr>
        <p:spPr bwMode="auto">
          <a:xfrm flipV="1">
            <a:off x="2176783" y="4660565"/>
            <a:ext cx="1041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890630" y="3598232"/>
            <a:ext cx="1837362" cy="1959551"/>
            <a:chOff x="1139825" y="3708400"/>
            <a:chExt cx="1837362" cy="1959551"/>
          </a:xfrm>
        </p:grpSpPr>
        <p:pic>
          <p:nvPicPr>
            <p:cNvPr id="34828" name="Picture 17" descr="j023289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2913" y="3708400"/>
              <a:ext cx="900113" cy="132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7" name="Text Box 20"/>
            <p:cNvSpPr txBox="1">
              <a:spLocks noChangeArrowheads="1"/>
            </p:cNvSpPr>
            <p:nvPr/>
          </p:nvSpPr>
          <p:spPr bwMode="auto">
            <a:xfrm>
              <a:off x="1139825" y="5083175"/>
              <a:ext cx="183736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latin typeface="Comic Sans MS" pitchFamily="66" charset="0"/>
                </a:rPr>
                <a:t>Billy Bob</a:t>
              </a:r>
            </a:p>
          </p:txBody>
        </p:sp>
      </p:grpSp>
      <p:sp>
        <p:nvSpPr>
          <p:cNvPr id="348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458F57A3-D5E9-4C0D-8B53-D5CCF6F8BBAC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Mating Ritual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7014" y="1805548"/>
            <a:ext cx="8729700" cy="32401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Stop </a:t>
            </a:r>
            <a:r>
              <a:rPr lang="en-US" sz="5400" dirty="0" smtClean="0"/>
              <a:t>when no girl rejects.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Each girl marries her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favorite suitor (if any).</a:t>
            </a: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216A7BE4-5A84-4D5D-AF98-C18DC8FD704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Mating Ritual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5" y="1047789"/>
            <a:ext cx="8386233" cy="209546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3366FF"/>
                </a:solidFill>
              </a:rPr>
              <a:t>Termination</a:t>
            </a:r>
            <a:r>
              <a:rPr lang="en-US" sz="4800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 There exists a Wedding Day.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04834" y="2762281"/>
            <a:ext cx="6890028" cy="26037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solidFill>
                  <a:srgbClr val="3366FF"/>
                </a:solidFill>
                <a:latin typeface="Comic Sans MS"/>
                <a:cs typeface="Comic Sans MS"/>
              </a:rPr>
              <a:t>Partial Correctness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Everyone is married.</a:t>
            </a:r>
          </a:p>
          <a:p>
            <a:pPr eaLnBrk="1" hangingPunct="1">
              <a:buNone/>
            </a:pPr>
            <a:r>
              <a:rPr lang="en-US" sz="4800" dirty="0" smtClean="0">
                <a:latin typeface="Comic Sans MS"/>
                <a:cs typeface="Comic Sans MS"/>
              </a:rPr>
              <a:t>   Marriages are stable.</a:t>
            </a:r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8M.</a:t>
            </a:r>
            <a:fld id="{AC784AFF-BB15-4810-8501-384A0A77827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3686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8109</TotalTime>
  <Words>623</Words>
  <Application>Microsoft Office PowerPoint</Application>
  <PresentationFormat>On-screen Show (4:3)</PresentationFormat>
  <Paragraphs>161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Comic Sans MS</vt:lpstr>
      <vt:lpstr>Times New Roman</vt:lpstr>
      <vt:lpstr>Cambria Math</vt:lpstr>
      <vt:lpstr>Euclid Math Two</vt:lpstr>
      <vt:lpstr>Euclid Symbol</vt:lpstr>
      <vt:lpstr>Symbol</vt:lpstr>
      <vt:lpstr>宋体</vt:lpstr>
      <vt:lpstr>1_6.042 Lecture Template</vt:lpstr>
      <vt:lpstr>Slide 1</vt:lpstr>
      <vt:lpstr>Stable Marriage</vt:lpstr>
      <vt:lpstr>Stable Marriage</vt:lpstr>
      <vt:lpstr>Slide 4</vt:lpstr>
      <vt:lpstr>Mating Ritual</vt:lpstr>
      <vt:lpstr>Mating Ritual</vt:lpstr>
      <vt:lpstr>Mating Ritual</vt:lpstr>
      <vt:lpstr>Mating Ritual</vt:lpstr>
      <vt:lpstr>Mating Ritual</vt:lpstr>
      <vt:lpstr>Stable Marriage: termination</vt:lpstr>
      <vt:lpstr>Mating Ritual</vt:lpstr>
      <vt:lpstr>Mating Ritual: girls improve</vt:lpstr>
      <vt:lpstr>Mating Ritual: boys get worse</vt:lpstr>
      <vt:lpstr>Mating Ritual: invariant</vt:lpstr>
      <vt:lpstr>On Wedding Day</vt:lpstr>
      <vt:lpstr>Mating Ritual: everyone marries </vt:lpstr>
      <vt:lpstr>Mating Ritual: stable marriages</vt:lpstr>
      <vt:lpstr>Mating Ritual: stable marriages</vt:lpstr>
      <vt:lpstr>Mating Ritual</vt:lpstr>
      <vt:lpstr>Boy Optimal</vt:lpstr>
      <vt:lpstr>Stable Marriage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Ali</cp:lastModifiedBy>
  <cp:revision>1243</cp:revision>
  <cp:lastPrinted>2011-03-15T22:47:54Z</cp:lastPrinted>
  <dcterms:created xsi:type="dcterms:W3CDTF">2011-03-15T21:42:30Z</dcterms:created>
  <dcterms:modified xsi:type="dcterms:W3CDTF">2011-03-28T04:01:22Z</dcterms:modified>
</cp:coreProperties>
</file>