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Default Extension="vml" ContentType="application/vnd.openxmlformats-officedocument.vmlDrawing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13.bin" ContentType="application/vnd.openxmlformats-officedocument.oleObject"/>
  <Override PartName="/ppt/embeddings/oleObject23.bin" ContentType="application/vnd.openxmlformats-officedocument.oleObject"/>
  <Override PartName="/ppt/embeddings/oleObject33.bin" ContentType="application/vnd.openxmlformats-officedocument.oleObject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embeddings/oleObject42.bin" ContentType="application/vnd.openxmlformats-officedocument.oleObject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embeddings/oleObject19.bin" ContentType="application/vnd.openxmlformats-officedocument.oleObject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embeddings/oleObject29.bin" ContentType="application/vnd.openxmlformats-officedocument.oleObject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40.xml" ContentType="application/vnd.openxmlformats-officedocument.presentationml.notesSlide+xml"/>
  <Override PartName="/ppt/slides/slide42.xml" ContentType="application/vnd.openxmlformats-officedocument.presentationml.slide+xml"/>
  <Override PartName="/ppt/embeddings/oleObject38.bin" ContentType="application/vnd.openxmlformats-officedocument.oleObject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14.bin" ContentType="application/vnd.openxmlformats-officedocument.oleObject"/>
  <Override PartName="/ppt/embeddings/oleObject24.bin" ContentType="application/vnd.openxmlformats-officedocument.oleObject"/>
  <Override PartName="/ppt/notesSlides/notesSlide8.xml" ContentType="application/vnd.openxmlformats-officedocument.presentationml.notesSlide+xml"/>
  <Override PartName="/ppt/embeddings/oleObject34.bin" ContentType="application/vnd.openxmlformats-officedocument.oleObject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embeddings/oleObject43.bin" ContentType="application/vnd.openxmlformats-officedocument.oleObject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embeddings/oleObject39.bin" ContentType="application/vnd.openxmlformats-officedocument.oleObject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embeddings/oleObject10.bin" ContentType="application/vnd.openxmlformats-officedocument.oleObject"/>
  <Override PartName="/docProps/core.xml" ContentType="application/vnd.openxmlformats-package.core-properties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15.bin" ContentType="application/vnd.openxmlformats-officedocument.oleObject"/>
  <Override PartName="/ppt/embeddings/oleObject25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5.bin" ContentType="application/vnd.openxmlformats-officedocument.oleObject"/>
  <Override PartName="/ppt/slides/slide15.xml" ContentType="application/vnd.openxmlformats-officedocument.presentationml.slide+xml"/>
  <Override PartName="/ppt/embeddings/oleObject44.bin" ContentType="application/vnd.openxmlformats-officedocument.oleObject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embeddings/oleObject11.bin" ContentType="application/vnd.openxmlformats-officedocument.oleObject"/>
  <Override PartName="/ppt/embeddings/oleObject20.bin" ContentType="application/vnd.openxmlformats-officedocument.oleObject"/>
  <Override PartName="/ppt/embeddings/oleObject30.bin" ContentType="application/vnd.openxmlformats-officedocument.oleObject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oleObject16.bin" ContentType="application/vnd.openxmlformats-officedocument.oleObject"/>
  <Override PartName="/ppt/slides/slide20.xml" ContentType="application/vnd.openxmlformats-officedocument.presentationml.slide+xml"/>
  <Override PartName="/ppt/embeddings/oleObject26.bin" ContentType="application/vnd.openxmlformats-officedocument.oleObject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embeddings/oleObject36.bin" ContentType="application/vnd.openxmlformats-officedocument.oleObject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21.bin" ContentType="application/vnd.openxmlformats-officedocument.oleObject"/>
  <Override PartName="/ppt/embeddings/oleObject31.bin" ContentType="application/vnd.openxmlformats-officedocument.oleObject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embeddings/oleObject40.bin" ContentType="application/vnd.openxmlformats-officedocument.oleObject"/>
  <Override PartName="/ppt/embeddings/oleObject5.bin" ContentType="application/vnd.openxmlformats-officedocument.oleObject"/>
  <Override PartName="/ppt/embeddings/oleObject17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embeddings/oleObject27.bin" ContentType="application/vnd.openxmlformats-officedocument.oleObject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embeddings/oleObject37.bin" ContentType="application/vnd.openxmlformats-officedocument.oleObject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22.bin" ContentType="application/vnd.openxmlformats-officedocument.oleObject"/>
  <Override PartName="/ppt/embeddings/oleObject32.bin" ContentType="application/vnd.openxmlformats-officedocument.oleObject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embeddings/oleObject41.bin" ContentType="application/vnd.openxmlformats-officedocument.oleObject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embeddings/oleObject18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embeddings/oleObject28.bin" ContentType="application/vnd.openxmlformats-officedocument.oleObject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71" r:id="rId2"/>
    <p:sldId id="412" r:id="rId3"/>
    <p:sldId id="378" r:id="rId4"/>
    <p:sldId id="379" r:id="rId5"/>
    <p:sldId id="380" r:id="rId6"/>
    <p:sldId id="381" r:id="rId7"/>
    <p:sldId id="382" r:id="rId8"/>
    <p:sldId id="383" r:id="rId9"/>
    <p:sldId id="349" r:id="rId10"/>
    <p:sldId id="288" r:id="rId11"/>
    <p:sldId id="289" r:id="rId12"/>
    <p:sldId id="291" r:id="rId13"/>
    <p:sldId id="292" r:id="rId14"/>
    <p:sldId id="290" r:id="rId15"/>
    <p:sldId id="293" r:id="rId16"/>
    <p:sldId id="294" r:id="rId17"/>
    <p:sldId id="295" r:id="rId18"/>
    <p:sldId id="297" r:id="rId19"/>
    <p:sldId id="368" r:id="rId20"/>
    <p:sldId id="300" r:id="rId21"/>
    <p:sldId id="331" r:id="rId22"/>
    <p:sldId id="367" r:id="rId23"/>
    <p:sldId id="369" r:id="rId24"/>
    <p:sldId id="333" r:id="rId25"/>
    <p:sldId id="334" r:id="rId26"/>
    <p:sldId id="306" r:id="rId27"/>
    <p:sldId id="407" r:id="rId28"/>
    <p:sldId id="324" r:id="rId29"/>
    <p:sldId id="408" r:id="rId30"/>
    <p:sldId id="338" r:id="rId31"/>
    <p:sldId id="337" r:id="rId32"/>
    <p:sldId id="397" r:id="rId33"/>
    <p:sldId id="403" r:id="rId34"/>
    <p:sldId id="395" r:id="rId35"/>
    <p:sldId id="396" r:id="rId36"/>
    <p:sldId id="401" r:id="rId37"/>
    <p:sldId id="409" r:id="rId38"/>
    <p:sldId id="410" r:id="rId39"/>
    <p:sldId id="411" r:id="rId40"/>
    <p:sldId id="358" r:id="rId41"/>
    <p:sldId id="406" r:id="rId42"/>
    <p:sldId id="405" r:id="rId43"/>
    <p:sldId id="418" r:id="rId44"/>
    <p:sldId id="413" r:id="rId45"/>
    <p:sldId id="414" r:id="rId46"/>
    <p:sldId id="415" r:id="rId47"/>
    <p:sldId id="416" r:id="rId48"/>
    <p:sldId id="417" r:id="rId49"/>
  </p:sldIdLst>
  <p:sldSz cx="9144000" cy="6858000" type="screen4x3"/>
  <p:notesSz cx="7315200" cy="9601200"/>
  <p:embeddedFontLst>
    <p:embeddedFont>
      <p:font typeface="Comic Sans MS"/>
      <p:regular r:id="rId52"/>
      <p:bold r:id="rId53"/>
    </p:embeddedFont>
    <p:embeddedFont>
      <p:font typeface="Euclid Symbol" charset="2"/>
      <p:regular r:id="rId54"/>
      <p:bold r:id="rId55"/>
      <p:italic r:id="rId56"/>
      <p:boldItalic r:id="rId57"/>
    </p:embeddedFont>
    <p:embeddedFont>
      <p:font typeface="cmsy10"/>
      <p:regular r:id="rId58"/>
    </p:embeddedFont>
  </p:embeddedFontLst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FF33CC"/>
    <a:srgbClr val="0033CC"/>
    <a:srgbClr val="00A249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525" autoAdjust="0"/>
    <p:restoredTop sz="94595" autoAdjust="0"/>
  </p:normalViewPr>
  <p:slideViewPr>
    <p:cSldViewPr showGuides="1">
      <p:cViewPr varScale="1">
        <p:scale>
          <a:sx n="130" d="100"/>
          <a:sy n="130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font" Target="fonts/font1.fntdata"/><Relationship Id="rId53" Type="http://schemas.openxmlformats.org/officeDocument/2006/relationships/font" Target="fonts/font2.fntdata"/><Relationship Id="rId54" Type="http://schemas.openxmlformats.org/officeDocument/2006/relationships/font" Target="fonts/font3.fntdata"/><Relationship Id="rId55" Type="http://schemas.openxmlformats.org/officeDocument/2006/relationships/font" Target="fonts/font4.fntdata"/><Relationship Id="rId56" Type="http://schemas.openxmlformats.org/officeDocument/2006/relationships/font" Target="fonts/font5.fntdata"/><Relationship Id="rId57" Type="http://schemas.openxmlformats.org/officeDocument/2006/relationships/font" Target="fonts/font6.fntdata"/><Relationship Id="rId58" Type="http://schemas.openxmlformats.org/officeDocument/2006/relationships/font" Target="fonts/font7.fntdata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gs" Target="tags/tag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7.wmf"/><Relationship Id="rId5" Type="http://schemas.openxmlformats.org/officeDocument/2006/relationships/image" Target="../media/image14.pict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pict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E2562-0114-4EE4-A336-805237B27FB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05C13-621D-4EA0-8CF1-79E1643BB52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570B2-2E89-432A-863E-AC8BDC7084E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E2051-6D13-4DDD-B5CA-C3433142538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A79B7-7400-41BC-BE6C-5419E231D4E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DFCC6-0025-4BB3-88AB-9B6E4B5DE6B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A1D31-933B-4F7D-994E-1C2EED94FD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C4727-D4E4-4A26-9A10-04E0B8CD8C5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E9552-069F-497E-AF6C-D02DC3F5BE5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99B9-CB37-4FF9-B0C5-43FC1359C58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3CA7-9243-4E52-BF29-B60D2A07686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C6A8-815B-47F0-88FC-956E6F14B51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1AB24-532E-427F-B44C-739BBACFE52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1CD6F-5A65-479E-B8BE-51B3679B554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F67C1-C801-4400-87FF-9AC110A749E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60D92-8B6A-4199-99A4-0145C90B1EA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0D90E-21FA-4949-AE56-30B2A71E2F1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49E05-3007-4956-8196-C40A1D917645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C811E-7BCD-457B-8AD9-37F6634D2958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FFE8D-C196-4C60-940B-5010C8E8B3F3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75037-E3AE-48D2-8679-68230411FAE5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851F3-8AC5-47D0-8E0B-29DFABF14AA6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F6BEA-BC14-4B3F-A9A8-8E330C6497A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80A56-1970-4B16-B267-E1C0E41329D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2974-B68A-4DEF-8559-CCB1C87120A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4A3A9-CF12-4FF9-B730-BF0FE2B07A3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68F0F-33E2-49E8-BB40-8AAA67294D2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8A5CF-DC76-415C-89A8-4BFB6C30049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9M.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2" r:id="rId8"/>
    <p:sldLayoutId id="2147483903" r:id="rId9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6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0.bin"/><Relationship Id="rId5" Type="http://schemas.openxmlformats.org/officeDocument/2006/relationships/oleObject" Target="../embeddings/oleObject21.bin"/><Relationship Id="rId6" Type="http://schemas.openxmlformats.org/officeDocument/2006/relationships/oleObject" Target="../embeddings/oleObject22.bin"/><Relationship Id="rId7" Type="http://schemas.openxmlformats.org/officeDocument/2006/relationships/oleObject" Target="../embeddings/oleObject23.bin"/><Relationship Id="rId8" Type="http://schemas.openxmlformats.org/officeDocument/2006/relationships/oleObject" Target="../embeddings/oleObject24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5.bin"/><Relationship Id="rId5" Type="http://schemas.openxmlformats.org/officeDocument/2006/relationships/oleObject" Target="../embeddings/oleObject2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8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9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0.bin"/><Relationship Id="rId5" Type="http://schemas.openxmlformats.org/officeDocument/2006/relationships/oleObject" Target="../embeddings/oleObject31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3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33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34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35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36.bin"/><Relationship Id="rId5" Type="http://schemas.openxmlformats.org/officeDocument/2006/relationships/oleObject" Target="../embeddings/oleObject37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38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39.bin"/><Relationship Id="rId5" Type="http://schemas.openxmlformats.org/officeDocument/2006/relationships/oleObject" Target="../embeddings/oleObject40.bin"/><Relationship Id="rId6" Type="http://schemas.openxmlformats.org/officeDocument/2006/relationships/oleObject" Target="../embeddings/oleObject41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42.bin"/><Relationship Id="rId5" Type="http://schemas.openxmlformats.org/officeDocument/2006/relationships/oleObject" Target="../embeddings/oleObject43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828800"/>
            <a:ext cx="8305800" cy="32004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 Harmonic Sum</a:t>
            </a:r>
          </a:p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Integral Method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5299" name="Rectangle 7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0" name="Rectangle 20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1" name="Rectangle 21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2" name="Rectangle 22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3" name="Rectangle 23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4" name="Rectangle 24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5" name="Rectangle 25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6" name="Text Box 34"/>
          <p:cNvSpPr txBox="1">
            <a:spLocks noChangeArrowheads="1"/>
          </p:cNvSpPr>
          <p:nvPr/>
        </p:nvSpPr>
        <p:spPr bwMode="auto">
          <a:xfrm>
            <a:off x="1447800" y="5565775"/>
            <a:ext cx="14033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table</a:t>
            </a:r>
          </a:p>
        </p:txBody>
      </p:sp>
      <p:sp>
        <p:nvSpPr>
          <p:cNvPr id="55308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Book Stacking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28600" y="1458913"/>
            <a:ext cx="4381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How far out?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7848600" y="2743200"/>
            <a:ext cx="0" cy="2743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6019800" y="4960938"/>
            <a:ext cx="45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?</a:t>
            </a:r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45720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64008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5410200" y="5492750"/>
            <a:ext cx="1989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400">
                <a:latin typeface="Comic Sans MS" pitchFamily="66" charset="0"/>
              </a:rPr>
              <a:t>overhang</a:t>
            </a:r>
          </a:p>
        </p:txBody>
      </p:sp>
      <p:sp>
        <p:nvSpPr>
          <p:cNvPr id="5633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3709988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Oval 13"/>
          <p:cNvSpPr>
            <a:spLocks noChangeArrowheads="1"/>
          </p:cNvSpPr>
          <p:nvPr/>
        </p:nvSpPr>
        <p:spPr bwMode="auto">
          <a:xfrm>
            <a:off x="5611813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Freeform 21"/>
          <p:cNvSpPr>
            <a:spLocks/>
          </p:cNvSpPr>
          <p:nvPr/>
        </p:nvSpPr>
        <p:spPr bwMode="auto">
          <a:xfrm>
            <a:off x="5667375" y="2728913"/>
            <a:ext cx="1003300" cy="812800"/>
          </a:xfrm>
          <a:custGeom>
            <a:avLst/>
            <a:gdLst>
              <a:gd name="T0" fmla="*/ 2147483647 w 632"/>
              <a:gd name="T1" fmla="*/ 0 h 512"/>
              <a:gd name="T2" fmla="*/ 2147483647 w 632"/>
              <a:gd name="T3" fmla="*/ 2147483647 h 512"/>
              <a:gd name="T4" fmla="*/ 2147483647 w 632"/>
              <a:gd name="T5" fmla="*/ 2147483647 h 512"/>
              <a:gd name="T6" fmla="*/ 2147483647 w 632"/>
              <a:gd name="T7" fmla="*/ 2147483647 h 512"/>
              <a:gd name="T8" fmla="*/ 2147483647 w 632"/>
              <a:gd name="T9" fmla="*/ 2147483647 h 512"/>
              <a:gd name="T10" fmla="*/ 2147483647 w 632"/>
              <a:gd name="T11" fmla="*/ 2147483647 h 512"/>
              <a:gd name="T12" fmla="*/ 2147483647 w 632"/>
              <a:gd name="T13" fmla="*/ 2147483647 h 512"/>
              <a:gd name="T14" fmla="*/ 2147483647 w 632"/>
              <a:gd name="T15" fmla="*/ 2147483647 h 512"/>
              <a:gd name="T16" fmla="*/ 0 w 632"/>
              <a:gd name="T17" fmla="*/ 2147483647 h 5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2"/>
              <a:gd name="T28" fmla="*/ 0 h 512"/>
              <a:gd name="T29" fmla="*/ 632 w 632"/>
              <a:gd name="T30" fmla="*/ 512 h 5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2" h="512">
                <a:moveTo>
                  <a:pt x="632" y="0"/>
                </a:moveTo>
                <a:cubicBezTo>
                  <a:pt x="622" y="31"/>
                  <a:pt x="623" y="58"/>
                  <a:pt x="600" y="82"/>
                </a:cubicBezTo>
                <a:cubicBezTo>
                  <a:pt x="575" y="158"/>
                  <a:pt x="506" y="179"/>
                  <a:pt x="446" y="219"/>
                </a:cubicBezTo>
                <a:cubicBezTo>
                  <a:pt x="387" y="214"/>
                  <a:pt x="347" y="218"/>
                  <a:pt x="300" y="187"/>
                </a:cubicBezTo>
                <a:cubicBezTo>
                  <a:pt x="263" y="132"/>
                  <a:pt x="269" y="146"/>
                  <a:pt x="186" y="155"/>
                </a:cubicBezTo>
                <a:cubicBezTo>
                  <a:pt x="127" y="175"/>
                  <a:pt x="106" y="247"/>
                  <a:pt x="89" y="301"/>
                </a:cubicBezTo>
                <a:cubicBezTo>
                  <a:pt x="86" y="310"/>
                  <a:pt x="77" y="316"/>
                  <a:pt x="73" y="325"/>
                </a:cubicBezTo>
                <a:cubicBezTo>
                  <a:pt x="56" y="358"/>
                  <a:pt x="43" y="395"/>
                  <a:pt x="32" y="430"/>
                </a:cubicBezTo>
                <a:cubicBezTo>
                  <a:pt x="23" y="458"/>
                  <a:pt x="0" y="483"/>
                  <a:pt x="0" y="5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7352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7353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7354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7355" name="Line 26"/>
          <p:cNvSpPr>
            <a:spLocks noChangeShapeType="1"/>
          </p:cNvSpPr>
          <p:nvPr/>
        </p:nvSpPr>
        <p:spPr bwMode="auto">
          <a:xfrm flipH="1">
            <a:off x="5638800" y="36576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 rot="1607268">
            <a:off x="3992563" y="4041775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4" name="Oval 13"/>
          <p:cNvSpPr>
            <a:spLocks noChangeArrowheads="1"/>
          </p:cNvSpPr>
          <p:nvPr/>
        </p:nvSpPr>
        <p:spPr bwMode="auto">
          <a:xfrm>
            <a:off x="5803900" y="4187825"/>
            <a:ext cx="103188" cy="103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5" name="Freeform 17"/>
          <p:cNvSpPr>
            <a:spLocks/>
          </p:cNvSpPr>
          <p:nvPr/>
        </p:nvSpPr>
        <p:spPr bwMode="auto">
          <a:xfrm>
            <a:off x="5911850" y="2692400"/>
            <a:ext cx="927100" cy="1458913"/>
          </a:xfrm>
          <a:custGeom>
            <a:avLst/>
            <a:gdLst>
              <a:gd name="T0" fmla="*/ 2147483647 w 584"/>
              <a:gd name="T1" fmla="*/ 0 h 919"/>
              <a:gd name="T2" fmla="*/ 2147483647 w 584"/>
              <a:gd name="T3" fmla="*/ 2147483647 h 919"/>
              <a:gd name="T4" fmla="*/ 2147483647 w 584"/>
              <a:gd name="T5" fmla="*/ 2147483647 h 919"/>
              <a:gd name="T6" fmla="*/ 2147483647 w 584"/>
              <a:gd name="T7" fmla="*/ 2147483647 h 919"/>
              <a:gd name="T8" fmla="*/ 2147483647 w 584"/>
              <a:gd name="T9" fmla="*/ 2147483647 h 919"/>
              <a:gd name="T10" fmla="*/ 2147483647 w 584"/>
              <a:gd name="T11" fmla="*/ 2147483647 h 919"/>
              <a:gd name="T12" fmla="*/ 2147483647 w 584"/>
              <a:gd name="T13" fmla="*/ 2147483647 h 919"/>
              <a:gd name="T14" fmla="*/ 2147483647 w 584"/>
              <a:gd name="T15" fmla="*/ 2147483647 h 919"/>
              <a:gd name="T16" fmla="*/ 0 w 584"/>
              <a:gd name="T17" fmla="*/ 2147483647 h 9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4"/>
              <a:gd name="T28" fmla="*/ 0 h 919"/>
              <a:gd name="T29" fmla="*/ 584 w 584"/>
              <a:gd name="T30" fmla="*/ 919 h 9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4" h="919">
                <a:moveTo>
                  <a:pt x="584" y="0"/>
                </a:moveTo>
                <a:cubicBezTo>
                  <a:pt x="581" y="73"/>
                  <a:pt x="580" y="146"/>
                  <a:pt x="576" y="219"/>
                </a:cubicBezTo>
                <a:cubicBezTo>
                  <a:pt x="571" y="326"/>
                  <a:pt x="552" y="453"/>
                  <a:pt x="503" y="551"/>
                </a:cubicBezTo>
                <a:cubicBezTo>
                  <a:pt x="486" y="584"/>
                  <a:pt x="458" y="618"/>
                  <a:pt x="438" y="649"/>
                </a:cubicBezTo>
                <a:cubicBezTo>
                  <a:pt x="410" y="692"/>
                  <a:pt x="393" y="729"/>
                  <a:pt x="340" y="746"/>
                </a:cubicBezTo>
                <a:cubicBezTo>
                  <a:pt x="313" y="737"/>
                  <a:pt x="286" y="731"/>
                  <a:pt x="259" y="722"/>
                </a:cubicBezTo>
                <a:cubicBezTo>
                  <a:pt x="212" y="672"/>
                  <a:pt x="145" y="709"/>
                  <a:pt x="113" y="754"/>
                </a:cubicBezTo>
                <a:cubicBezTo>
                  <a:pt x="96" y="804"/>
                  <a:pt x="54" y="854"/>
                  <a:pt x="16" y="892"/>
                </a:cubicBezTo>
                <a:cubicBezTo>
                  <a:pt x="7" y="919"/>
                  <a:pt x="16" y="916"/>
                  <a:pt x="0" y="9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8376" name="Text Box 18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8377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8378" name="Line 21"/>
          <p:cNvSpPr>
            <a:spLocks noChangeShapeType="1"/>
          </p:cNvSpPr>
          <p:nvPr/>
        </p:nvSpPr>
        <p:spPr bwMode="auto">
          <a:xfrm>
            <a:off x="5867400" y="4343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9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8381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 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2601913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9" name="Oval 14"/>
          <p:cNvSpPr>
            <a:spLocks noChangeArrowheads="1"/>
          </p:cNvSpPr>
          <p:nvPr/>
        </p:nvSpPr>
        <p:spPr bwMode="auto">
          <a:xfrm>
            <a:off x="4503738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0" name="Line 15"/>
          <p:cNvSpPr>
            <a:spLocks noChangeShapeType="1"/>
          </p:cNvSpPr>
          <p:nvPr/>
        </p:nvSpPr>
        <p:spPr bwMode="auto">
          <a:xfrm>
            <a:off x="6362700" y="3863975"/>
            <a:ext cx="0" cy="9001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Text Box 18"/>
          <p:cNvSpPr txBox="1">
            <a:spLocks noChangeArrowheads="1"/>
          </p:cNvSpPr>
          <p:nvPr/>
        </p:nvSpPr>
        <p:spPr bwMode="auto">
          <a:xfrm>
            <a:off x="5280025" y="4014788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59402" name="Line 19"/>
          <p:cNvSpPr>
            <a:spLocks noChangeShapeType="1"/>
          </p:cNvSpPr>
          <p:nvPr/>
        </p:nvSpPr>
        <p:spPr bwMode="auto">
          <a:xfrm>
            <a:off x="5257800" y="441960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20"/>
          <p:cNvSpPr>
            <a:spLocks noChangeShapeType="1"/>
          </p:cNvSpPr>
          <p:nvPr/>
        </p:nvSpPr>
        <p:spPr bwMode="auto">
          <a:xfrm>
            <a:off x="5756275" y="4418013"/>
            <a:ext cx="566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21"/>
          <p:cNvSpPr>
            <a:spLocks noChangeShapeType="1"/>
          </p:cNvSpPr>
          <p:nvPr/>
        </p:nvSpPr>
        <p:spPr bwMode="auto">
          <a:xfrm flipH="1">
            <a:off x="4568825" y="4429125"/>
            <a:ext cx="554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Freeform 22"/>
          <p:cNvSpPr>
            <a:spLocks/>
          </p:cNvSpPr>
          <p:nvPr/>
        </p:nvSpPr>
        <p:spPr bwMode="auto">
          <a:xfrm>
            <a:off x="4559300" y="2165350"/>
            <a:ext cx="1674813" cy="1403350"/>
          </a:xfrm>
          <a:custGeom>
            <a:avLst/>
            <a:gdLst>
              <a:gd name="T0" fmla="*/ 2147483647 w 1055"/>
              <a:gd name="T1" fmla="*/ 0 h 884"/>
              <a:gd name="T2" fmla="*/ 2147483647 w 1055"/>
              <a:gd name="T3" fmla="*/ 2147483647 h 884"/>
              <a:gd name="T4" fmla="*/ 2147483647 w 1055"/>
              <a:gd name="T5" fmla="*/ 2147483647 h 884"/>
              <a:gd name="T6" fmla="*/ 2147483647 w 1055"/>
              <a:gd name="T7" fmla="*/ 2147483647 h 884"/>
              <a:gd name="T8" fmla="*/ 2147483647 w 1055"/>
              <a:gd name="T9" fmla="*/ 2147483647 h 884"/>
              <a:gd name="T10" fmla="*/ 2147483647 w 1055"/>
              <a:gd name="T11" fmla="*/ 2147483647 h 884"/>
              <a:gd name="T12" fmla="*/ 2147483647 w 1055"/>
              <a:gd name="T13" fmla="*/ 2147483647 h 884"/>
              <a:gd name="T14" fmla="*/ 2147483647 w 1055"/>
              <a:gd name="T15" fmla="*/ 2147483647 h 884"/>
              <a:gd name="T16" fmla="*/ 2147483647 w 1055"/>
              <a:gd name="T17" fmla="*/ 2147483647 h 884"/>
              <a:gd name="T18" fmla="*/ 2147483647 w 1055"/>
              <a:gd name="T19" fmla="*/ 2147483647 h 884"/>
              <a:gd name="T20" fmla="*/ 2147483647 w 1055"/>
              <a:gd name="T21" fmla="*/ 2147483647 h 884"/>
              <a:gd name="T22" fmla="*/ 2147483647 w 1055"/>
              <a:gd name="T23" fmla="*/ 2147483647 h 884"/>
              <a:gd name="T24" fmla="*/ 2147483647 w 1055"/>
              <a:gd name="T25" fmla="*/ 2147483647 h 884"/>
              <a:gd name="T26" fmla="*/ 2147483647 w 1055"/>
              <a:gd name="T27" fmla="*/ 2147483647 h 884"/>
              <a:gd name="T28" fmla="*/ 2147483647 w 1055"/>
              <a:gd name="T29" fmla="*/ 2147483647 h 884"/>
              <a:gd name="T30" fmla="*/ 2147483647 w 1055"/>
              <a:gd name="T31" fmla="*/ 2147483647 h 884"/>
              <a:gd name="T32" fmla="*/ 2147483647 w 1055"/>
              <a:gd name="T33" fmla="*/ 2147483647 h 884"/>
              <a:gd name="T34" fmla="*/ 2147483647 w 1055"/>
              <a:gd name="T35" fmla="*/ 2147483647 h 884"/>
              <a:gd name="T36" fmla="*/ 0 w 1055"/>
              <a:gd name="T37" fmla="*/ 2147483647 h 88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55"/>
              <a:gd name="T58" fmla="*/ 0 h 884"/>
              <a:gd name="T59" fmla="*/ 1055 w 1055"/>
              <a:gd name="T60" fmla="*/ 884 h 88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55" h="884">
                <a:moveTo>
                  <a:pt x="1055" y="0"/>
                </a:moveTo>
                <a:cubicBezTo>
                  <a:pt x="997" y="38"/>
                  <a:pt x="949" y="90"/>
                  <a:pt x="909" y="146"/>
                </a:cubicBezTo>
                <a:cubicBezTo>
                  <a:pt x="869" y="202"/>
                  <a:pt x="918" y="155"/>
                  <a:pt x="868" y="211"/>
                </a:cubicBezTo>
                <a:cubicBezTo>
                  <a:pt x="842" y="240"/>
                  <a:pt x="814" y="272"/>
                  <a:pt x="787" y="300"/>
                </a:cubicBezTo>
                <a:cubicBezTo>
                  <a:pt x="777" y="330"/>
                  <a:pt x="757" y="341"/>
                  <a:pt x="738" y="365"/>
                </a:cubicBezTo>
                <a:cubicBezTo>
                  <a:pt x="680" y="438"/>
                  <a:pt x="716" y="421"/>
                  <a:pt x="665" y="438"/>
                </a:cubicBezTo>
                <a:cubicBezTo>
                  <a:pt x="636" y="467"/>
                  <a:pt x="606" y="489"/>
                  <a:pt x="568" y="503"/>
                </a:cubicBezTo>
                <a:cubicBezTo>
                  <a:pt x="512" y="493"/>
                  <a:pt x="504" y="487"/>
                  <a:pt x="479" y="438"/>
                </a:cubicBezTo>
                <a:cubicBezTo>
                  <a:pt x="487" y="368"/>
                  <a:pt x="495" y="298"/>
                  <a:pt x="527" y="235"/>
                </a:cubicBezTo>
                <a:cubicBezTo>
                  <a:pt x="524" y="202"/>
                  <a:pt x="528" y="169"/>
                  <a:pt x="519" y="137"/>
                </a:cubicBezTo>
                <a:cubicBezTo>
                  <a:pt x="511" y="108"/>
                  <a:pt x="459" y="124"/>
                  <a:pt x="430" y="129"/>
                </a:cubicBezTo>
                <a:cubicBezTo>
                  <a:pt x="383" y="137"/>
                  <a:pt x="339" y="160"/>
                  <a:pt x="300" y="186"/>
                </a:cubicBezTo>
                <a:cubicBezTo>
                  <a:pt x="285" y="206"/>
                  <a:pt x="264" y="222"/>
                  <a:pt x="251" y="243"/>
                </a:cubicBezTo>
                <a:cubicBezTo>
                  <a:pt x="232" y="273"/>
                  <a:pt x="223" y="309"/>
                  <a:pt x="203" y="340"/>
                </a:cubicBezTo>
                <a:cubicBezTo>
                  <a:pt x="188" y="386"/>
                  <a:pt x="175" y="424"/>
                  <a:pt x="146" y="462"/>
                </a:cubicBezTo>
                <a:cubicBezTo>
                  <a:pt x="136" y="491"/>
                  <a:pt x="127" y="514"/>
                  <a:pt x="105" y="535"/>
                </a:cubicBezTo>
                <a:cubicBezTo>
                  <a:pt x="95" y="574"/>
                  <a:pt x="89" y="591"/>
                  <a:pt x="65" y="624"/>
                </a:cubicBezTo>
                <a:cubicBezTo>
                  <a:pt x="56" y="652"/>
                  <a:pt x="41" y="677"/>
                  <a:pt x="32" y="705"/>
                </a:cubicBezTo>
                <a:cubicBezTo>
                  <a:pt x="22" y="764"/>
                  <a:pt x="0" y="823"/>
                  <a:pt x="0" y="88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9406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9407" name="Line 25"/>
          <p:cNvSpPr>
            <a:spLocks noChangeShapeType="1"/>
          </p:cNvSpPr>
          <p:nvPr/>
        </p:nvSpPr>
        <p:spPr bwMode="auto">
          <a:xfrm>
            <a:off x="4572000" y="3657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Text Box 26"/>
          <p:cNvSpPr txBox="1">
            <a:spLocks noChangeArrowheads="1"/>
          </p:cNvSpPr>
          <p:nvPr/>
        </p:nvSpPr>
        <p:spPr bwMode="auto">
          <a:xfrm>
            <a:off x="5383213" y="13874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9410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sp useBgFill="1"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52400" y="13716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0429" name="Text Box 15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0431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7239000" y="4654550"/>
            <a:ext cx="1647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Comic Sans MS" pitchFamily="66" charset="0"/>
              </a:rPr>
              <a:t>center</a:t>
            </a:r>
          </a:p>
          <a:p>
            <a:pPr eaLnBrk="0" hangingPunct="0"/>
            <a:r>
              <a:rPr lang="en-US" sz="3200">
                <a:latin typeface="Comic Sans MS" pitchFamily="66" charset="0"/>
              </a:rPr>
              <a:t>of mass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4" name="Freeform 13"/>
          <p:cNvSpPr>
            <a:spLocks/>
          </p:cNvSpPr>
          <p:nvPr/>
        </p:nvSpPr>
        <p:spPr bwMode="auto">
          <a:xfrm>
            <a:off x="5562600" y="3048000"/>
            <a:ext cx="2286000" cy="1752600"/>
          </a:xfrm>
          <a:custGeom>
            <a:avLst/>
            <a:gdLst>
              <a:gd name="T0" fmla="*/ 2147483647 w 1440"/>
              <a:gd name="T1" fmla="*/ 2147483647 h 1104"/>
              <a:gd name="T2" fmla="*/ 2147483647 w 1440"/>
              <a:gd name="T3" fmla="*/ 2147483647 h 1104"/>
              <a:gd name="T4" fmla="*/ 0 w 1440"/>
              <a:gd name="T5" fmla="*/ 0 h 1104"/>
              <a:gd name="T6" fmla="*/ 0 60000 65536"/>
              <a:gd name="T7" fmla="*/ 0 60000 65536"/>
              <a:gd name="T8" fmla="*/ 0 60000 65536"/>
              <a:gd name="T9" fmla="*/ 0 w 1440"/>
              <a:gd name="T10" fmla="*/ 0 h 1104"/>
              <a:gd name="T11" fmla="*/ 1440 w 144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04">
                <a:moveTo>
                  <a:pt x="1440" y="1104"/>
                </a:moveTo>
                <a:cubicBezTo>
                  <a:pt x="1440" y="788"/>
                  <a:pt x="1440" y="472"/>
                  <a:pt x="1200" y="288"/>
                </a:cubicBezTo>
                <a:cubicBezTo>
                  <a:pt x="960" y="104"/>
                  <a:pt x="200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54102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1459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 rot="460710">
            <a:off x="2362200" y="4495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 rot="460710"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 rot="460710">
            <a:off x="3429000" y="3733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 rot="460710">
            <a:off x="5334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 rot="460710">
            <a:off x="5808303" y="1905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 rot="457451" flipV="1">
            <a:off x="3581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 rot="457451" flipV="1">
            <a:off x="6400800" y="2819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 rot="427501">
            <a:off x="5715000" y="3124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7" name="Line 14"/>
          <p:cNvSpPr>
            <a:spLocks noChangeShapeType="1"/>
          </p:cNvSpPr>
          <p:nvPr/>
        </p:nvSpPr>
        <p:spPr bwMode="auto">
          <a:xfrm>
            <a:off x="5791200" y="32766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 rot="597037">
            <a:off x="7086600" y="1828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 rot="404420">
            <a:off x="6365875" y="22098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2481" name="Text Box 18"/>
          <p:cNvSpPr txBox="1">
            <a:spLocks noChangeArrowheads="1"/>
          </p:cNvSpPr>
          <p:nvPr/>
        </p:nvSpPr>
        <p:spPr bwMode="auto">
          <a:xfrm rot="659130">
            <a:off x="3581400" y="4419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2482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14478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19812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25908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42672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50292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 flipV="1">
            <a:off x="25908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 flipV="1">
            <a:off x="5486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8209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the whole stack</a:t>
            </a:r>
          </a:p>
        </p:txBody>
      </p:sp>
      <p:sp>
        <p:nvSpPr>
          <p:cNvPr id="63503" name="Freeform 14"/>
          <p:cNvSpPr>
            <a:spLocks/>
          </p:cNvSpPr>
          <p:nvPr/>
        </p:nvSpPr>
        <p:spPr bwMode="auto">
          <a:xfrm>
            <a:off x="2209800" y="2374900"/>
            <a:ext cx="2209800" cy="5969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3504" name="Text Box 20"/>
          <p:cNvSpPr txBox="1">
            <a:spLocks noChangeArrowheads="1"/>
          </p:cNvSpPr>
          <p:nvPr/>
        </p:nvSpPr>
        <p:spPr bwMode="auto">
          <a:xfrm>
            <a:off x="63246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3505" name="Text Box 21"/>
          <p:cNvSpPr txBox="1">
            <a:spLocks noChangeArrowheads="1"/>
          </p:cNvSpPr>
          <p:nvPr/>
        </p:nvSpPr>
        <p:spPr bwMode="auto">
          <a:xfrm>
            <a:off x="54864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3506" name="Text Box 22"/>
          <p:cNvSpPr txBox="1">
            <a:spLocks noChangeArrowheads="1"/>
          </p:cNvSpPr>
          <p:nvPr/>
        </p:nvSpPr>
        <p:spPr bwMode="auto">
          <a:xfrm>
            <a:off x="27432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350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sp useBgFill="1"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53000" y="46482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3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4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</a:p>
          <a:p>
            <a:r>
              <a:rPr lang="en-US" sz="2400">
                <a:latin typeface="Comic Sans MS" pitchFamily="66" charset="0"/>
              </a:rPr>
              <a:t>at table edge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 at edge of book n+1</a:t>
            </a:r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4495800" y="5334000"/>
            <a:ext cx="2228495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∆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overhang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10242" name="Equation" r:id="rId4" imgW="914400" imgH="179640" progId="Equation.DSMT4">
              <p:embed/>
            </p:oleObj>
          </a:graphicData>
        </a:graphic>
      </p:graphicFrame>
      <p:graphicFrame>
        <p:nvGraphicFramePr>
          <p:cNvPr id="10243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0243" name="Equation" r:id="rId5" imgW="215640" imgH="355320" progId="Equation.DSMT4">
              <p:embed/>
            </p:oleObj>
          </a:graphicData>
        </a:graphic>
      </p:graphicFrame>
      <p:graphicFrame>
        <p:nvGraphicFramePr>
          <p:cNvPr id="10244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0244" name="Equation" r:id="rId6" imgW="215640" imgH="355320" progId="Equation.DSMT4">
              <p:embed/>
            </p:oleObj>
          </a:graphicData>
        </a:graphic>
      </p:graphicFrame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4676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>
                <a:latin typeface="Comic Sans MS" pitchFamily="66" charset="0"/>
              </a:rPr>
              <a:t>1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sp>
        <p:nvSpPr>
          <p:cNvPr id="10270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02150" y="4114800"/>
          <a:ext cx="603250" cy="1754910"/>
        </p:xfrm>
        <a:graphic>
          <a:graphicData uri="http://schemas.openxmlformats.org/presentationml/2006/ole">
            <p:oleObj spid="_x0000_s10248" name="Equation" r:id="rId7" imgW="139700" imgH="4064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 animBg="1"/>
      <p:bldP spid="175116" grpId="0" animBg="1"/>
      <p:bldP spid="175117" grpId="0" build="allAtOnce"/>
      <p:bldP spid="175118" grpId="0" animBg="1"/>
      <p:bldP spid="175120" grpId="0" animBg="1"/>
      <p:bldP spid="175121" grpId="0" animBg="1"/>
      <p:bldP spid="175122" grpId="0" build="allAtOnce"/>
      <p:bldP spid="175123" grpId="0" animBg="1"/>
      <p:bldP spid="17512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05000"/>
            <a:ext cx="7924800" cy="30480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Geometric &amp; Harmonic Sums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  <a:sym typeface="Symbol" pitchFamily="18" charset="2"/>
              </a:rPr>
              <a:t>Δ</a:t>
            </a:r>
            <a:r>
              <a:rPr lang="en-US" sz="5400" dirty="0" smtClean="0">
                <a:solidFill>
                  <a:srgbClr val="0000FF"/>
                </a:solidFill>
                <a:sym typeface="Symbol" pitchFamily="18" charset="2"/>
              </a:rPr>
              <a:t>-</a:t>
            </a:r>
            <a:r>
              <a:rPr lang="en-US" sz="5400" dirty="0" smtClean="0">
                <a:solidFill>
                  <a:srgbClr val="0000FF"/>
                </a:solidFill>
              </a:rPr>
              <a:t>overhang</a:t>
            </a:r>
            <a:r>
              <a:rPr lang="en-US" sz="5400" dirty="0" smtClean="0"/>
              <a:t> ::=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horizontal distance from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-book to (</a:t>
            </a:r>
            <a:r>
              <a:rPr lang="en-US" sz="5400" dirty="0" smtClean="0">
                <a:solidFill>
                  <a:srgbClr val="0000FF"/>
                </a:solidFill>
              </a:rPr>
              <a:t>n+1</a:t>
            </a:r>
            <a:r>
              <a:rPr lang="en-US" sz="5400" dirty="0" smtClean="0"/>
              <a:t>)-book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centers of mass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905000" y="4165600"/>
          <a:ext cx="4879975" cy="2182813"/>
        </p:xfrm>
        <a:graphic>
          <a:graphicData uri="http://schemas.openxmlformats.org/presentationml/2006/ole">
            <p:oleObj spid="_x0000_s11266" name="Equation" r:id="rId4" imgW="1219200" imgH="546100" progId="Equation.DSMT4">
              <p:embed/>
            </p:oleObj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438400" y="3001963"/>
            <a:ext cx="4495800" cy="350837"/>
            <a:chOff x="2438400" y="3002281"/>
            <a:chExt cx="4495800" cy="350519"/>
          </a:xfrm>
        </p:grpSpPr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2438400" y="3002281"/>
              <a:ext cx="4495800" cy="45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AutoShape 27"/>
            <p:cNvSpPr>
              <a:spLocks noChangeArrowheads="1"/>
            </p:cNvSpPr>
            <p:nvPr/>
          </p:nvSpPr>
          <p:spPr bwMode="auto">
            <a:xfrm>
              <a:off x="6019800" y="3048000"/>
              <a:ext cx="228600" cy="3048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105400" y="1447800"/>
            <a:ext cx="1828800" cy="1600200"/>
            <a:chOff x="5105400" y="1447800"/>
            <a:chExt cx="1828803" cy="1600198"/>
          </a:xfrm>
        </p:grpSpPr>
        <p:sp>
          <p:nvSpPr>
            <p:cNvPr id="11274" name="Right Brace 20"/>
            <p:cNvSpPr>
              <a:spLocks/>
            </p:cNvSpPr>
            <p:nvPr/>
          </p:nvSpPr>
          <p:spPr bwMode="auto">
            <a:xfrm rot="-5400000">
              <a:off x="6438903" y="2552699"/>
              <a:ext cx="228599" cy="762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5" name="TextBox 22"/>
            <p:cNvSpPr txBox="1">
              <a:spLocks noChangeArrowheads="1"/>
            </p:cNvSpPr>
            <p:nvPr/>
          </p:nvSpPr>
          <p:spPr bwMode="auto">
            <a:xfrm>
              <a:off x="5105400" y="1447800"/>
              <a:ext cx="676788" cy="83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48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Symbol" pitchFamily="18" charset="2"/>
                </a:rPr>
                <a:t>Δ</a:t>
              </a:r>
              <a:endParaRPr lang="en-US" dirty="0">
                <a:solidFill>
                  <a:srgbClr val="0033CC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11276" name="Shape 24"/>
            <p:cNvCxnSpPr>
              <a:cxnSpLocks noChangeShapeType="1"/>
              <a:endCxn id="11274" idx="1"/>
            </p:cNvCxnSpPr>
            <p:nvPr/>
          </p:nvCxnSpPr>
          <p:spPr bwMode="auto">
            <a:xfrm rot="16200000" flipH="1">
              <a:off x="5600701" y="1866898"/>
              <a:ext cx="990600" cy="914403"/>
            </a:xfrm>
            <a:prstGeom prst="curvedConnector3">
              <a:avLst>
                <a:gd name="adj1" fmla="val 24778"/>
              </a:avLst>
            </a:prstGeom>
            <a:noFill/>
            <a:ln w="31750" algn="ctr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800" smtClean="0"/>
              <a:t>center of n-stack at x = 0.</a:t>
            </a:r>
          </a:p>
          <a:p>
            <a:pPr eaLnBrk="1" hangingPunct="1">
              <a:buFontTx/>
              <a:buNone/>
            </a:pPr>
            <a:r>
              <a:rPr lang="en-US" sz="3800" smtClean="0"/>
              <a:t>center of</a:t>
            </a:r>
            <a:r>
              <a:rPr lang="en-US" sz="3800" i="1" smtClean="0"/>
              <a:t> </a:t>
            </a:r>
            <a:r>
              <a:rPr lang="en-US" sz="3800" smtClean="0"/>
              <a:t>n+1</a:t>
            </a:r>
            <a:r>
              <a:rPr lang="en-US" sz="3800" baseline="30000" smtClean="0"/>
              <a:t>st</a:t>
            </a:r>
            <a:r>
              <a:rPr lang="en-US" sz="3800" smtClean="0"/>
              <a:t> book is at</a:t>
            </a:r>
            <a:r>
              <a:rPr lang="en-US" sz="3800" i="1" smtClean="0"/>
              <a:t> </a:t>
            </a:r>
            <a:r>
              <a:rPr lang="en-US" sz="3800" smtClean="0"/>
              <a:t>x = 1/2</a:t>
            </a:r>
            <a:r>
              <a:rPr lang="en-US" sz="5000" smtClean="0"/>
              <a:t>,</a:t>
            </a:r>
          </a:p>
          <a:p>
            <a:pPr eaLnBrk="1" hangingPunct="1">
              <a:buFontTx/>
              <a:buNone/>
            </a:pPr>
            <a:r>
              <a:rPr lang="en-US" sz="3800" smtClean="0"/>
              <a:t>so center of n+1-stack is at</a:t>
            </a:r>
            <a:endParaRPr lang="en-US" sz="3800" i="1" smtClean="0"/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914400" y="3944938"/>
          <a:ext cx="6738938" cy="1495425"/>
        </p:xfrm>
        <a:graphic>
          <a:graphicData uri="http://schemas.openxmlformats.org/presentationml/2006/ole">
            <p:oleObj spid="_x0000_s12290" name="Equation" r:id="rId4" imgW="194292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3321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4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5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7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0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3332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33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4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5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</a:t>
            </a:r>
          </a:p>
        </p:txBody>
      </p:sp>
      <p:sp>
        <p:nvSpPr>
          <p:cNvPr id="13337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13314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13314" name="Equation" r:id="rId4" imgW="914400" imgH="179640" progId="Equation.DSMT4">
              <p:embed/>
            </p:oleObj>
          </a:graphicData>
        </a:graphic>
      </p:graphicFrame>
      <p:graphicFrame>
        <p:nvGraphicFramePr>
          <p:cNvPr id="13315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3315" name="Equation" r:id="rId5" imgW="215640" imgH="355320" progId="Equation.DSMT4">
              <p:embed/>
            </p:oleObj>
          </a:graphicData>
        </a:graphic>
      </p:graphicFrame>
      <p:graphicFrame>
        <p:nvGraphicFramePr>
          <p:cNvPr id="13316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3316" name="Equation" r:id="rId6" imgW="215640" imgH="355320" progId="Equation.DSMT4">
              <p:embed/>
            </p:oleObj>
          </a:graphicData>
        </a:graphic>
      </p:graphicFrame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75692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13318" name="Object 29"/>
          <p:cNvGraphicFramePr>
            <a:graphicFrameLocks noChangeAspect="1"/>
          </p:cNvGraphicFramePr>
          <p:nvPr/>
        </p:nvGraphicFramePr>
        <p:xfrm>
          <a:off x="4114800" y="5278583"/>
          <a:ext cx="1371600" cy="1104900"/>
        </p:xfrm>
        <a:graphic>
          <a:graphicData uri="http://schemas.openxmlformats.org/presentationml/2006/ole">
            <p:oleObj spid="_x0000_s13318" name="Equation" r:id="rId7" imgW="520560" imgH="419040" progId="Equation.DSMT4">
              <p:embed/>
            </p:oleObj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495800" y="4114800"/>
          <a:ext cx="609600" cy="1773383"/>
        </p:xfrm>
        <a:graphic>
          <a:graphicData uri="http://schemas.openxmlformats.org/presentationml/2006/ole">
            <p:oleObj spid="_x0000_s13322" name="Equation" r:id="rId8" imgW="139700" imgH="4064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baseline="-25000" dirty="0" smtClean="0"/>
              <a:t>   </a:t>
            </a:r>
            <a:r>
              <a:rPr lang="en-US" sz="4400" dirty="0" smtClean="0"/>
              <a:t>::= overhang of </a:t>
            </a:r>
            <a:r>
              <a:rPr lang="en-US" sz="4400" dirty="0" smtClean="0">
                <a:solidFill>
                  <a:srgbClr val="0033CC"/>
                </a:solidFill>
              </a:rPr>
              <a:t>n</a:t>
            </a:r>
            <a:r>
              <a:rPr lang="en-US" sz="4400" dirty="0" smtClean="0"/>
              <a:t> books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1</a:t>
            </a:r>
            <a:r>
              <a:rPr lang="en-US" sz="4400" dirty="0" smtClean="0"/>
              <a:t> = 1/2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n+1</a:t>
            </a:r>
            <a:r>
              <a:rPr lang="en-US" sz="4400" dirty="0" smtClean="0"/>
              <a:t> =  </a:t>
            </a: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+ 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=   </a:t>
            </a:r>
          </a:p>
        </p:txBody>
      </p:sp>
      <p:graphicFrame>
        <p:nvGraphicFramePr>
          <p:cNvPr id="14338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3581400" y="2895600"/>
          <a:ext cx="1905000" cy="1531938"/>
        </p:xfrm>
        <a:graphic>
          <a:graphicData uri="http://schemas.openxmlformats.org/presentationml/2006/ole">
            <p:oleObj spid="_x0000_s14338" name="Equation" r:id="rId4" imgW="520560" imgH="419040" progId="Equation.DSMT4">
              <p:embed/>
            </p:oleObj>
          </a:graphicData>
        </a:graphic>
      </p:graphicFrame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524000" y="228600"/>
            <a:ext cx="184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584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latin typeface="Comic Sans MS" pitchFamily="66" charset="0"/>
              </a:rPr>
              <a:t>Book stacking summary</a:t>
            </a:r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2133600" y="4419600"/>
          <a:ext cx="4724400" cy="1590675"/>
        </p:xfrm>
        <a:graphic>
          <a:graphicData uri="http://schemas.openxmlformats.org/presentationml/2006/ole">
            <p:oleObj spid="_x0000_s14339" name="Equation" r:id="rId5" imgW="1282680" imgH="4316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143000" y="1066800"/>
          <a:ext cx="6923088" cy="1968500"/>
        </p:xfrm>
        <a:graphic>
          <a:graphicData uri="http://schemas.openxmlformats.org/presentationml/2006/ole">
            <p:oleObj spid="_x0000_s15362" name="Equation" r:id="rId4" imgW="1384200" imgH="393480" progId="Equation.DSMT4">
              <p:embed/>
            </p:oleObj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>
                <a:latin typeface="Comic Sans MS" pitchFamily="66" charset="0"/>
              </a:rPr>
              <a:t>th</a:t>
            </a:r>
            <a:r>
              <a:rPr lang="en-US" sz="6000"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>
                <a:latin typeface="Comic Sans MS" pitchFamily="66" charset="0"/>
              </a:rPr>
              <a:t>       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latin typeface="Comic Sans MS" pitchFamily="66" charset="0"/>
              </a:rPr>
              <a:t> =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191000" y="2670175"/>
            <a:ext cx="801688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  1</a:t>
            </a:r>
          </a:p>
          <a:p>
            <a:r>
              <a:rPr lang="en-US" sz="3200" dirty="0">
                <a:latin typeface="Comic Sans MS" pitchFamily="66" charset="0"/>
              </a:rPr>
              <a:t>x+1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266950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222750" y="3200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048000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83" grpId="0"/>
      <p:bldP spid="54284" grpId="0" animBg="1"/>
      <p:bldP spid="54286" grpId="0"/>
      <p:bldP spid="54290" grpId="0" animBg="1"/>
      <p:bldP spid="54292" grpId="0" animBg="1"/>
      <p:bldP spid="54293" grpId="0"/>
      <p:bldP spid="54294" grpId="0"/>
      <p:bldP spid="54295" grpId="0" animBg="1"/>
      <p:bldP spid="54296" grpId="0" animBg="1"/>
      <p:bldP spid="54298" grpId="0"/>
      <p:bldP spid="54299" grpId="0" animBg="1"/>
      <p:bldP spid="54300" grpId="0"/>
      <p:bldP spid="54301" grpId="0"/>
      <p:bldP spid="543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96200" cy="2057400"/>
          </a:xfrm>
        </p:spPr>
        <p:txBody>
          <a:bodyPr/>
          <a:lstStyle/>
          <a:p>
            <a:r>
              <a:rPr lang="en-US" sz="4800" dirty="0" err="1" smtClean="0"/>
              <a:t>H</a:t>
            </a:r>
            <a:r>
              <a:rPr lang="en-US" sz="4800" baseline="-25000" dirty="0" err="1" smtClean="0"/>
              <a:t>n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ym typeface="Symbol"/>
              </a:rPr>
              <a:t>= area of rectangles</a:t>
            </a:r>
          </a:p>
          <a:p>
            <a:r>
              <a:rPr lang="en-US" sz="4800" dirty="0" smtClean="0">
                <a:sym typeface="Symbol"/>
              </a:rPr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/>
              </a:rPr>
              <a:t> </a:t>
            </a:r>
            <a:r>
              <a:rPr lang="en-US" sz="4800" b="1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dirty="0" smtClean="0">
                <a:sym typeface="Symbol"/>
              </a:rPr>
              <a:t> area under 1/(x+1) =</a:t>
            </a:r>
            <a:endParaRPr lang="en-US" sz="4800" dirty="0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02403" name="Object 2"/>
          <p:cNvGraphicFramePr>
            <a:graphicFrameLocks noChangeAspect="1"/>
          </p:cNvGraphicFramePr>
          <p:nvPr/>
        </p:nvGraphicFramePr>
        <p:xfrm>
          <a:off x="787400" y="2971800"/>
          <a:ext cx="7569200" cy="1927225"/>
        </p:xfrm>
        <a:graphic>
          <a:graphicData uri="http://schemas.openxmlformats.org/presentationml/2006/ole">
            <p:oleObj spid="_x0000_s102403" name="Equation" r:id="rId4" imgW="1943100" imgH="495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294606" y="1212056"/>
          <a:ext cx="6554787" cy="4433888"/>
        </p:xfrm>
        <a:graphic>
          <a:graphicData uri="http://schemas.openxmlformats.org/presentationml/2006/ole">
            <p:oleObj spid="_x0000_s16386" name="Equation" r:id="rId4" imgW="1650960" imgH="11174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963613" y="1012825"/>
          <a:ext cx="7158037" cy="1863725"/>
        </p:xfrm>
        <a:graphic>
          <a:graphicData uri="http://schemas.openxmlformats.org/presentationml/2006/ole">
            <p:oleObj spid="_x0000_s103426" name="Equation" r:id="rId4" imgW="1803240" imgH="469800" progId="Equation.DSMT4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168525" y="2584450"/>
          <a:ext cx="3725863" cy="1914525"/>
        </p:xfrm>
        <a:graphic>
          <a:graphicData uri="http://schemas.openxmlformats.org/presentationml/2006/ole">
            <p:oleObj spid="_x0000_s103427" name="Equation" r:id="rId5" imgW="914400" imgH="469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7738" y="4648200"/>
            <a:ext cx="47177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 dirty="0" err="1">
                <a:solidFill>
                  <a:srgbClr val="0000FF"/>
                </a:solidFill>
                <a:latin typeface="+mj-lt"/>
              </a:rPr>
              <a:t>ln</a:t>
            </a:r>
            <a:r>
              <a:rPr lang="en-US" sz="6000" dirty="0">
                <a:solidFill>
                  <a:srgbClr val="0000FF"/>
                </a:solidFill>
                <a:latin typeface="+mj-lt"/>
              </a:rPr>
              <a:t> (n+1)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+mj-lt"/>
                <a:sym typeface="Euclid Symbol"/>
              </a:rPr>
              <a:t> </a:t>
            </a:r>
            <a:r>
              <a:rPr lang="en-US" sz="6000" dirty="0" err="1">
                <a:solidFill>
                  <a:srgbClr val="0000FF"/>
                </a:solidFill>
                <a:latin typeface="+mj-lt"/>
                <a:sym typeface="Euclid Symbol"/>
              </a:rPr>
              <a:t>H</a:t>
            </a:r>
            <a:r>
              <a:rPr lang="en-US" sz="6000" baseline="-25000" dirty="0" err="1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endParaRPr lang="en-US" sz="6000" baseline="-25000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Geometric Sum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22263" y="1566863"/>
          <a:ext cx="7354887" cy="900112"/>
        </p:xfrm>
        <a:graphic>
          <a:graphicData uri="http://schemas.openxmlformats.org/presentationml/2006/ole">
            <p:oleObj spid="_x0000_s2050" name="Equation" r:id="rId4" imgW="1968480" imgH="241200" progId="Equation.DSMT4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p:oleObj spid="_x0000_s2051" name="Equation" r:id="rId5" imgW="2361960" imgH="24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smtClean="0"/>
              <a:t>          </a:t>
            </a:r>
            <a:r>
              <a:rPr lang="en-US" sz="3600" smtClean="0"/>
              <a:t>Book stacking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 for overhang 3, need  </a:t>
            </a:r>
            <a:r>
              <a:rPr lang="en-US" sz="4000" dirty="0" err="1" smtClean="0">
                <a:solidFill>
                  <a:srgbClr val="0000FF"/>
                </a:solidFill>
              </a:rPr>
              <a:t>B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000" baseline="-25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3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                                 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0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baseline="-25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integral bound:     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ln(n+1)</a:t>
            </a:r>
            <a:r>
              <a:rPr lang="en-US" sz="4000" dirty="0" smtClean="0"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marL="0" eaLnBrk="1" hangingPunct="1">
              <a:spcBef>
                <a:spcPts val="4200"/>
              </a:spcBef>
              <a:buFontTx/>
              <a:buNone/>
              <a:defRPr/>
            </a:pPr>
            <a:r>
              <a:rPr lang="en-US" sz="4000" dirty="0" smtClean="0">
                <a:sym typeface="Symbol" pitchFamily="18" charset="2"/>
              </a:rPr>
              <a:t>so </a:t>
            </a:r>
            <a:r>
              <a:rPr lang="en-US" sz="4000" dirty="0" smtClean="0">
                <a:solidFill>
                  <a:srgbClr val="00A249"/>
                </a:solidFill>
                <a:sym typeface="Symbol" pitchFamily="18" charset="2"/>
              </a:rPr>
              <a:t>ok</a:t>
            </a:r>
            <a:r>
              <a:rPr lang="en-US" sz="4000" dirty="0" smtClean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with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 ⎡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e</a:t>
            </a:r>
            <a:r>
              <a:rPr lang="en-US" sz="4000" baseline="30000" dirty="0" smtClean="0">
                <a:latin typeface="Comic Sans MS"/>
                <a:cs typeface="Comic Sans MS"/>
                <a:sym typeface="Symbol" pitchFamily="18" charset="2"/>
              </a:rPr>
              <a:t>6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-1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⎤</a:t>
            </a:r>
            <a:r>
              <a:rPr lang="en-US" sz="4000" dirty="0" smtClean="0">
                <a:latin typeface=""/>
                <a:cs typeface=""/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= 403 books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 smtClean="0"/>
              <a:t> </a:t>
            </a:r>
            <a:r>
              <a:rPr lang="en-US" sz="4400" dirty="0" smtClean="0"/>
              <a:t>actually calculate </a:t>
            </a:r>
            <a:r>
              <a:rPr lang="en-US" sz="44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400" dirty="0" smtClean="0">
                <a:sym typeface="Symbol" pitchFamily="18" charset="2"/>
              </a:rPr>
              <a:t>:</a:t>
            </a:r>
          </a:p>
          <a:p>
            <a:pPr algn="ctr" eaLnBrk="1" hangingPunct="1">
              <a:buFontTx/>
              <a:buNone/>
              <a:defRPr/>
            </a:pP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227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books are enough.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Book stacking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600200"/>
            <a:ext cx="7239000" cy="3657600"/>
          </a:xfrm>
        </p:spPr>
        <p:txBody>
          <a:bodyPr/>
          <a:lstStyle/>
          <a:p>
            <a:pPr eaLnBrk="1" hangingPunct="1"/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 as</a:t>
            </a:r>
            <a:r>
              <a:rPr lang="en-US" sz="6000" i="1" dirty="0" smtClean="0">
                <a:sym typeface="Symbol" pitchFamily="18" charset="2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ym typeface="Symbol" pitchFamily="18" charset="2"/>
              </a:rPr>
              <a:t>so 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overhang can be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olidFill>
                  <a:srgbClr val="00A249"/>
                </a:solidFill>
                <a:sym typeface="Symbol" pitchFamily="18" charset="2"/>
              </a:rPr>
              <a:t>as big as desired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CD case past the edge</a:t>
            </a:r>
          </a:p>
        </p:txBody>
      </p:sp>
      <p:pic>
        <p:nvPicPr>
          <p:cNvPr id="67588" name="Picture 2" descr="C:\42\F07\CD-stack-pics\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716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CD cases over the edge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smtClean="0"/>
              <a:t>43 cases high --top 4 cases completely off the table --1.8 or 1.9 case-lengths</a:t>
            </a:r>
          </a:p>
        </p:txBody>
      </p:sp>
      <p:pic>
        <p:nvPicPr>
          <p:cNvPr id="68613" name="Picture 2" descr="C:\42\F07\CD-stack-pics\0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838200"/>
            <a:ext cx="589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stack of 43 CD’s</a:t>
            </a:r>
          </a:p>
        </p:txBody>
      </p:sp>
      <p:pic>
        <p:nvPicPr>
          <p:cNvPr id="69636" name="Picture 2" descr="C:\42\F07\CD-stack-pics\0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28750"/>
            <a:ext cx="54102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of 43 CD’s</a:t>
            </a:r>
          </a:p>
        </p:txBody>
      </p:sp>
      <p:pic>
        <p:nvPicPr>
          <p:cNvPr id="71684" name="Picture 2" descr="C:\42\F07\CD-stack-pics\0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954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sneeze</a:t>
            </a:r>
          </a:p>
        </p:txBody>
      </p:sp>
      <p:pic>
        <p:nvPicPr>
          <p:cNvPr id="72708" name="Picture 2" descr="C:\42\F07\CD-stack-pics\0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295400"/>
            <a:ext cx="5486400" cy="4114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835275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641725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800600" y="2651125"/>
          <a:ext cx="476250" cy="1235075"/>
        </p:xfrm>
        <a:graphic>
          <a:graphicData uri="http://schemas.openxmlformats.org/presentationml/2006/ole">
            <p:oleObj spid="_x0000_s104450" name="Equation" r:id="rId4" imgW="164880" imgH="419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animBg="1"/>
      <p:bldP spid="5429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981200" y="1760049"/>
          <a:ext cx="5140325" cy="3345351"/>
        </p:xfrm>
        <a:graphic>
          <a:graphicData uri="http://schemas.openxmlformats.org/presentationml/2006/ole">
            <p:oleObj spid="_x0000_s105474" name="Equation" r:id="rId4" imgW="1091880" imgH="711000" progId="Equation.DSMT4">
              <p:embed/>
            </p:oleObj>
          </a:graphicData>
        </a:graphic>
      </p:graphicFrame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bound for </a:t>
            </a:r>
            <a:r>
              <a:rPr lang="en-US" b="0" dirty="0" err="1" smtClean="0">
                <a:solidFill>
                  <a:srgbClr val="0000FF"/>
                </a:solidFill>
              </a:rPr>
              <a:t>H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n</a:t>
            </a:r>
            <a:endParaRPr lang="en-US" b="0" baseline="-25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01000" cy="27432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ln(n+1)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1+ </a:t>
            </a:r>
            <a:r>
              <a:rPr lang="en-US" sz="6000" dirty="0" err="1" smtClean="0">
                <a:solidFill>
                  <a:srgbClr val="0000FF"/>
                </a:solidFill>
              </a:rPr>
              <a:t>ln(n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6600" dirty="0" err="1" smtClean="0">
                <a:solidFill>
                  <a:srgbClr val="0000FF"/>
                </a:solidFill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600" baseline="-25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∼</a:t>
            </a:r>
            <a:r>
              <a:rPr lang="en-US" sz="6600" dirty="0" smtClean="0">
                <a:solidFill>
                  <a:srgbClr val="FF33CC"/>
                </a:solidFill>
                <a:sym typeface="Symbol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sym typeface="Symbol"/>
              </a:rPr>
              <a:t>ln(n</a:t>
            </a:r>
            <a:r>
              <a:rPr lang="en-US" sz="6600" dirty="0" smtClean="0">
                <a:solidFill>
                  <a:srgbClr val="0000FF"/>
                </a:solidFill>
                <a:sym typeface="Symbol"/>
              </a:rPr>
              <a:t>)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April 7, 2008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22263" y="1566863"/>
          <a:ext cx="7354887" cy="900112"/>
        </p:xfrm>
        <a:graphic>
          <a:graphicData uri="http://schemas.openxmlformats.org/presentationml/2006/ole">
            <p:oleObj spid="_x0000_s3074" name="Equation" r:id="rId4" imgW="1968480" imgH="241200" progId="Equation.DSMT4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p:oleObj spid="_x0000_s3075" name="Equation" r:id="rId5" imgW="2361960" imgH="241200" progId="Equation.DSMT4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43200" y="1524000"/>
            <a:ext cx="4495800" cy="1676400"/>
            <a:chOff x="2743200" y="1524000"/>
            <a:chExt cx="4495800" cy="1676400"/>
          </a:xfrm>
        </p:grpSpPr>
        <p:sp>
          <p:nvSpPr>
            <p:cNvPr id="3082" name="Line 7"/>
            <p:cNvSpPr>
              <a:spLocks noChangeShapeType="1"/>
            </p:cNvSpPr>
            <p:nvPr/>
          </p:nvSpPr>
          <p:spPr bwMode="auto">
            <a:xfrm flipH="1">
              <a:off x="274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05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7162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22494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3333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2766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1981200" y="3422650"/>
            <a:ext cx="71913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                          </a:t>
            </a:r>
            <a:r>
              <a:rPr lang="en-US" sz="48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pitchFamily="66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pitchFamily="66" charset="0"/>
              </a:rPr>
              <a:t>n+1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321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C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905000" y="2895600"/>
          <a:ext cx="5251450" cy="2286000"/>
        </p:xfrm>
        <a:graphic>
          <a:graphicData uri="http://schemas.openxmlformats.org/presentationml/2006/ole">
            <p:oleObj spid="_x0000_s24578" name="Equation" r:id="rId4" imgW="1104840" imgH="482400" progId="Equation.DSMT4">
              <p:embed/>
            </p:oleObj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>
                <a:latin typeface="Comic Sans MS" pitchFamily="66" charset="0"/>
              </a:rPr>
              <a:t>Def:</a:t>
            </a:r>
            <a:r>
              <a:rPr lang="en-US" sz="660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>
                <a:latin typeface="Comic Sans MS" pitchFamily="66" charset="0"/>
              </a:rPr>
              <a:t> </a:t>
            </a:r>
            <a:r>
              <a:rPr lang="en-US" sz="6600" b="1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>
                <a:latin typeface="Comic Sans MS" pitchFamily="66" charset="0"/>
              </a:rPr>
              <a:t> </a:t>
            </a:r>
            <a:r>
              <a:rPr lang="en-US" sz="660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800" i="1" dirty="0">
                <a:latin typeface="+mj-lt"/>
              </a:rPr>
              <a:t>Example</a:t>
            </a:r>
            <a:r>
              <a:rPr lang="en-US" sz="4800" i="1" dirty="0" smtClean="0">
                <a:latin typeface="+mj-lt"/>
              </a:rPr>
              <a:t>: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11528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pf</a:t>
            </a:r>
            <a:r>
              <a:rPr lang="en-US" i="1" dirty="0" smtClean="0">
                <a:latin typeface="+mj-lt"/>
              </a:rPr>
              <a:t>: </a:t>
            </a:r>
            <a:endParaRPr lang="en-US" i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p:oleObj spid="_x0000_s100354" name="Equation" r:id="rId4" imgW="16254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676400"/>
            <a:ext cx="8915400" cy="3581400"/>
          </a:xfrm>
        </p:spPr>
        <p:txBody>
          <a:bodyPr/>
          <a:lstStyle/>
          <a:p>
            <a:pPr algn="ctr" eaLnBrk="1" hangingPunct="1"/>
            <a:r>
              <a:rPr lang="en-US" sz="8800" dirty="0" err="1" smtClean="0"/>
              <a:t>MiniQuiz</a:t>
            </a:r>
            <a:endParaRPr lang="en-US" sz="8800" dirty="0" smtClean="0"/>
          </a:p>
          <a:p>
            <a:pPr algn="ctr" eaLnBrk="1" hangingPunct="1"/>
            <a:r>
              <a:rPr lang="en-US" sz="8800" dirty="0" smtClean="0"/>
              <a:t>then </a:t>
            </a:r>
            <a:r>
              <a:rPr lang="en-US" sz="8800" dirty="0" err="1" smtClean="0"/>
              <a:t>Probs</a:t>
            </a:r>
            <a:r>
              <a:rPr lang="en-US" sz="8800" dirty="0" smtClean="0"/>
              <a:t> 1&amp;2</a:t>
            </a:r>
            <a:endParaRPr lang="en-US" sz="8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smtClean="0"/>
              <a:t>1</a:t>
            </a:r>
            <a:r>
              <a:rPr lang="en-US" sz="12700" smtClean="0"/>
              <a:t>―4</a:t>
            </a:r>
            <a:endParaRPr lang="en-US" sz="127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260475" y="838200"/>
          <a:ext cx="6623050" cy="1501775"/>
        </p:xfrm>
        <a:graphic>
          <a:graphicData uri="http://schemas.openxmlformats.org/presentationml/2006/ole">
            <p:oleObj spid="_x0000_s145410" name="Equation" r:id="rId4" imgW="1904760" imgH="431640" progId="Equation.DSMT4">
              <p:embed/>
            </p:oleObj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3622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343400"/>
          <a:ext cx="2173287" cy="1573231"/>
        </p:xfrm>
        <a:graphic>
          <a:graphicData uri="http://schemas.openxmlformats.org/presentationml/2006/ole">
            <p:oleObj spid="_x0000_s145411" name="Equation" r:id="rId5" imgW="596880" imgH="4316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p:oleObj spid="_x0000_s147458" name="Equation" r:id="rId4" imgW="495000" imgH="431640" progId="Equation.DSMT4">
              <p:embed/>
            </p:oleObj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838200" y="1281113"/>
          <a:ext cx="5832475" cy="3519487"/>
        </p:xfrm>
        <a:graphic>
          <a:graphicData uri="http://schemas.openxmlformats.org/presentationml/2006/ole">
            <p:oleObj spid="_x0000_s149506" name="Equation" r:id="rId4" imgW="1600200" imgH="9651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54050" y="1335088"/>
          <a:ext cx="7727950" cy="3313112"/>
        </p:xfrm>
        <a:graphic>
          <a:graphicData uri="http://schemas.openxmlformats.org/presentationml/2006/ole">
            <p:oleObj spid="_x0000_s149507" name="Equation" r:id="rId5" imgW="2070000" imgH="888840" progId="Equation.DSMT4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3" y="4533900"/>
            <a:ext cx="5437187" cy="2019300"/>
            <a:chOff x="1878728" y="4457700"/>
            <a:chExt cx="5588872" cy="2171700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8" y="4991100"/>
            <a:ext cx="4627562" cy="1638300"/>
          </p:xfrm>
          <a:graphic>
            <a:graphicData uri="http://schemas.openxmlformats.org/presentationml/2006/ole">
              <p:oleObj spid="_x0000_s149508" name="Equation" r:id="rId6" imgW="1218960" imgH="431640" progId="Equation.DSMT4">
                <p:embed/>
              </p:oleObj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p:oleObj spid="_x0000_s151554" name="Equation" r:id="rId4" imgW="1714320" imgH="431640" progId="Equation.DSMT4">
              <p:embed/>
            </p:oleObj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p:oleObj spid="_x0000_s151555" name="Equation" r:id="rId5" imgW="1041120" imgH="469800" progId="Equation.DSMT4">
              <p:embed/>
            </p:oleObj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935163" y="2157413"/>
          <a:ext cx="5172075" cy="2543175"/>
        </p:xfrm>
        <a:graphic>
          <a:graphicData uri="http://schemas.openxmlformats.org/presentationml/2006/ole">
            <p:oleObj spid="_x0000_s153602" name="Equation" r:id="rId4" imgW="1054100" imgH="520700" progId="Equation.DSMT4">
              <p:embed/>
            </p:oleObj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Geometric Sum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22263" y="1566863"/>
          <a:ext cx="7354887" cy="900112"/>
        </p:xfrm>
        <a:graphic>
          <a:graphicData uri="http://schemas.openxmlformats.org/presentationml/2006/ole">
            <p:oleObj spid="_x0000_s4098" name="Equation" r:id="rId4" imgW="1968480" imgH="241200" progId="Equation.DSMT4">
              <p:embed/>
            </p:oleObj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p:oleObj spid="_x0000_s4099" name="Equation" r:id="rId5" imgW="2361960" imgH="241200" progId="Equation.DSMT4">
              <p:embed/>
            </p:oleObj>
          </a:graphicData>
        </a:graphic>
      </p:graphicFrame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0" y="3429000"/>
            <a:ext cx="22494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3333FF"/>
                </a:solidFill>
                <a:latin typeface="Comic Sans MS" pitchFamily="66" charset="0"/>
              </a:rPr>
              <a:t>=</a:t>
            </a:r>
          </a:p>
        </p:txBody>
      </p:sp>
      <p:grpSp>
        <p:nvGrpSpPr>
          <p:cNvPr id="4104" name="Group 11"/>
          <p:cNvGrpSpPr>
            <a:grpSpLocks/>
          </p:cNvGrpSpPr>
          <p:nvPr/>
        </p:nvGrpSpPr>
        <p:grpSpPr bwMode="auto">
          <a:xfrm>
            <a:off x="257175" y="3276600"/>
            <a:ext cx="8486775" cy="969963"/>
            <a:chOff x="162" y="2064"/>
            <a:chExt cx="5346" cy="611"/>
          </a:xfrm>
        </p:grpSpPr>
        <p:sp>
          <p:nvSpPr>
            <p:cNvPr id="4111" name="Line 12"/>
            <p:cNvSpPr>
              <a:spLocks noChangeShapeType="1"/>
            </p:cNvSpPr>
            <p:nvPr/>
          </p:nvSpPr>
          <p:spPr bwMode="auto">
            <a:xfrm flipV="1">
              <a:off x="162" y="2064"/>
              <a:ext cx="5346" cy="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Text Box 13"/>
            <p:cNvSpPr txBox="1">
              <a:spLocks noChangeArrowheads="1"/>
            </p:cNvSpPr>
            <p:nvPr/>
          </p:nvSpPr>
          <p:spPr bwMode="auto">
            <a:xfrm>
              <a:off x="1248" y="2156"/>
              <a:ext cx="1425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/>
                <a:t> </a:t>
              </a:r>
              <a:r>
                <a:rPr lang="en-US" sz="4800" dirty="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  <a:r>
                <a:rPr lang="en-US" sz="4800" dirty="0" smtClean="0">
                  <a:solidFill>
                    <a:srgbClr val="3333FF"/>
                  </a:solidFill>
                  <a:latin typeface="Comic Sans MS" pitchFamily="66" charset="0"/>
                </a:rPr>
                <a:t> </a:t>
              </a:r>
              <a:r>
                <a:rPr lang="en-US" sz="4800" dirty="0" smtClean="0">
                  <a:solidFill>
                    <a:srgbClr val="3333FF"/>
                  </a:solidFill>
                  <a:latin typeface="Comic Sans MS" pitchFamily="66" charset="0"/>
                  <a:sym typeface="Symbol" pitchFamily="18" charset="2"/>
                </a:rPr>
                <a:t>-</a:t>
              </a:r>
              <a:r>
                <a:rPr lang="en-US" sz="4800" i="1" dirty="0" smtClean="0">
                  <a:solidFill>
                    <a:srgbClr val="3333FF"/>
                  </a:solidFill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3333FF"/>
                  </a:solidFill>
                  <a:latin typeface="Comic Sans MS" pitchFamily="66" charset="0"/>
                </a:rPr>
                <a:t>x</a:t>
              </a:r>
              <a:r>
                <a:rPr lang="en-US" sz="4800" baseline="30000" dirty="0">
                  <a:solidFill>
                    <a:srgbClr val="3333FF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2486025" y="4486275"/>
          <a:ext cx="3806825" cy="1849438"/>
        </p:xfrm>
        <a:graphic>
          <a:graphicData uri="http://schemas.openxmlformats.org/presentationml/2006/ole">
            <p:oleObj spid="_x0000_s4100" name="Equation" r:id="rId6" imgW="939600" imgH="457200" progId="Equation.DSMT4">
              <p:embed/>
            </p:oleObj>
          </a:graphicData>
        </a:graphic>
      </p:graphicFrame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2362200" y="4357688"/>
            <a:ext cx="4141788" cy="2119312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4106" name="Group 16"/>
          <p:cNvGrpSpPr>
            <a:grpSpLocks/>
          </p:cNvGrpSpPr>
          <p:nvPr/>
        </p:nvGrpSpPr>
        <p:grpSpPr bwMode="auto">
          <a:xfrm>
            <a:off x="2743200" y="1524000"/>
            <a:ext cx="4495800" cy="1676400"/>
            <a:chOff x="2743200" y="1524000"/>
            <a:chExt cx="4495800" cy="1676400"/>
          </a:xfrm>
        </p:grpSpPr>
        <p:sp>
          <p:nvSpPr>
            <p:cNvPr id="4107" name="Line 7"/>
            <p:cNvSpPr>
              <a:spLocks noChangeShapeType="1"/>
            </p:cNvSpPr>
            <p:nvPr/>
          </p:nvSpPr>
          <p:spPr bwMode="auto">
            <a:xfrm flipH="1">
              <a:off x="274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9"/>
            <p:cNvSpPr>
              <a:spLocks noChangeShapeType="1"/>
            </p:cNvSpPr>
            <p:nvPr/>
          </p:nvSpPr>
          <p:spPr bwMode="auto">
            <a:xfrm flipH="1">
              <a:off x="3505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0"/>
            <p:cNvSpPr>
              <a:spLocks noChangeShapeType="1"/>
            </p:cNvSpPr>
            <p:nvPr/>
          </p:nvSpPr>
          <p:spPr bwMode="auto">
            <a:xfrm flipH="1">
              <a:off x="7162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Geometric Series</a:t>
            </a:r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/>
        </p:nvGraphicFramePr>
        <p:xfrm>
          <a:off x="912959" y="2590800"/>
          <a:ext cx="7392841" cy="985838"/>
        </p:xfrm>
        <a:graphic>
          <a:graphicData uri="http://schemas.openxmlformats.org/presentationml/2006/ole">
            <p:oleObj spid="_x0000_s5122" name="Equation" r:id="rId4" imgW="1714320" imgH="228600" progId="Equation.DSMT4">
              <p:embed/>
            </p:oleObj>
          </a:graphicData>
        </a:graphic>
      </p:graphicFrame>
      <p:sp>
        <p:nvSpPr>
          <p:cNvPr id="5126" name="Text Box 14"/>
          <p:cNvSpPr txBox="1">
            <a:spLocks noChangeArrowheads="1"/>
          </p:cNvSpPr>
          <p:nvPr/>
        </p:nvSpPr>
        <p:spPr bwMode="auto">
          <a:xfrm>
            <a:off x="228600" y="1524000"/>
            <a:ext cx="85587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i="1" dirty="0" smtClean="0">
                <a:latin typeface="Comic Sans MS" pitchFamily="66" charset="0"/>
              </a:rPr>
              <a:t>series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an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infinite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sum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429000"/>
          <a:ext cx="1709738" cy="1854200"/>
        </p:xfrm>
        <a:graphic>
          <a:graphicData uri="http://schemas.openxmlformats.org/presentationml/2006/ole">
            <p:oleObj spid="_x0000_s5127" name="Equation" r:id="rId5" imgW="457200" imgH="495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6999" y="3657600"/>
          <a:ext cx="4706471" cy="1600200"/>
        </p:xfrm>
        <a:graphic>
          <a:graphicData uri="http://schemas.openxmlformats.org/presentationml/2006/ole">
            <p:oleObj spid="_x0000_s5128" name="Equation" r:id="rId6" imgW="126972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Infinite Geometric Series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88938" y="3124200"/>
          <a:ext cx="8366125" cy="1952625"/>
        </p:xfrm>
        <a:graphic>
          <a:graphicData uri="http://schemas.openxmlformats.org/presentationml/2006/ole">
            <p:oleObj spid="_x0000_s6146" name="Equation" r:id="rId4" imgW="1955520" imgH="457200" progId="Equation.DSMT4">
              <p:embed/>
            </p:oleObj>
          </a:graphicData>
        </a:graphic>
      </p:graphicFrame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p:oleObj spid="_x0000_s6147" name="Equation" r:id="rId5" imgW="93960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Geometric Series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67000" y="3922713"/>
            <a:ext cx="3762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600" dirty="0">
                <a:latin typeface="Comic Sans MS" pitchFamily="66" charset="0"/>
              </a:rPr>
              <a:t>for </a:t>
            </a:r>
            <a:r>
              <a:rPr lang="en-US" sz="5600" dirty="0">
                <a:solidFill>
                  <a:srgbClr val="3333FF"/>
                </a:solidFill>
                <a:latin typeface="Comic Sans MS" pitchFamily="66" charset="0"/>
              </a:rPr>
              <a:t>|x|</a:t>
            </a:r>
            <a:r>
              <a:rPr lang="en-US" sz="5600" dirty="0">
                <a:latin typeface="Comic Sans MS" pitchFamily="66" charset="0"/>
              </a:rPr>
              <a:t> </a:t>
            </a:r>
            <a:r>
              <a:rPr lang="en-US" sz="5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5600" b="1" dirty="0">
                <a:latin typeface="Comic Sans MS" pitchFamily="66" charset="0"/>
              </a:rPr>
              <a:t> </a:t>
            </a:r>
            <a:r>
              <a:rPr lang="en-US" sz="5600" dirty="0">
                <a:solidFill>
                  <a:srgbClr val="3333FF"/>
                </a:solidFill>
                <a:latin typeface="Comic Sans MS" pitchFamily="66" charset="0"/>
              </a:rPr>
              <a:t>1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2819400" y="1295400"/>
          <a:ext cx="3370263" cy="2190750"/>
        </p:xfrm>
        <a:graphic>
          <a:graphicData uri="http://schemas.openxmlformats.org/presentationml/2006/ole">
            <p:oleObj spid="_x0000_s7170" name="Equation" r:id="rId4" imgW="761760" imgH="495000" progId="Equation.DSMT4">
              <p:embed/>
            </p:oleObj>
          </a:graphicData>
        </a:graphic>
      </p:graphicFrame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676400" y="1295400"/>
            <a:ext cx="5715000" cy="24384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900" y="2057400"/>
            <a:ext cx="7696200" cy="27432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Harmonic Sums, Integral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935</Words>
  <Application>Microsoft Macintosh PowerPoint</Application>
  <PresentationFormat>On-screen Show (4:3)</PresentationFormat>
  <Paragraphs>264</Paragraphs>
  <Slides>48</Slides>
  <Notes>48</Notes>
  <HiddenSlides>21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Comic Sans MS</vt:lpstr>
      <vt:lpstr>Euclid Symbol</vt:lpstr>
      <vt:lpstr>cmsy10</vt:lpstr>
      <vt:lpstr>Default Design</vt:lpstr>
      <vt:lpstr>Equation</vt:lpstr>
      <vt:lpstr>Slide 1</vt:lpstr>
      <vt:lpstr>Slide 2</vt:lpstr>
      <vt:lpstr>Geometric Sum</vt:lpstr>
      <vt:lpstr>Geometric Sum</vt:lpstr>
      <vt:lpstr>Geometric Sum</vt:lpstr>
      <vt:lpstr>Geometric Series</vt:lpstr>
      <vt:lpstr>Infinite Geometric Series</vt:lpstr>
      <vt:lpstr>Infinite Geometric Series</vt:lpstr>
      <vt:lpstr>Harmonic Sums, Integral Method</vt:lpstr>
      <vt:lpstr>Book Stacking</vt:lpstr>
      <vt:lpstr>Book Stacking</vt:lpstr>
      <vt:lpstr>Book Stacking</vt:lpstr>
      <vt:lpstr>Book Stacking</vt:lpstr>
      <vt:lpstr>Book Stacking </vt:lpstr>
      <vt:lpstr>n books</vt:lpstr>
      <vt:lpstr>n books</vt:lpstr>
      <vt:lpstr>n books</vt:lpstr>
      <vt:lpstr>n books</vt:lpstr>
      <vt:lpstr>n+1 books</vt:lpstr>
      <vt:lpstr>Slide 20</vt:lpstr>
      <vt:lpstr>Slide 21</vt:lpstr>
      <vt:lpstr>Slide 22</vt:lpstr>
      <vt:lpstr>n+1 books</vt:lpstr>
      <vt:lpstr>Slide 24</vt:lpstr>
      <vt:lpstr>Slide 25</vt:lpstr>
      <vt:lpstr>Slide 26</vt:lpstr>
      <vt:lpstr>Slide 27</vt:lpstr>
      <vt:lpstr>Slide 28</vt:lpstr>
      <vt:lpstr>Slide 29</vt:lpstr>
      <vt:lpstr>          Book stacking</vt:lpstr>
      <vt:lpstr>Book stacking</vt:lpstr>
      <vt:lpstr>CD case past the edge</vt:lpstr>
      <vt:lpstr>CD cases over the edge</vt:lpstr>
      <vt:lpstr>stack of 43 CD’s</vt:lpstr>
      <vt:lpstr>stack of 43 CD’s</vt:lpstr>
      <vt:lpstr>don’t sneeze</vt:lpstr>
      <vt:lpstr>Slide 37</vt:lpstr>
      <vt:lpstr>Slide 38</vt:lpstr>
      <vt:lpstr>Asymptotic bound for Hn</vt:lpstr>
      <vt:lpstr>Asymptotic Equivalence</vt:lpstr>
      <vt:lpstr>Slide 41</vt:lpstr>
      <vt:lpstr>Team Problems</vt:lpstr>
      <vt:lpstr>Team Problems</vt:lpstr>
      <vt:lpstr>Closed form for n!</vt:lpstr>
      <vt:lpstr>Closed form for n!</vt:lpstr>
      <vt:lpstr>Closed form for n!</vt:lpstr>
      <vt:lpstr>Closed form for n!</vt:lpstr>
      <vt:lpstr>Slide 48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373</cp:revision>
  <cp:lastPrinted>2010-04-05T13:29:15Z</cp:lastPrinted>
  <dcterms:created xsi:type="dcterms:W3CDTF">2011-04-03T16:42:20Z</dcterms:created>
  <dcterms:modified xsi:type="dcterms:W3CDTF">2011-04-03T16:43:18Z</dcterms:modified>
</cp:coreProperties>
</file>