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s/slide33.xml" ContentType="application/vnd.openxmlformats-officedocument.presentationml.slide+xml"/>
  <Override PartName="/ppt/embeddings/oleObject10.bin" ContentType="application/vnd.openxmlformats-officedocument.oleObject"/>
  <Override PartName="/ppt/tags/tag1.xml" ContentType="application/vnd.openxmlformats-officedocument.presentationml.tags+xml"/>
  <Default Extension="bin" ContentType="application/vnd.openxmlformats-officedocument.presentationml.printerSettings"/>
  <Override PartName="/ppt/notesSlides/notesSlide30.xml" ContentType="application/vnd.openxmlformats-officedocument.presentationml.notesSlide+xml"/>
  <Override PartName="/ppt/embeddings/Microsoft_Equation5.bin" ContentType="application/vnd.openxmlformats-officedocument.oleObject"/>
  <Override PartName="/ppt/embeddings/oleObject5.bin" ContentType="application/vnd.openxmlformats-officedocument.oleObject"/>
  <Override PartName="/ppt/embeddings/oleObject28.bin" ContentType="application/vnd.openxmlformats-officedocument.oleObject"/>
  <Override PartName="/ppt/notesSlides/notesSlide13.xml" ContentType="application/vnd.openxmlformats-officedocument.presentationml.notesSlide+xml"/>
  <Default Extension="wmf" ContentType="image/x-wmf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embeddings/oleObject33.bin" ContentType="application/vnd.openxmlformats-officedocument.oleObject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s/slide23.xml" ContentType="application/vnd.openxmlformats-officedocument.presentationml.slide+xml"/>
  <Override PartName="/ppt/embeddings/oleObject9.bin" ContentType="application/vnd.openxmlformats-officedocument.oleObject"/>
  <Default Extension="fntdata" ContentType="application/x-fontdata"/>
  <Override PartName="/ppt/theme/theme1.xml" ContentType="application/vnd.openxmlformats-officedocument.theme+xml"/>
  <Override PartName="/ppt/embeddings/oleObject16.bin" ContentType="application/vnd.openxmlformats-officedocument.oleObject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21.bin" ContentType="application/vnd.openxmlformats-officedocument.oleObject"/>
  <Override PartName="/ppt/embeddings/oleObject37.bin" ContentType="application/vnd.openxmlformats-officedocument.oleObject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embeddings/Microsoft_Equation2.bin" ContentType="application/vnd.openxmlformats-officedocument.oleObject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embeddings/oleObject25.bin" ContentType="application/vnd.openxmlformats-officedocument.oleObject"/>
  <Override PartName="/ppt/notesSlides/notesSlide26.xml" ContentType="application/vnd.openxmlformats-officedocument.presentationml.notesSlide+xml"/>
  <Override PartName="/ppt/slides/slide15.xml" ContentType="application/vnd.openxmlformats-officedocument.presentationml.slide+xml"/>
  <Override PartName="/ppt/slides/slide34.xml" ContentType="application/vnd.openxmlformats-officedocument.presentationml.slide+xml"/>
  <Override PartName="/ppt/embeddings/oleObject30.bin" ContentType="application/vnd.openxmlformats-officedocument.oleObject"/>
  <Override PartName="/ppt/embeddings/oleObject11.bin" ContentType="application/vnd.openxmlformats-officedocument.oleObject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embeddings/oleObject6.bin" ContentType="application/vnd.openxmlformats-officedocument.oleObject"/>
  <Override PartName="/ppt/presProps.xml" ContentType="application/vnd.openxmlformats-officedocument.presentationml.presProps+xml"/>
  <Override PartName="/ppt/embeddings/oleObject13.bin" ContentType="application/vnd.openxmlformats-officedocument.oleObject"/>
  <Override PartName="/ppt/embeddings/oleObject29.bin" ContentType="application/vnd.openxmlformats-officedocument.oleObject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embeddings/oleObject34.bin" ContentType="application/vnd.openxmlformats-officedocument.oleObject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5.xml" ContentType="application/vnd.openxmlformats-officedocument.presentationml.notesSlide+xml"/>
  <Override PartName="/ppt/slides/slide24.xml" ContentType="application/vnd.openxmlformats-officedocument.presentationml.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embeddings/oleObject17.bin" ContentType="application/vnd.openxmlformats-officedocument.oleObject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embeddings/oleObject22.bin" ContentType="application/vnd.openxmlformats-officedocument.oleObject"/>
  <Override PartName="/ppt/notesSlides/notesSlide23.xml" ContentType="application/vnd.openxmlformats-officedocument.presentationml.notesSlide+xml"/>
  <Default Extension="vml" ContentType="application/vnd.openxmlformats-officedocument.vmlDrawing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embeddings/Microsoft_Equation3.bin" ContentType="application/vnd.openxmlformats-officedocument.oleObject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embeddings/oleObject26.bin" ContentType="application/vnd.openxmlformats-officedocument.oleObject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embeddings/oleObject31.bin" ContentType="application/vnd.openxmlformats-officedocument.oleObject"/>
  <Override PartName="/ppt/embeddings/oleObject12.bin" ContentType="application/vnd.openxmlformats-officedocument.oleObject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21.xml" ContentType="application/vnd.openxmlformats-officedocument.presentationml.slide+xml"/>
  <Override PartName="/ppt/embeddings/oleObject7.bin" ContentType="application/vnd.openxmlformats-officedocument.oleObject"/>
  <Override PartName="/ppt/embeddings/oleObject14.bin" ContentType="application/vnd.openxmlformats-officedocument.oleObject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35.bin" ContentType="application/vnd.openxmlformats-officedocument.oleObject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theme/theme3.xml" ContentType="application/vnd.openxmlformats-officedocument.theme+xml"/>
  <Override PartName="/ppt/embeddings/oleObject18.bin" ContentType="application/vnd.openxmlformats-officedocument.oleObject"/>
  <Override PartName="/ppt/notesSlides/notesSlide19.xml" ContentType="application/vnd.openxmlformats-officedocument.presentationml.notesSlide+xml"/>
  <Override PartName="/ppt/embeddings/oleObject23.bin" ContentType="application/vnd.openxmlformats-officedocument.oleObject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32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29.xml" ContentType="application/vnd.openxmlformats-officedocument.presentationml.slide+xml"/>
  <Override PartName="/ppt/embeddings/Microsoft_Equation4.bin" ContentType="application/vnd.openxmlformats-officedocument.oleObject"/>
  <Override PartName="/docProps/app.xml" ContentType="application/vnd.openxmlformats-officedocument.extended-properties+xml"/>
  <Override PartName="/ppt/embeddings/oleObject4.bin" ContentType="application/vnd.openxmlformats-officedocument.oleObject"/>
  <Override PartName="/ppt/viewProps.xml" ContentType="application/vnd.openxmlformats-officedocument.presentationml.viewProps+xml"/>
  <Override PartName="/ppt/notesMasters/notesMaster1.xml" ContentType="application/vnd.openxmlformats-officedocument.presentationml.notesMaster+xml"/>
  <Override PartName="/ppt/embeddings/oleObject27.bin" ContentType="application/vnd.openxmlformats-officedocument.oleObject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embeddings/oleObject32.bin" ContentType="application/vnd.openxmlformats-officedocument.oleObject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22.xml" ContentType="application/vnd.openxmlformats-officedocument.presentationml.slide+xml"/>
  <Override PartName="/ppt/embeddings/oleObject8.bin" ContentType="application/vnd.openxmlformats-officedocument.oleObject"/>
  <Override PartName="/ppt/embeddings/oleObject15.bin" ContentType="application/vnd.openxmlformats-officedocument.oleObject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20.bin" ContentType="application/vnd.openxmlformats-officedocument.oleObject"/>
  <Override PartName="/ppt/embeddings/oleObject36.bin" ContentType="application/vnd.openxmlformats-officedocument.oleObject"/>
  <Default Extension="pict" ContentType="image/pict"/>
  <Override PartName="/ppt/notesSlides/notesSlide2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embeddings/Microsoft_Equation1.bin" ContentType="application/vnd.openxmlformats-officedocument.oleObject"/>
  <Override PartName="/ppt/embeddings/oleObject1.bin" ContentType="application/vnd.openxmlformats-officedocument.oleObject"/>
  <Override PartName="/ppt/embeddings/oleObject19.bin" ContentType="application/vnd.openxmlformats-officedocument.oleObject"/>
  <Override PartName="/ppt/embeddings/oleObject38.bin" ContentType="application/vnd.openxmlformats-officedocument.oleObject"/>
  <Override PartName="/ppt/embeddings/oleObject24.bin" ContentType="application/vnd.openxmlformats-officedocument.oleObject"/>
  <Default Extension="png" ContentType="image/png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embedTrueType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412" r:id="rId2"/>
    <p:sldId id="413" r:id="rId3"/>
    <p:sldId id="414" r:id="rId4"/>
    <p:sldId id="415" r:id="rId5"/>
    <p:sldId id="448" r:id="rId6"/>
    <p:sldId id="416" r:id="rId7"/>
    <p:sldId id="418" r:id="rId8"/>
    <p:sldId id="417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432" r:id="rId23"/>
    <p:sldId id="446" r:id="rId24"/>
    <p:sldId id="434" r:id="rId25"/>
    <p:sldId id="435" r:id="rId26"/>
    <p:sldId id="436" r:id="rId27"/>
    <p:sldId id="437" r:id="rId28"/>
    <p:sldId id="438" r:id="rId29"/>
    <p:sldId id="439" r:id="rId30"/>
    <p:sldId id="447" r:id="rId31"/>
    <p:sldId id="440" r:id="rId32"/>
    <p:sldId id="441" r:id="rId33"/>
    <p:sldId id="442" r:id="rId34"/>
    <p:sldId id="443" r:id="rId35"/>
    <p:sldId id="444" r:id="rId36"/>
  </p:sldIdLst>
  <p:sldSz cx="9144000" cy="6858000" type="screen4x3"/>
  <p:notesSz cx="7315200" cy="9601200"/>
  <p:embeddedFontLst>
    <p:embeddedFont>
      <p:font typeface="Comic Sans MS"/>
      <p:regular r:id="rId39"/>
      <p:bold r:id="rId40"/>
    </p:embeddedFont>
    <p:embeddedFont>
      <p:font typeface="Euclid Math One" charset="2"/>
      <p:regular r:id="rId41"/>
      <p:bold r:id="rId42"/>
    </p:embeddedFont>
    <p:embeddedFont>
      <p:font typeface="Euclid Symbol" charset="2"/>
      <p:regular r:id="rId43"/>
      <p:bold r:id="rId44"/>
      <p:italic r:id="rId45"/>
      <p:boldItalic r:id="rId46"/>
    </p:embeddedFont>
  </p:embeddedFontLst>
  <p:custDataLst>
    <p:tags r:id="rId4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FF33CC"/>
    <a:srgbClr val="00A249"/>
    <a:srgbClr val="0000FF"/>
    <a:srgbClr val="0033CC"/>
    <a:srgbClr val="FF6600"/>
    <a:srgbClr val="DDDDDD"/>
    <a:srgbClr val="FF9933"/>
    <a:srgbClr val="9966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SorterView">
  <p:normalViewPr>
    <p:restoredLeft sz="16525" autoAdjust="0"/>
    <p:restoredTop sz="94595" autoAdjust="0"/>
  </p:normalViewPr>
  <p:slideViewPr>
    <p:cSldViewPr showGuides="1">
      <p:cViewPr varScale="1">
        <p:scale>
          <a:sx n="114" d="100"/>
          <a:sy n="114" d="100"/>
        </p:scale>
        <p:origin x="-6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font" Target="fonts/font8.fntdata"/><Relationship Id="rId47" Type="http://schemas.openxmlformats.org/officeDocument/2006/relationships/printerSettings" Target="printerSettings/printerSettings1.bin"/><Relationship Id="rId48" Type="http://schemas.openxmlformats.org/officeDocument/2006/relationships/tags" Target="tags/tag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font" Target="fonts/font1.fntdata"/><Relationship Id="rId40" Type="http://schemas.openxmlformats.org/officeDocument/2006/relationships/font" Target="fonts/font2.fntdata"/><Relationship Id="rId41" Type="http://schemas.openxmlformats.org/officeDocument/2006/relationships/font" Target="fonts/font3.fntdata"/><Relationship Id="rId42" Type="http://schemas.openxmlformats.org/officeDocument/2006/relationships/font" Target="fonts/font4.fntdata"/><Relationship Id="rId43" Type="http://schemas.openxmlformats.org/officeDocument/2006/relationships/font" Target="fonts/font5.fntdata"/><Relationship Id="rId44" Type="http://schemas.openxmlformats.org/officeDocument/2006/relationships/font" Target="fonts/font6.fntdata"/><Relationship Id="rId45" Type="http://schemas.openxmlformats.org/officeDocument/2006/relationships/font" Target="fonts/font7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ict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ict"/><Relationship Id="rId2" Type="http://schemas.openxmlformats.org/officeDocument/2006/relationships/image" Target="../media/image19.pict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ict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pict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pict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wmf"/><Relationship Id="rId3" Type="http://schemas.openxmlformats.org/officeDocument/2006/relationships/image" Target="../media/image2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4" Type="http://schemas.openxmlformats.org/officeDocument/2006/relationships/image" Target="../media/image33.wmf"/><Relationship Id="rId5" Type="http://schemas.openxmlformats.org/officeDocument/2006/relationships/image" Target="../media/image34.wmf"/><Relationship Id="rId1" Type="http://schemas.openxmlformats.org/officeDocument/2006/relationships/image" Target="../media/image30.wmf"/><Relationship Id="rId2" Type="http://schemas.openxmlformats.org/officeDocument/2006/relationships/image" Target="../media/image3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Relationship Id="rId2" Type="http://schemas.openxmlformats.org/officeDocument/2006/relationships/image" Target="../media/image31.wmf"/><Relationship Id="rId3" Type="http://schemas.openxmlformats.org/officeDocument/2006/relationships/image" Target="../media/image36.pict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image" Target="../media/image38.wmf"/><Relationship Id="rId3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image" Target="../media/image9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5D190A98-0388-4064-BE2C-267589491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861E01B-B7A2-4F15-B2C8-5F733AB03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166BA-D47E-4530-8863-52260161602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1054AE-29A3-422F-9AAB-8118498C1DA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8ED83-384D-48F6-809E-40BF361D6CF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2ABE30-6A1E-49E8-9003-F54FD461BF7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163671-35E8-40B9-9591-4504F594E34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3755B-D008-434C-A4FE-3B574660E21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2FEFEA-64E2-4B2C-839A-FDFAD00BA83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3755B-D008-434C-A4FE-3B574660E21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4A3035-0C75-4571-954A-16C4CDFA353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3E68C0-8153-4FA6-A307-F42102DD456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16E91D-3D46-4C1C-9B31-3507E06DBD6D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A55A9-DF0E-4E4F-A5F4-6FFCD1861EA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1D3F23-3B8F-4E55-988B-FBFD8BAF653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EF3BA-E35C-4353-9AE2-5C21B53946E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6035B4-B228-462F-9285-373931A4FBCE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55C26-EEE9-492F-9C52-D53128FEC85F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7D27E7-0295-4DF9-A2F6-5093F32EF9C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796004-150A-41DE-9752-C15DDD1C68D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D431BD-235E-4F86-BD87-1F78638B2D61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3E69E0-1942-45BD-8953-10EC01054BBA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66793-99F8-4838-8640-C54CDDFD309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69DD2-EBB0-4958-8132-61F0453A2898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FB0BE2-853F-4B2F-B067-8E3BA4509D4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66793-99F8-4838-8640-C54CDDFD309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5DBC90-443F-4ED5-95EC-1EBDE6411DBF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A6E1E0-2EC4-424A-84F4-969E9FB60C3B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7BBA87-E421-4899-ABB1-56DEF29631E9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05E6AF-B680-49A1-B630-0C0DF0B5FEF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Grp="1" noChangeArrowheads="1"/>
          </p:cNvSpPr>
          <p:nvPr/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66788"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atin typeface="Times New Roman" pitchFamily="18" charset="0"/>
              </a:rPr>
              <a:t>36</a:t>
            </a:r>
          </a:p>
        </p:txBody>
      </p:sp>
      <p:sp>
        <p:nvSpPr>
          <p:cNvPr id="952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4/2/08 2:20PM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82D2CA-1C49-446E-AD55-3F7BE8C3AE8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82D2CA-1C49-446E-AD55-3F7BE8C3AE8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EAEA66-8F26-4DBA-84DE-398CACAEA82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E6913F-4EC0-45E8-8167-966F0B3E208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82F9BA-F747-4BBA-B6FE-8CC2E957E0D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3E68C0-8153-4FA6-A307-F42102DD456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23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2400" y="6581001"/>
            <a:ext cx="1371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err="1">
                <a:latin typeface="Comic Sans MS" pitchFamily="66" charset="0"/>
              </a:rPr>
              <a:t>lec</a:t>
            </a:r>
            <a:r>
              <a:rPr lang="en-US" sz="1200" dirty="0">
                <a:latin typeface="Comic Sans MS" pitchFamily="66" charset="0"/>
              </a:rPr>
              <a:t> </a:t>
            </a:r>
            <a:r>
              <a:rPr lang="en-US" sz="1200" dirty="0" smtClean="0">
                <a:latin typeface="Comic Sans MS" pitchFamily="66" charset="0"/>
              </a:rPr>
              <a:t>9W.</a:t>
            </a:r>
            <a:fld id="{CE304688-B858-4773-B640-F1307E7715AE}" type="slidenum">
              <a:rPr lang="en-US" sz="120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latin typeface="Comic Sans MS" pitchFamily="66" charset="0"/>
            </a:endParaRPr>
          </a:p>
        </p:txBody>
      </p:sp>
      <p:pic>
        <p:nvPicPr>
          <p:cNvPr id="25607" name="Picture 9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00400" y="6553200"/>
            <a:ext cx="2743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April 6, 2011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5" r:id="rId4"/>
    <p:sldLayoutId id="2147483896" r:id="rId5"/>
    <p:sldLayoutId id="2147483903" r:id="rId6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5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6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7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8.bin"/><Relationship Id="rId5" Type="http://schemas.openxmlformats.org/officeDocument/2006/relationships/oleObject" Target="../embeddings/oleObject19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20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21.bin"/><Relationship Id="rId5" Type="http://schemas.openxmlformats.org/officeDocument/2006/relationships/oleObject" Target="../embeddings/oleObject22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3.bin"/><Relationship Id="rId5" Type="http://schemas.openxmlformats.org/officeDocument/2006/relationships/oleObject" Target="../embeddings/oleObject24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5.bin"/><Relationship Id="rId5" Type="http://schemas.openxmlformats.org/officeDocument/2006/relationships/oleObject" Target="../embeddings/oleObject26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7.bin"/><Relationship Id="rId5" Type="http://schemas.openxmlformats.org/officeDocument/2006/relationships/oleObject" Target="../embeddings/oleObject28.bin"/><Relationship Id="rId6" Type="http://schemas.openxmlformats.org/officeDocument/2006/relationships/oleObject" Target="../embeddings/oleObject29.bin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30.bin"/><Relationship Id="rId5" Type="http://schemas.openxmlformats.org/officeDocument/2006/relationships/oleObject" Target="../embeddings/Microsoft_Equation1.bin"/><Relationship Id="rId6" Type="http://schemas.openxmlformats.org/officeDocument/2006/relationships/oleObject" Target="../embeddings/oleObject31.bin"/><Relationship Id="rId7" Type="http://schemas.openxmlformats.org/officeDocument/2006/relationships/oleObject" Target="../embeddings/oleObject32.bin"/><Relationship Id="rId8" Type="http://schemas.openxmlformats.org/officeDocument/2006/relationships/oleObject" Target="../embeddings/oleObject33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Microsoft_Equation2.bin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Microsoft_Equation3.bin"/><Relationship Id="rId5" Type="http://schemas.openxmlformats.org/officeDocument/2006/relationships/oleObject" Target="../embeddings/oleObject34.bin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35.bin"/><Relationship Id="rId5" Type="http://schemas.openxmlformats.org/officeDocument/2006/relationships/oleObject" Target="../embeddings/Microsoft_Equation4.bin"/><Relationship Id="rId6" Type="http://schemas.openxmlformats.org/officeDocument/2006/relationships/oleObject" Target="../embeddings/oleObject36.bin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37.bin"/><Relationship Id="rId5" Type="http://schemas.openxmlformats.org/officeDocument/2006/relationships/oleObject" Target="../embeddings/oleObject38.bin"/><Relationship Id="rId6" Type="http://schemas.openxmlformats.org/officeDocument/2006/relationships/oleObject" Target="../embeddings/Microsoft_Equation5.bin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5.bin"/><Relationship Id="rId6" Type="http://schemas.openxmlformats.org/officeDocument/2006/relationships/oleObject" Target="../embeddings/oleObject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8.bin"/><Relationship Id="rId6" Type="http://schemas.openxmlformats.org/officeDocument/2006/relationships/oleObject" Target="../embeddings/oleObject9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0.bin"/><Relationship Id="rId5" Type="http://schemas.openxmlformats.org/officeDocument/2006/relationships/oleObject" Target="../embeddings/oleObject11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3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4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68300" y="1798638"/>
            <a:ext cx="8382000" cy="3230562"/>
          </a:xfrm>
        </p:spPr>
        <p:txBody>
          <a:bodyPr/>
          <a:lstStyle/>
          <a:p>
            <a:pPr eaLnBrk="1" hangingPunct="1">
              <a:defRPr/>
            </a:pPr>
            <a:r>
              <a:rPr lang="en-US" sz="8800" b="1" dirty="0" smtClean="0">
                <a:solidFill>
                  <a:srgbClr val="000000"/>
                </a:solidFill>
                <a:ea typeface="+mj-ea"/>
                <a:cs typeface="+mj-cs"/>
              </a:rPr>
              <a:t>Asymptotic</a:t>
            </a:r>
          </a:p>
          <a:p>
            <a:pPr eaLnBrk="1" hangingPunct="1">
              <a:defRPr/>
            </a:pPr>
            <a:r>
              <a:rPr lang="en-US" sz="8800" b="1" dirty="0" smtClean="0">
                <a:solidFill>
                  <a:srgbClr val="000000"/>
                </a:solidFill>
                <a:ea typeface="+mj-ea"/>
                <a:cs typeface="+mj-cs"/>
              </a:rPr>
              <a:t>Notation</a:t>
            </a:r>
            <a:endParaRPr lang="en-US" sz="6600" b="1" dirty="0" smtClean="0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Asymptotic Equivalence </a:t>
            </a:r>
            <a:r>
              <a:rPr lang="en-US" dirty="0" smtClean="0">
                <a:solidFill>
                  <a:srgbClr val="FF33CC"/>
                </a:solidFill>
              </a:rPr>
              <a:t>~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223963" y="1182688"/>
            <a:ext cx="6853158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Lemma: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800" b="1" dirty="0">
                <a:solidFill>
                  <a:srgbClr val="FF33CC"/>
                </a:solidFill>
                <a:latin typeface="Comic Sans MS" pitchFamily="66" charset="0"/>
              </a:rPr>
              <a:t>~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is symmetric</a:t>
            </a:r>
          </a:p>
        </p:txBody>
      </p:sp>
      <p:sp>
        <p:nvSpPr>
          <p:cNvPr id="526342" name="Text Box 6"/>
          <p:cNvSpPr txBox="1">
            <a:spLocks noChangeArrowheads="1"/>
          </p:cNvSpPr>
          <p:nvPr/>
        </p:nvSpPr>
        <p:spPr bwMode="auto">
          <a:xfrm>
            <a:off x="962025" y="2279650"/>
            <a:ext cx="6415088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Proof: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Say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 </a:t>
            </a:r>
            <a:r>
              <a:rPr lang="en-US" sz="4800" b="1" dirty="0">
                <a:solidFill>
                  <a:srgbClr val="FF33CC"/>
                </a:solidFill>
                <a:latin typeface="Comic Sans MS" pitchFamily="66" charset="0"/>
              </a:rPr>
              <a:t>~</a:t>
            </a:r>
            <a:r>
              <a:rPr lang="en-US" sz="48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800" dirty="0">
                <a:latin typeface="Comic Sans MS" pitchFamily="66" charset="0"/>
              </a:rPr>
              <a:t>. </a:t>
            </a:r>
            <a:r>
              <a:rPr lang="en-US" sz="4800" i="1" dirty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Now</a:t>
            </a:r>
          </a:p>
        </p:txBody>
      </p:sp>
      <p:graphicFrame>
        <p:nvGraphicFramePr>
          <p:cNvPr id="526344" name="Object 8"/>
          <p:cNvGraphicFramePr>
            <a:graphicFrameLocks noChangeAspect="1"/>
          </p:cNvGraphicFramePr>
          <p:nvPr/>
        </p:nvGraphicFramePr>
        <p:xfrm>
          <a:off x="1062038" y="3419475"/>
          <a:ext cx="7018337" cy="2668588"/>
        </p:xfrm>
        <a:graphic>
          <a:graphicData uri="http://schemas.openxmlformats.org/presentationml/2006/ole">
            <p:oleObj spid="_x0000_s151554" name="Equation" r:id="rId4" imgW="1803240" imgH="685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Asymptotic Equivalence </a:t>
            </a:r>
            <a:r>
              <a:rPr lang="en-US" smtClean="0">
                <a:solidFill>
                  <a:srgbClr val="CC0099"/>
                </a:solidFill>
              </a:rPr>
              <a:t>~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1223963" y="1182688"/>
            <a:ext cx="6853158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Lemma: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4800" b="1" dirty="0">
                <a:solidFill>
                  <a:srgbClr val="CC0099"/>
                </a:solidFill>
                <a:latin typeface="Comic Sans MS" pitchFamily="66" charset="0"/>
              </a:rPr>
              <a:t>~</a:t>
            </a:r>
            <a:r>
              <a:rPr lang="en-US" sz="5400" dirty="0">
                <a:solidFill>
                  <a:srgbClr val="006600"/>
                </a:solidFill>
                <a:latin typeface="Comic Sans MS" pitchFamily="66" charset="0"/>
              </a:rPr>
              <a:t> is symmetric</a:t>
            </a: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962025" y="2214563"/>
            <a:ext cx="5581977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Comic Sans MS" pitchFamily="66" charset="0"/>
              </a:rPr>
              <a:t>Proof:</a:t>
            </a:r>
            <a:r>
              <a:rPr lang="en-US" sz="6000" dirty="0">
                <a:latin typeface="Comic Sans MS" pitchFamily="66" charset="0"/>
              </a:rPr>
              <a:t>  so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g </a:t>
            </a:r>
            <a:r>
              <a:rPr lang="en-US" sz="6000" b="1" dirty="0">
                <a:solidFill>
                  <a:srgbClr val="FF33CC"/>
                </a:solidFill>
                <a:latin typeface="Comic Sans MS" pitchFamily="66" charset="0"/>
              </a:rPr>
              <a:t>~</a:t>
            </a:r>
            <a:r>
              <a:rPr lang="en-US" sz="60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f</a:t>
            </a:r>
            <a:r>
              <a:rPr lang="en-US" sz="6000" dirty="0">
                <a:latin typeface="Comic Sans MS" pitchFamily="66" charset="0"/>
              </a:rPr>
              <a:t>. </a:t>
            </a:r>
            <a:r>
              <a:rPr lang="en-US" sz="3600" dirty="0">
                <a:latin typeface="Comic Sans MS" pitchFamily="66" charset="0"/>
                <a:sym typeface="Euclid Math One" pitchFamily="18" charset="2"/>
              </a:rPr>
              <a:t>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transitivity of </a:t>
            </a:r>
            <a:r>
              <a:rPr lang="en-US" sz="4400" dirty="0" smtClean="0">
                <a:solidFill>
                  <a:srgbClr val="FF33CC"/>
                </a:solidFill>
              </a:rPr>
              <a:t>~</a:t>
            </a:r>
          </a:p>
        </p:txBody>
      </p:sp>
      <p:graphicFrame>
        <p:nvGraphicFramePr>
          <p:cNvPr id="12290" name="Object 6"/>
          <p:cNvGraphicFramePr>
            <a:graphicFrameLocks noChangeAspect="1"/>
          </p:cNvGraphicFramePr>
          <p:nvPr>
            <p:ph idx="1"/>
          </p:nvPr>
        </p:nvGraphicFramePr>
        <p:xfrm>
          <a:off x="1424715" y="977185"/>
          <a:ext cx="6288702" cy="5389802"/>
        </p:xfrm>
        <a:graphic>
          <a:graphicData uri="http://schemas.openxmlformats.org/presentationml/2006/ole">
            <p:oleObj spid="_x0000_s152578" name="Equation" r:id="rId4" imgW="1777680" imgH="15238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Little Oh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0475" y="982663"/>
            <a:ext cx="7318375" cy="10350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>
                <a:solidFill>
                  <a:srgbClr val="FF33CC"/>
                </a:solidFill>
              </a:rPr>
              <a:t>Asymptotically smaller</a:t>
            </a:r>
            <a:r>
              <a:rPr lang="en-US" sz="4800" i="1" dirty="0" smtClean="0">
                <a:solidFill>
                  <a:srgbClr val="FF33CC"/>
                </a:solidFill>
              </a:rPr>
              <a:t> </a:t>
            </a:r>
            <a:r>
              <a:rPr lang="en-US" sz="4800" dirty="0" smtClean="0"/>
              <a:t>:</a:t>
            </a:r>
            <a:endParaRPr lang="en-US" sz="4000" dirty="0" smtClean="0"/>
          </a:p>
        </p:txBody>
      </p:sp>
      <p:sp>
        <p:nvSpPr>
          <p:cNvPr id="483333" name="Rectangle 5"/>
          <p:cNvSpPr>
            <a:spLocks noChangeArrowheads="1"/>
          </p:cNvSpPr>
          <p:nvPr/>
        </p:nvSpPr>
        <p:spPr bwMode="auto">
          <a:xfrm>
            <a:off x="1123950" y="1855788"/>
            <a:ext cx="6616700" cy="189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4800" dirty="0" smtClean="0">
                <a:latin typeface="Comic Sans MS" pitchFamily="66" charset="0"/>
              </a:rPr>
              <a:t>Def:</a:t>
            </a:r>
            <a:r>
              <a:rPr lang="en-US" sz="5400" i="1" dirty="0" smtClean="0">
                <a:solidFill>
                  <a:srgbClr val="000099"/>
                </a:solidFill>
                <a:latin typeface="Comic Sans MS" pitchFamily="66" charset="0"/>
              </a:rPr>
              <a:t> </a:t>
            </a:r>
            <a:r>
              <a:rPr lang="en-US" sz="5400" i="1" dirty="0" smtClean="0"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b="1" dirty="0">
                <a:latin typeface="Comic Sans MS" pitchFamily="66" charset="0"/>
              </a:rPr>
              <a:t>= 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o(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5400" dirty="0" smtClean="0">
                <a:latin typeface="Comic Sans MS" pitchFamily="66" charset="0"/>
              </a:rPr>
              <a:t> 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>
              <a:latin typeface="Comic Sans MS" pitchFamily="66" charset="0"/>
            </a:endParaRPr>
          </a:p>
        </p:txBody>
      </p:sp>
      <p:graphicFrame>
        <p:nvGraphicFramePr>
          <p:cNvPr id="483334" name="Object 6"/>
          <p:cNvGraphicFramePr>
            <a:graphicFrameLocks noChangeAspect="1"/>
          </p:cNvGraphicFramePr>
          <p:nvPr/>
        </p:nvGraphicFramePr>
        <p:xfrm>
          <a:off x="1347788" y="2981325"/>
          <a:ext cx="6464300" cy="2392363"/>
        </p:xfrm>
        <a:graphic>
          <a:graphicData uri="http://schemas.openxmlformats.org/presentationml/2006/ole">
            <p:oleObj spid="_x0000_s153602" name="Equation" r:id="rId4" imgW="1231900" imgH="457200" progId="Equation.DSMT4">
              <p:embed/>
            </p:oleObj>
          </a:graphicData>
        </a:graphic>
      </p:graphicFrame>
      <p:sp useBgFill="1">
        <p:nvSpPr>
          <p:cNvPr id="483335" name="Rectangle 7"/>
          <p:cNvSpPr>
            <a:spLocks noChangeArrowheads="1"/>
          </p:cNvSpPr>
          <p:nvPr/>
        </p:nvSpPr>
        <p:spPr bwMode="auto">
          <a:xfrm>
            <a:off x="1447800" y="12700"/>
            <a:ext cx="7543800" cy="11430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>
                <a:solidFill>
                  <a:schemeClr val="tx2"/>
                </a:solidFill>
                <a:latin typeface="Comic Sans MS" pitchFamily="66" charset="0"/>
              </a:rPr>
              <a:t>Little Oh:   </a:t>
            </a:r>
            <a:r>
              <a:rPr lang="en-US" sz="3200" b="1" dirty="0">
                <a:solidFill>
                  <a:srgbClr val="FF33CC"/>
                </a:solidFill>
                <a:latin typeface="Comic Sans MS" pitchFamily="66" charset="0"/>
              </a:rPr>
              <a:t>o(∙)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3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8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50180" name="Text Box 10"/>
          <p:cNvSpPr txBox="1">
            <a:spLocks noChangeArrowheads="1"/>
          </p:cNvSpPr>
          <p:nvPr/>
        </p:nvSpPr>
        <p:spPr bwMode="auto">
          <a:xfrm>
            <a:off x="311865" y="2044749"/>
            <a:ext cx="2762295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because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570163" y="830263"/>
          <a:ext cx="3987800" cy="1487487"/>
        </p:xfrm>
        <a:graphic>
          <a:graphicData uri="http://schemas.openxmlformats.org/presentationml/2006/ole">
            <p:oleObj spid="_x0000_s154626" name="Equation" r:id="rId4" imgW="647700" imgH="2413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035050" y="2590800"/>
          <a:ext cx="7037388" cy="2768600"/>
        </p:xfrm>
        <a:graphic>
          <a:graphicData uri="http://schemas.openxmlformats.org/presentationml/2006/ole">
            <p:oleObj spid="_x0000_s154627" name="Equation" r:id="rId5" imgW="1130300" imgH="4445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</a:t>
            </a:r>
          </a:p>
        </p:txBody>
      </p:sp>
      <p:sp>
        <p:nvSpPr>
          <p:cNvPr id="1434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76275" y="1147763"/>
            <a:ext cx="7989888" cy="17303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000" dirty="0" smtClean="0">
                <a:solidFill>
                  <a:srgbClr val="FF33CC"/>
                </a:solidFill>
              </a:rPr>
              <a:t>Asymptotic Order of Growth: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40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</p:txBody>
      </p:sp>
      <p:sp>
        <p:nvSpPr>
          <p:cNvPr id="487429" name="Rectangle 1029"/>
          <p:cNvSpPr>
            <a:spLocks noChangeArrowheads="1"/>
          </p:cNvSpPr>
          <p:nvPr/>
        </p:nvSpPr>
        <p:spPr bwMode="auto">
          <a:xfrm>
            <a:off x="2095500" y="1957388"/>
            <a:ext cx="4724400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b="1" dirty="0">
                <a:latin typeface="Comic Sans MS" pitchFamily="66" charset="0"/>
              </a:rPr>
              <a:t>= 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O(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54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</a:p>
        </p:txBody>
      </p:sp>
      <p:graphicFrame>
        <p:nvGraphicFramePr>
          <p:cNvPr id="487430" name="Object 1030"/>
          <p:cNvGraphicFramePr>
            <a:graphicFrameLocks noChangeAspect="1"/>
          </p:cNvGraphicFramePr>
          <p:nvPr/>
        </p:nvGraphicFramePr>
        <p:xfrm>
          <a:off x="900113" y="3225800"/>
          <a:ext cx="7327900" cy="2087563"/>
        </p:xfrm>
        <a:graphic>
          <a:graphicData uri="http://schemas.openxmlformats.org/presentationml/2006/ole">
            <p:oleObj spid="_x0000_s155650" name="Equation" r:id="rId4" imgW="1689100" imgH="482600" progId="Equation.DSMT4">
              <p:embed/>
            </p:oleObj>
          </a:graphicData>
        </a:graphic>
      </p:graphicFrame>
      <p:sp>
        <p:nvSpPr>
          <p:cNvPr id="487431" name="Line 1031"/>
          <p:cNvSpPr>
            <a:spLocks noChangeShapeType="1"/>
          </p:cNvSpPr>
          <p:nvPr/>
        </p:nvSpPr>
        <p:spPr bwMode="auto">
          <a:xfrm>
            <a:off x="2748117" y="4243110"/>
            <a:ext cx="1061883" cy="4571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87432" name="Text Box 1032"/>
          <p:cNvSpPr txBox="1">
            <a:spLocks noChangeArrowheads="1"/>
          </p:cNvSpPr>
          <p:nvPr/>
        </p:nvSpPr>
        <p:spPr bwMode="auto">
          <a:xfrm>
            <a:off x="962025" y="5338763"/>
            <a:ext cx="6615113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80000"/>
                </a:solidFill>
                <a:latin typeface="Comic Sans MS" pitchFamily="66" charset="0"/>
              </a:rPr>
              <a:t>a technicality -- ignore now</a:t>
            </a:r>
          </a:p>
        </p:txBody>
      </p:sp>
      <p:sp useBgFill="1">
        <p:nvSpPr>
          <p:cNvPr id="487437" name="Rectangle 1037"/>
          <p:cNvSpPr>
            <a:spLocks noChangeArrowheads="1"/>
          </p:cNvSpPr>
          <p:nvPr/>
        </p:nvSpPr>
        <p:spPr bwMode="auto">
          <a:xfrm>
            <a:off x="1460500" y="0"/>
            <a:ext cx="7543800" cy="11430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>
                <a:solidFill>
                  <a:schemeClr val="tx2"/>
                </a:solidFill>
                <a:latin typeface="Comic Sans MS" pitchFamily="66" charset="0"/>
              </a:rPr>
              <a:t>Big Oh:   </a:t>
            </a:r>
            <a:r>
              <a:rPr lang="en-US" sz="3200" b="1">
                <a:solidFill>
                  <a:srgbClr val="FF33CC"/>
                </a:solidFill>
                <a:latin typeface="Comic Sans MS" pitchFamily="66" charset="0"/>
              </a:rPr>
              <a:t>O(∙)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8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487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9" grpId="0"/>
      <p:bldP spid="487431" grpId="0" animBg="1"/>
      <p:bldP spid="4874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Big Oh: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50180" name="Text Box 10"/>
          <p:cNvSpPr txBox="1">
            <a:spLocks noChangeArrowheads="1"/>
          </p:cNvSpPr>
          <p:nvPr/>
        </p:nvSpPr>
        <p:spPr bwMode="auto">
          <a:xfrm>
            <a:off x="311865" y="2044749"/>
            <a:ext cx="2762295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because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141538" y="869950"/>
          <a:ext cx="4846637" cy="1408113"/>
        </p:xfrm>
        <a:graphic>
          <a:graphicData uri="http://schemas.openxmlformats.org/presentationml/2006/ole">
            <p:oleObj spid="_x0000_s156674" name="Equation" r:id="rId4" imgW="787320" imgH="2286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350963" y="2590800"/>
          <a:ext cx="6405562" cy="2768600"/>
        </p:xfrm>
        <a:graphic>
          <a:graphicData uri="http://schemas.openxmlformats.org/presentationml/2006/ole">
            <p:oleObj spid="_x0000_s156675" name="Equation" r:id="rId5" imgW="1028700" imgH="4445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800" dirty="0" smtClean="0"/>
              <a:t>Theta:  </a:t>
            </a:r>
            <a:r>
              <a:rPr lang="en-US" sz="4800" b="0" dirty="0" err="1" smtClean="0">
                <a:solidFill>
                  <a:srgbClr val="FF33CC"/>
                </a:solidFill>
                <a:sym typeface="Symbol" pitchFamily="18" charset="2"/>
              </a:rPr>
              <a:t>Θ</a:t>
            </a:r>
            <a:r>
              <a:rPr lang="en-US" sz="4800" b="0" dirty="0" smtClean="0">
                <a:solidFill>
                  <a:srgbClr val="FF33CC"/>
                </a:solidFill>
              </a:rPr>
              <a:t>(∙)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612900" y="1741900"/>
            <a:ext cx="60706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b="1" dirty="0">
                <a:latin typeface="Comic Sans MS" pitchFamily="66" charset="0"/>
              </a:rPr>
              <a:t>=</a:t>
            </a:r>
            <a:r>
              <a:rPr lang="en-US" sz="6600" b="1" dirty="0" smtClean="0">
                <a:latin typeface="Comic Sans MS" pitchFamily="66" charset="0"/>
              </a:rPr>
              <a:t> </a:t>
            </a:r>
            <a:r>
              <a:rPr lang="en-US" sz="6600" dirty="0" err="1" smtClean="0">
                <a:solidFill>
                  <a:srgbClr val="FF33CC"/>
                </a:solidFill>
                <a:sym typeface="Symbol" pitchFamily="18" charset="2"/>
              </a:rPr>
              <a:t>Θ</a:t>
            </a:r>
            <a:r>
              <a:rPr lang="en-US" sz="6600" dirty="0" err="1" smtClean="0">
                <a:solidFill>
                  <a:srgbClr val="FF33CC"/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</a:rPr>
              <a:t>g(n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6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  <a:endParaRPr lang="en-US" sz="54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488454" name="Rectangle 6"/>
          <p:cNvSpPr>
            <a:spLocks noChangeArrowheads="1"/>
          </p:cNvSpPr>
          <p:nvPr/>
        </p:nvSpPr>
        <p:spPr bwMode="auto">
          <a:xfrm>
            <a:off x="1227781" y="2979179"/>
            <a:ext cx="6751090" cy="286232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Def:</a:t>
            </a:r>
            <a:r>
              <a:rPr lang="en-US" sz="6000" i="1" dirty="0" smtClean="0"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f(n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000" b="1" dirty="0">
                <a:latin typeface="Comic Sans MS" pitchFamily="66" charset="0"/>
              </a:rPr>
              <a:t>=</a:t>
            </a:r>
            <a:r>
              <a:rPr lang="en-US" sz="6000" dirty="0">
                <a:latin typeface="Comic Sans MS" pitchFamily="66" charset="0"/>
              </a:rPr>
              <a:t>O(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6000" dirty="0">
                <a:latin typeface="Comic Sans MS" pitchFamily="66" charset="0"/>
              </a:rPr>
              <a:t>) </a:t>
            </a:r>
            <a:r>
              <a:rPr lang="en-US" sz="6000" dirty="0" smtClean="0">
                <a:latin typeface="Comic Sans MS" pitchFamily="66" charset="0"/>
              </a:rPr>
              <a:t>  </a:t>
            </a:r>
          </a:p>
          <a:p>
            <a:r>
              <a:rPr lang="en-US" sz="6000" dirty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solidFill>
                  <a:srgbClr val="FF33CC"/>
                </a:solidFill>
                <a:latin typeface="Comic Sans MS" pitchFamily="66" charset="0"/>
              </a:rPr>
              <a:t>           and</a:t>
            </a:r>
            <a:endParaRPr lang="en-US" sz="6000" dirty="0" smtClean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     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g(n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6000" b="1" dirty="0">
                <a:latin typeface="Comic Sans MS" pitchFamily="66" charset="0"/>
              </a:rPr>
              <a:t>=</a:t>
            </a:r>
            <a:r>
              <a:rPr lang="en-US" sz="6000" dirty="0">
                <a:latin typeface="Comic Sans MS" pitchFamily="66" charset="0"/>
              </a:rPr>
              <a:t>O(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6000" dirty="0">
                <a:latin typeface="Comic Sans MS" pitchFamily="66" charset="0"/>
              </a:rPr>
              <a:t>)</a:t>
            </a:r>
          </a:p>
        </p:txBody>
      </p:sp>
      <p:sp>
        <p:nvSpPr>
          <p:cNvPr id="52230" name="Text Box 7"/>
          <p:cNvSpPr txBox="1">
            <a:spLocks noChangeArrowheads="1"/>
          </p:cNvSpPr>
          <p:nvPr/>
        </p:nvSpPr>
        <p:spPr bwMode="auto">
          <a:xfrm>
            <a:off x="1418413" y="1066897"/>
            <a:ext cx="63690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33CC"/>
                </a:solidFill>
                <a:latin typeface="Comic Sans MS" pitchFamily="66" charset="0"/>
              </a:rPr>
              <a:t>Same Order of Growth: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Asymptotics: Intuitive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638300"/>
            <a:ext cx="8208963" cy="3540125"/>
          </a:xfrm>
        </p:spPr>
        <p:txBody>
          <a:bodyPr/>
          <a:lstStyle/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F33CC"/>
                </a:solidFill>
              </a:rPr>
              <a:t>~</a:t>
            </a:r>
            <a:r>
              <a:rPr lang="en-US" sz="4400" dirty="0" smtClean="0"/>
              <a:t> </a:t>
            </a:r>
            <a:r>
              <a:rPr lang="en-US" sz="4400" dirty="0" err="1" smtClean="0">
                <a:solidFill>
                  <a:srgbClr val="0000FF"/>
                </a:solidFill>
              </a:rPr>
              <a:t>g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	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99"/>
                </a:solidFill>
              </a:rPr>
              <a:t> nearly equal</a:t>
            </a:r>
          </a:p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=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</a:rPr>
              <a:t>o(</a:t>
            </a:r>
            <a:r>
              <a:rPr lang="en-US" sz="4400" dirty="0" err="1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CC"/>
                </a:solidFill>
              </a:rPr>
              <a:t>)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FF3399"/>
                </a:solidFill>
              </a:rPr>
              <a:t>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much less </a:t>
            </a:r>
            <a:r>
              <a:rPr lang="en-US" sz="4400" dirty="0" smtClean="0"/>
              <a:t>than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</a:p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=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</a:rPr>
              <a:t>O(</a:t>
            </a:r>
            <a:r>
              <a:rPr lang="en-US" sz="4400" dirty="0" err="1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CC"/>
                </a:solidFill>
              </a:rPr>
              <a:t>)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FF3399"/>
                </a:solidFill>
              </a:rPr>
              <a:t>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roughly </a:t>
            </a:r>
            <a:r>
              <a:rPr lang="en-US" sz="4400" b="1" dirty="0" smtClean="0">
                <a:solidFill>
                  <a:srgbClr val="FF3399"/>
                </a:solidFill>
                <a:latin typeface="Euclid Symbol" charset="2"/>
                <a:cs typeface="Euclid Symbol" charset="2"/>
                <a:sym typeface="Euclid Symbol"/>
              </a:rPr>
              <a:t>≤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</a:p>
          <a:p>
            <a:pPr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=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err="1" smtClean="0">
                <a:solidFill>
                  <a:srgbClr val="FF33CC"/>
                </a:solidFill>
                <a:sym typeface="Symbol" pitchFamily="18" charset="2"/>
              </a:rPr>
              <a:t>Θ</a:t>
            </a:r>
            <a:r>
              <a:rPr lang="en-US" sz="4400" dirty="0" err="1" smtClean="0">
                <a:solidFill>
                  <a:srgbClr val="FF33CC"/>
                </a:solidFill>
              </a:rPr>
              <a:t>(</a:t>
            </a:r>
            <a:r>
              <a:rPr lang="en-US" sz="4400" dirty="0" err="1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rgbClr val="FF33CC"/>
                </a:solidFill>
              </a:rPr>
              <a:t>)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FF3399"/>
                </a:solidFill>
              </a:rPr>
              <a:t>	  </a:t>
            </a:r>
            <a:r>
              <a:rPr lang="en-US" sz="4400" dirty="0" smtClean="0">
                <a:solidFill>
                  <a:srgbClr val="0000FF"/>
                </a:solidFill>
              </a:rPr>
              <a:t>f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/>
              <a:t>&amp;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g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400" dirty="0" smtClean="0">
                <a:solidFill>
                  <a:srgbClr val="FF3399"/>
                </a:solidFill>
              </a:rPr>
              <a:t>roughly </a:t>
            </a:r>
            <a:r>
              <a:rPr lang="en-US" sz="4400" dirty="0" smtClean="0">
                <a:solidFill>
                  <a:srgbClr val="FF3399"/>
                </a:solidFill>
                <a:sym typeface="Euclid Symbol"/>
              </a:rPr>
              <a:t>equal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Oh’s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28600" y="2524125"/>
            <a:ext cx="5391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If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f = o(g)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or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f </a:t>
            </a:r>
            <a:r>
              <a:rPr lang="en-US" sz="4400" b="1" dirty="0">
                <a:solidFill>
                  <a:srgbClr val="0000FF"/>
                </a:solidFill>
                <a:latin typeface="Comic Sans MS" pitchFamily="66" charset="0"/>
              </a:rPr>
              <a:t>~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g</a:t>
            </a:r>
            <a:r>
              <a:rPr lang="en-US" sz="4400" dirty="0">
                <a:latin typeface="Comic Sans MS" pitchFamily="66" charset="0"/>
              </a:rPr>
              <a:t>, 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5172075" y="2533650"/>
            <a:ext cx="37576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then 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f = O(g)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93574" name="Text Box 6"/>
          <p:cNvSpPr txBox="1">
            <a:spLocks noChangeArrowheads="1"/>
          </p:cNvSpPr>
          <p:nvPr/>
        </p:nvSpPr>
        <p:spPr bwMode="auto">
          <a:xfrm>
            <a:off x="228600" y="3352800"/>
            <a:ext cx="238760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0 </a:t>
            </a:r>
          </a:p>
        </p:txBody>
      </p:sp>
      <p:sp>
        <p:nvSpPr>
          <p:cNvPr id="493575" name="Rectangle 7"/>
          <p:cNvSpPr>
            <a:spLocks noChangeArrowheads="1"/>
          </p:cNvSpPr>
          <p:nvPr/>
        </p:nvSpPr>
        <p:spPr bwMode="auto">
          <a:xfrm>
            <a:off x="2362200" y="3352800"/>
            <a:ext cx="2859087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or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= 1</a:t>
            </a:r>
            <a:r>
              <a:rPr lang="en-US" sz="4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493579" name="Rectangle 11"/>
          <p:cNvSpPr>
            <a:spLocks noChangeArrowheads="1"/>
          </p:cNvSpPr>
          <p:nvPr/>
        </p:nvSpPr>
        <p:spPr bwMode="auto">
          <a:xfrm>
            <a:off x="5029200" y="3345359"/>
            <a:ext cx="3993552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omic Sans MS" pitchFamily="66" charset="0"/>
                <a:sym typeface="Euclid Symbol" pitchFamily="18" charset="2"/>
              </a:rPr>
              <a:t>IMPLIES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lim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/>
              </a:rPr>
              <a:t>&lt;∞</a:t>
            </a:r>
            <a:endParaRPr lang="en-US" sz="4400" b="1" dirty="0">
              <a:solidFill>
                <a:srgbClr val="0000FF"/>
              </a:solidFill>
              <a:latin typeface="Euclid Symbol" charset="2"/>
              <a:cs typeface="Euclid Symbol" charset="2"/>
              <a:sym typeface="Symbol" pitchFamily="18" charset="2"/>
            </a:endParaRPr>
          </a:p>
        </p:txBody>
      </p:sp>
      <p:sp>
        <p:nvSpPr>
          <p:cNvPr id="54281" name="Text Box 14"/>
          <p:cNvSpPr txBox="1">
            <a:spLocks noChangeArrowheads="1"/>
          </p:cNvSpPr>
          <p:nvPr/>
        </p:nvSpPr>
        <p:spPr bwMode="auto">
          <a:xfrm>
            <a:off x="390525" y="1547813"/>
            <a:ext cx="1980029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smtClean="0">
                <a:latin typeface="+mj-lt"/>
              </a:rPr>
              <a:t>lemma</a:t>
            </a:r>
            <a:r>
              <a:rPr lang="en-US" sz="4400" dirty="0">
                <a:latin typeface="+mj-lt"/>
              </a:rPr>
              <a:t>: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77" grpId="0"/>
      <p:bldP spid="493574" grpId="0"/>
      <p:bldP spid="493575" grpId="0"/>
      <p:bldP spid="4935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685800" y="838200"/>
          <a:ext cx="7729225" cy="1752600"/>
        </p:xfrm>
        <a:graphic>
          <a:graphicData uri="http://schemas.openxmlformats.org/presentationml/2006/ole">
            <p:oleObj spid="_x0000_s144386" name="Equation" r:id="rId4" imgW="1904760" imgH="431640" progId="Equation.DSMT4">
              <p:embed/>
            </p:oleObj>
          </a:graphicData>
        </a:graphic>
      </p:graphicFrame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609600" y="2438400"/>
            <a:ext cx="7848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3600" dirty="0" smtClean="0">
                <a:latin typeface="Comic Sans MS" pitchFamily="66" charset="0"/>
              </a:rPr>
              <a:t>Turn </a:t>
            </a:r>
            <a:r>
              <a:rPr lang="en-US" sz="3600" dirty="0">
                <a:latin typeface="Comic Sans MS" pitchFamily="66" charset="0"/>
              </a:rPr>
              <a:t>product into a 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</a:rPr>
              <a:t>sum</a:t>
            </a:r>
            <a:r>
              <a:rPr lang="en-US" sz="3600" dirty="0">
                <a:latin typeface="Comic Sans MS" pitchFamily="66" charset="0"/>
              </a:rPr>
              <a:t> taking logs: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(n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!)   </a:t>
            </a:r>
            <a:r>
              <a:rPr lang="en-US" sz="4000" dirty="0">
                <a:latin typeface="Comic Sans MS" pitchFamily="66" charset="0"/>
              </a:rPr>
              <a:t>=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( 1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3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···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 – 1)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n )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=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1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2 +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· · ·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 – 1) +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ln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(n)</a:t>
            </a:r>
          </a:p>
        </p:txBody>
      </p:sp>
      <p:graphicFrame>
        <p:nvGraphicFramePr>
          <p:cNvPr id="164870" name="Object 6"/>
          <p:cNvGraphicFramePr>
            <a:graphicFrameLocks noChangeAspect="1"/>
          </p:cNvGraphicFramePr>
          <p:nvPr/>
        </p:nvGraphicFramePr>
        <p:xfrm>
          <a:off x="3485356" y="4446569"/>
          <a:ext cx="2173287" cy="1573231"/>
        </p:xfrm>
        <a:graphic>
          <a:graphicData uri="http://schemas.openxmlformats.org/presentationml/2006/ole">
            <p:oleObj spid="_x0000_s144387" name="Equation" r:id="rId5" imgW="596880" imgH="43164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1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Oh’s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228600" y="1660525"/>
            <a:ext cx="539115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If f = o(g) or f </a:t>
            </a:r>
            <a:r>
              <a:rPr lang="en-US" sz="4400" b="1">
                <a:latin typeface="Comic Sans MS" pitchFamily="66" charset="0"/>
              </a:rPr>
              <a:t>~ </a:t>
            </a:r>
            <a:r>
              <a:rPr lang="en-US" sz="4400">
                <a:latin typeface="Comic Sans MS" pitchFamily="66" charset="0"/>
              </a:rPr>
              <a:t>g, </a:t>
            </a: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5172075" y="1670050"/>
            <a:ext cx="37576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 </a:t>
            </a:r>
            <a:r>
              <a:rPr lang="en-US" sz="4400">
                <a:latin typeface="Comic Sans MS" pitchFamily="66" charset="0"/>
                <a:sym typeface="Symbol" pitchFamily="18" charset="2"/>
              </a:rPr>
              <a:t>then f = O(g)</a:t>
            </a:r>
            <a:endParaRPr lang="en-US" sz="4400">
              <a:latin typeface="Comic Sans MS" pitchFamily="66" charset="0"/>
            </a:endParaRPr>
          </a:p>
        </p:txBody>
      </p:sp>
      <p:sp>
        <p:nvSpPr>
          <p:cNvPr id="608261" name="Text Box 5"/>
          <p:cNvSpPr txBox="1">
            <a:spLocks noChangeArrowheads="1"/>
          </p:cNvSpPr>
          <p:nvPr/>
        </p:nvSpPr>
        <p:spPr bwMode="auto">
          <a:xfrm>
            <a:off x="596900" y="2673350"/>
            <a:ext cx="2387600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 lim = 0</a:t>
            </a:r>
            <a:r>
              <a:rPr lang="en-US" sz="4400">
                <a:solidFill>
                  <a:srgbClr val="6666FF"/>
                </a:solidFill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608262" name="Rectangle 6"/>
          <p:cNvSpPr>
            <a:spLocks noChangeArrowheads="1"/>
          </p:cNvSpPr>
          <p:nvPr/>
        </p:nvSpPr>
        <p:spPr bwMode="auto">
          <a:xfrm>
            <a:off x="3294063" y="2668588"/>
            <a:ext cx="2130425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 lim = 1</a:t>
            </a:r>
            <a:r>
              <a:rPr lang="en-US" sz="4400"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auto">
          <a:xfrm>
            <a:off x="6192838" y="2668588"/>
            <a:ext cx="2205037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lim &lt; </a:t>
            </a:r>
            <a:r>
              <a:rPr lang="en-US" sz="4400">
                <a:latin typeface="Comic Sans MS" pitchFamily="66" charset="0"/>
                <a:sym typeface="Symbol" pitchFamily="18" charset="2"/>
              </a:rPr>
              <a:t> </a:t>
            </a:r>
          </a:p>
        </p:txBody>
      </p:sp>
      <p:sp>
        <p:nvSpPr>
          <p:cNvPr id="608264" name="Text Box 8"/>
          <p:cNvSpPr txBox="1">
            <a:spLocks noChangeArrowheads="1"/>
          </p:cNvSpPr>
          <p:nvPr/>
        </p:nvSpPr>
        <p:spPr bwMode="auto">
          <a:xfrm>
            <a:off x="1844675" y="3817938"/>
            <a:ext cx="54229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converse is NOT true!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1" grpId="0"/>
      <p:bldP spid="608262" grpId="0"/>
      <p:bldP spid="608263" grpId="0"/>
      <p:bldP spid="6082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Oh’s</a:t>
            </a:r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304800" y="1828800"/>
            <a:ext cx="83058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If  </a:t>
            </a:r>
            <a:r>
              <a:rPr lang="en-US" sz="5400" dirty="0">
                <a:solidFill>
                  <a:srgbClr val="2525FF"/>
                </a:solidFill>
                <a:latin typeface="Comic Sans MS" pitchFamily="66" charset="0"/>
              </a:rPr>
              <a:t>f = o(g)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4800" dirty="0">
                <a:latin typeface="Comic Sans MS" pitchFamily="66" charset="0"/>
                <a:sym typeface="Symbol" pitchFamily="18" charset="2"/>
              </a:rPr>
              <a:t>then  </a:t>
            </a:r>
            <a:r>
              <a:rPr lang="en-US" sz="4800" dirty="0" err="1">
                <a:solidFill>
                  <a:srgbClr val="2525FF"/>
                </a:solidFill>
                <a:latin typeface="Comic Sans MS" pitchFamily="66" charset="0"/>
                <a:sym typeface="Symbol" pitchFamily="18" charset="2"/>
              </a:rPr>
              <a:t>g</a:t>
            </a:r>
            <a:r>
              <a:rPr lang="en-US" sz="4800" i="1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5400" b="1" dirty="0" smtClean="0">
                <a:solidFill>
                  <a:srgbClr val="C7030C"/>
                </a:solidFill>
                <a:latin typeface="Euclid Symbol" charset="2"/>
                <a:cs typeface="Euclid Symbol" charset="2"/>
                <a:sym typeface="Symbol" pitchFamily="18" charset="2"/>
              </a:rPr>
              <a:t>≠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>
                <a:solidFill>
                  <a:srgbClr val="2525FF"/>
                </a:solidFill>
                <a:latin typeface="Comic Sans MS" pitchFamily="66" charset="0"/>
                <a:sym typeface="Symbol" pitchFamily="18" charset="2"/>
              </a:rPr>
              <a:t>O(f)</a:t>
            </a:r>
            <a:r>
              <a:rPr lang="en-US" sz="5400" dirty="0">
                <a:latin typeface="Comic Sans MS" pitchFamily="66" charset="0"/>
              </a:rPr>
              <a:t> 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657600" y="2603500"/>
            <a:ext cx="5095876" cy="1687513"/>
            <a:chOff x="2304" y="1640"/>
            <a:chExt cx="3210" cy="1063"/>
          </a:xfrm>
        </p:grpSpPr>
        <p:sp>
          <p:nvSpPr>
            <p:cNvPr id="15370" name="Rectangle 7"/>
            <p:cNvSpPr>
              <a:spLocks noChangeArrowheads="1"/>
            </p:cNvSpPr>
            <p:nvPr/>
          </p:nvSpPr>
          <p:spPr bwMode="auto">
            <a:xfrm>
              <a:off x="2304" y="1870"/>
              <a:ext cx="321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latin typeface="Comic Sans MS" pitchFamily="66" charset="0"/>
                  <a:sym typeface="Symbol" pitchFamily="18" charset="2"/>
                </a:rPr>
                <a:t>IMPLIES</a:t>
              </a:r>
              <a:r>
                <a:rPr lang="en-US" dirty="0" smtClean="0">
                  <a:sym typeface="Symbol" pitchFamily="18" charset="2"/>
                </a:rPr>
                <a:t>  </a:t>
              </a:r>
              <a:r>
                <a:rPr lang="en-US" sz="4800" dirty="0" err="1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lim</a:t>
              </a:r>
              <a:r>
                <a:rPr lang="en-US" sz="4800" dirty="0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    </a:t>
              </a:r>
              <a:r>
                <a:rPr lang="en-US" sz="4800" b="1" dirty="0">
                  <a:solidFill>
                    <a:srgbClr val="2525FF"/>
                  </a:solidFill>
                  <a:latin typeface="Euclid Symbol" charset="2"/>
                  <a:cs typeface="Euclid Symbol" charset="2"/>
                  <a:sym typeface="Symbol" pitchFamily="18" charset="2"/>
                </a:rPr>
                <a:t> </a:t>
              </a:r>
              <a:r>
                <a:rPr lang="en-US" sz="4800" b="1" dirty="0">
                  <a:solidFill>
                    <a:srgbClr val="C80000"/>
                  </a:solidFill>
                  <a:latin typeface="Euclid Symbol" charset="2"/>
                  <a:cs typeface="Euclid Symbol" charset="2"/>
                  <a:sym typeface="Symbol" pitchFamily="18" charset="2"/>
                </a:rPr>
                <a:t>=</a:t>
              </a:r>
              <a:r>
                <a:rPr lang="en-US" sz="4800" b="1" dirty="0" smtClean="0">
                  <a:solidFill>
                    <a:srgbClr val="C80000"/>
                  </a:solidFill>
                  <a:latin typeface="Euclid Symbol" charset="2"/>
                  <a:cs typeface="Euclid Symbol" charset="2"/>
                  <a:sym typeface="Symbol" pitchFamily="18" charset="2"/>
                </a:rPr>
                <a:t> ∞</a:t>
              </a:r>
              <a:endParaRPr lang="en-US" sz="4800" b="1" dirty="0">
                <a:solidFill>
                  <a:srgbClr val="C80000"/>
                </a:solidFill>
                <a:latin typeface="Euclid Symbol" charset="2"/>
                <a:cs typeface="Euclid Symbol" charset="2"/>
                <a:sym typeface="Symbol" pitchFamily="18" charset="2"/>
              </a:endParaRPr>
            </a:p>
          </p:txBody>
        </p:sp>
        <p:graphicFrame>
          <p:nvGraphicFramePr>
            <p:cNvPr id="15363" name="Object 1"/>
            <p:cNvGraphicFramePr>
              <a:graphicFrameLocks noChangeAspect="1"/>
            </p:cNvGraphicFramePr>
            <p:nvPr/>
          </p:nvGraphicFramePr>
          <p:xfrm>
            <a:off x="4128" y="1640"/>
            <a:ext cx="387" cy="1063"/>
          </p:xfrm>
          <a:graphic>
            <a:graphicData uri="http://schemas.openxmlformats.org/presentationml/2006/ole">
              <p:oleObj spid="_x0000_s157699" name="Equation" r:id="rId4" imgW="152280" imgH="419040" progId="Equation.DSMT4">
                <p:embed/>
              </p:oleObj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8600" y="2832100"/>
            <a:ext cx="3321050" cy="1587500"/>
            <a:chOff x="726" y="2002"/>
            <a:chExt cx="2092" cy="1000"/>
          </a:xfrm>
        </p:grpSpPr>
        <p:sp>
          <p:nvSpPr>
            <p:cNvPr id="15369" name="Text Box 5"/>
            <p:cNvSpPr txBox="1">
              <a:spLocks noChangeArrowheads="1"/>
            </p:cNvSpPr>
            <p:nvPr/>
          </p:nvSpPr>
          <p:spPr bwMode="auto">
            <a:xfrm>
              <a:off x="726" y="2147"/>
              <a:ext cx="2092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800" dirty="0">
                  <a:latin typeface="Comic Sans MS" pitchFamily="66" charset="0"/>
                  <a:sym typeface="Symbol" pitchFamily="18" charset="2"/>
                </a:rPr>
                <a:t>  </a:t>
              </a:r>
              <a:r>
                <a:rPr lang="en-US" sz="4800" dirty="0" err="1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lim</a:t>
              </a:r>
              <a:r>
                <a:rPr lang="en-US" sz="4800" dirty="0">
                  <a:solidFill>
                    <a:srgbClr val="0033CC"/>
                  </a:solidFill>
                  <a:latin typeface="Comic Sans MS" pitchFamily="66" charset="0"/>
                  <a:sym typeface="Symbol" pitchFamily="18" charset="2"/>
                </a:rPr>
                <a:t>     </a:t>
              </a:r>
              <a:r>
                <a:rPr lang="en-US" sz="4800" dirty="0">
                  <a:solidFill>
                    <a:srgbClr val="2525FF"/>
                  </a:solidFill>
                  <a:latin typeface="Comic Sans MS" pitchFamily="66" charset="0"/>
                  <a:sym typeface="Symbol" pitchFamily="18" charset="2"/>
                </a:rPr>
                <a:t>= 0</a:t>
              </a:r>
              <a:r>
                <a:rPr lang="en-US" sz="4800" dirty="0">
                  <a:latin typeface="Comic Sans MS" pitchFamily="66" charset="0"/>
                  <a:sym typeface="Symbol" pitchFamily="18" charset="2"/>
                </a:rPr>
                <a:t> </a:t>
              </a:r>
            </a:p>
          </p:txBody>
        </p:sp>
        <p:graphicFrame>
          <p:nvGraphicFramePr>
            <p:cNvPr id="15362" name="Object 0"/>
            <p:cNvGraphicFramePr>
              <a:graphicFrameLocks noChangeAspect="1"/>
            </p:cNvGraphicFramePr>
            <p:nvPr/>
          </p:nvGraphicFramePr>
          <p:xfrm>
            <a:off x="1652" y="2002"/>
            <a:ext cx="343" cy="1000"/>
          </p:xfrm>
          <a:graphic>
            <a:graphicData uri="http://schemas.openxmlformats.org/presentationml/2006/ole">
              <p:oleObj spid="_x0000_s157698" name="Equation" r:id="rId5" imgW="152280" imgH="444240" progId="Equation.DSMT4">
                <p:embed/>
              </p:oleObj>
            </a:graphicData>
          </a:graphic>
        </p:graphicFrame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147763"/>
            <a:ext cx="5902325" cy="73183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4000" smtClean="0"/>
              <a:t>Equivalent definition:</a:t>
            </a:r>
            <a:endParaRPr lang="en-US" sz="2800" smtClean="0"/>
          </a:p>
        </p:txBody>
      </p:sp>
      <p:sp>
        <p:nvSpPr>
          <p:cNvPr id="79876" name="Rectangle 6"/>
          <p:cNvSpPr>
            <a:spLocks noChangeArrowheads="1"/>
          </p:cNvSpPr>
          <p:nvPr/>
        </p:nvSpPr>
        <p:spPr bwMode="auto">
          <a:xfrm>
            <a:off x="1460500" y="1957388"/>
            <a:ext cx="5918200" cy="112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f(n)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800" b="1" dirty="0">
                <a:latin typeface="Comic Sans MS" pitchFamily="66" charset="0"/>
              </a:rPr>
              <a:t>=</a:t>
            </a:r>
            <a:r>
              <a:rPr lang="en-US" sz="4800" b="1" dirty="0">
                <a:solidFill>
                  <a:srgbClr val="FF33CC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FF33CC"/>
                </a:solidFill>
                <a:latin typeface="Comic Sans MS" pitchFamily="66" charset="0"/>
              </a:rPr>
              <a:t>O(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g(n)</a:t>
            </a:r>
            <a:r>
              <a:rPr lang="en-US" sz="4800" dirty="0">
                <a:solidFill>
                  <a:srgbClr val="FF33CC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484359" name="Rectangle 7"/>
          <p:cNvSpPr>
            <a:spLocks noChangeArrowheads="1"/>
          </p:cNvSpPr>
          <p:nvPr/>
        </p:nvSpPr>
        <p:spPr bwMode="auto">
          <a:xfrm>
            <a:off x="1055107" y="3135627"/>
            <a:ext cx="7041740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∃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6600" baseline="-250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∀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66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6600" baseline="-25000" dirty="0" smtClean="0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.</a:t>
            </a:r>
          </a:p>
          <a:p>
            <a:r>
              <a:rPr lang="en-US" sz="6600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 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f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(n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≤</a:t>
            </a:r>
            <a:r>
              <a:rPr lang="en-US" sz="6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6600" dirty="0" err="1">
                <a:solidFill>
                  <a:srgbClr val="7030A0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6600" dirty="0" err="1">
                <a:latin typeface="Comic Sans MS" pitchFamily="66" charset="0"/>
                <a:sym typeface="Symbol" pitchFamily="18" charset="2"/>
              </a:rPr>
              <a:t>·</a:t>
            </a:r>
            <a:r>
              <a:rPr lang="en-US" sz="6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g(n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</p:txBody>
      </p:sp>
      <p:sp>
        <p:nvSpPr>
          <p:cNvPr id="56326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Big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84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93675" y="2351088"/>
            <a:ext cx="1262063" cy="3440112"/>
            <a:chOff x="193675" y="2351088"/>
            <a:chExt cx="1262063" cy="3440112"/>
          </a:xfrm>
        </p:grpSpPr>
        <p:sp>
          <p:nvSpPr>
            <p:cNvPr id="57371" name="Line 6"/>
            <p:cNvSpPr>
              <a:spLocks noChangeShapeType="1"/>
            </p:cNvSpPr>
            <p:nvPr/>
          </p:nvSpPr>
          <p:spPr bwMode="auto">
            <a:xfrm>
              <a:off x="800100" y="4803775"/>
              <a:ext cx="647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93675" y="2351088"/>
              <a:ext cx="1262063" cy="3440112"/>
              <a:chOff x="193675" y="2351088"/>
              <a:chExt cx="1262063" cy="3440112"/>
            </a:xfrm>
          </p:grpSpPr>
          <p:sp>
            <p:nvSpPr>
              <p:cNvPr id="57366" name="AutoShape 9"/>
              <p:cNvSpPr>
                <a:spLocks/>
              </p:cNvSpPr>
              <p:nvPr/>
            </p:nvSpPr>
            <p:spPr bwMode="auto">
              <a:xfrm>
                <a:off x="646113" y="4826000"/>
                <a:ext cx="115887" cy="965200"/>
              </a:xfrm>
              <a:prstGeom prst="leftBrace">
                <a:avLst>
                  <a:gd name="adj1" fmla="val 43333"/>
                  <a:gd name="adj2" fmla="val 50000"/>
                </a:avLst>
              </a:prstGeom>
              <a:noFill/>
              <a:ln w="31750">
                <a:solidFill>
                  <a:srgbClr val="7030A0"/>
                </a:solidFill>
                <a:prstDash val="sysDot"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4" name="Line 17"/>
              <p:cNvSpPr>
                <a:spLocks noChangeShapeType="1"/>
              </p:cNvSpPr>
              <p:nvPr/>
            </p:nvSpPr>
            <p:spPr bwMode="auto">
              <a:xfrm>
                <a:off x="800100" y="5791200"/>
                <a:ext cx="6477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61" name="Rectangle 24"/>
              <p:cNvSpPr>
                <a:spLocks noChangeArrowheads="1"/>
              </p:cNvSpPr>
              <p:nvPr/>
            </p:nvSpPr>
            <p:spPr bwMode="auto">
              <a:xfrm>
                <a:off x="615950" y="4983163"/>
                <a:ext cx="839788" cy="579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200" dirty="0" err="1">
                    <a:latin typeface="Comic Sans MS" pitchFamily="66" charset="0"/>
                  </a:rPr>
                  <a:t>ln</a:t>
                </a:r>
                <a:r>
                  <a:rPr lang="en-US" sz="3200" dirty="0">
                    <a:solidFill>
                      <a:schemeClr val="accent2"/>
                    </a:solidFill>
                    <a:latin typeface="Comic Sans MS" pitchFamily="66" charset="0"/>
                  </a:rPr>
                  <a:t> </a:t>
                </a:r>
                <a:r>
                  <a:rPr lang="en-US" sz="3200" dirty="0">
                    <a:solidFill>
                      <a:srgbClr val="7030A0"/>
                    </a:solidFill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57362" name="Text Box 25"/>
              <p:cNvSpPr txBox="1">
                <a:spLocks noChangeArrowheads="1"/>
              </p:cNvSpPr>
              <p:nvPr/>
            </p:nvSpPr>
            <p:spPr bwMode="auto">
              <a:xfrm>
                <a:off x="193675" y="2351088"/>
                <a:ext cx="1250950" cy="2289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latin typeface="Comic Sans MS" pitchFamily="66" charset="0"/>
                  </a:rPr>
                  <a:t>  </a:t>
                </a:r>
                <a:r>
                  <a:rPr lang="en-US" sz="3600" dirty="0" smtClean="0">
                    <a:latin typeface="Comic Sans MS" pitchFamily="66" charset="0"/>
                  </a:rPr>
                  <a:t> </a:t>
                </a:r>
                <a:r>
                  <a:rPr lang="en-US" sz="3600" dirty="0" smtClean="0">
                    <a:latin typeface="Comic Sans MS" pitchFamily="66" charset="0"/>
                    <a:sym typeface="Symbol" pitchFamily="18" charset="2"/>
                  </a:rPr>
                  <a:t>↑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log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scale</a:t>
                </a:r>
              </a:p>
              <a:p>
                <a:r>
                  <a:rPr lang="en-US" sz="3600" dirty="0">
                    <a:latin typeface="Comic Sans MS" pitchFamily="66" charset="0"/>
                  </a:rPr>
                  <a:t>  </a:t>
                </a:r>
                <a:r>
                  <a:rPr lang="en-US" sz="3600" dirty="0" smtClean="0">
                    <a:latin typeface="Comic Sans MS" pitchFamily="66" charset="0"/>
                  </a:rPr>
                  <a:t> </a:t>
                </a:r>
                <a:r>
                  <a:rPr lang="en-US" sz="3600" dirty="0" smtClean="0">
                    <a:latin typeface="Comic Sans MS" pitchFamily="66" charset="0"/>
                    <a:sym typeface="Symbol" pitchFamily="18" charset="2"/>
                  </a:rPr>
                  <a:t>↓</a:t>
                </a:r>
                <a:endParaRPr lang="en-US" sz="3600" dirty="0">
                  <a:latin typeface="Comic Sans MS" pitchFamily="66" charset="0"/>
                  <a:sym typeface="Symbol" pitchFamily="18" charset="2"/>
                </a:endParaRPr>
              </a:p>
            </p:txBody>
          </p:sp>
        </p:grpSp>
      </p:grpSp>
      <p:sp>
        <p:nvSpPr>
          <p:cNvPr id="57346" name="Text Box 11"/>
          <p:cNvSpPr txBox="1">
            <a:spLocks noChangeArrowheads="1"/>
          </p:cNvSpPr>
          <p:nvPr/>
        </p:nvSpPr>
        <p:spPr bwMode="auto">
          <a:xfrm>
            <a:off x="1724025" y="1058863"/>
            <a:ext cx="41830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4400" dirty="0">
                <a:solidFill>
                  <a:srgbClr val="00A249"/>
                </a:solidFill>
                <a:latin typeface="Comic Sans MS" pitchFamily="66" charset="0"/>
              </a:rPr>
              <a:t>f(x)</a:t>
            </a:r>
            <a:r>
              <a:rPr lang="en-US" sz="4400" dirty="0">
                <a:latin typeface="Comic Sans MS" pitchFamily="66" charset="0"/>
              </a:rPr>
              <a:t> = 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O(</a:t>
            </a:r>
            <a:r>
              <a:rPr lang="en-US" sz="4400" dirty="0">
                <a:solidFill>
                  <a:srgbClr val="0000FF"/>
                </a:solidFill>
                <a:latin typeface="Comic Sans MS" pitchFamily="66" charset="0"/>
              </a:rPr>
              <a:t>g(x)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</a:rPr>
              <a:t>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465263" y="1965325"/>
            <a:ext cx="6924675" cy="3825875"/>
            <a:chOff x="1465263" y="1965325"/>
            <a:chExt cx="6924675" cy="3825875"/>
          </a:xfrm>
        </p:grpSpPr>
        <p:sp>
          <p:nvSpPr>
            <p:cNvPr id="57373" name="Freeform 14"/>
            <p:cNvSpPr>
              <a:spLocks/>
            </p:cNvSpPr>
            <p:nvPr/>
          </p:nvSpPr>
          <p:spPr bwMode="auto">
            <a:xfrm>
              <a:off x="1465263" y="4013200"/>
              <a:ext cx="6924675" cy="1778000"/>
            </a:xfrm>
            <a:custGeom>
              <a:avLst/>
              <a:gdLst>
                <a:gd name="T0" fmla="*/ 0 w 4362"/>
                <a:gd name="T1" fmla="*/ 1120 h 1120"/>
                <a:gd name="T2" fmla="*/ 314 w 4362"/>
                <a:gd name="T3" fmla="*/ 715 h 1120"/>
                <a:gd name="T4" fmla="*/ 570 w 4362"/>
                <a:gd name="T5" fmla="*/ 1008 h 1120"/>
                <a:gd name="T6" fmla="*/ 954 w 4362"/>
                <a:gd name="T7" fmla="*/ 341 h 1120"/>
                <a:gd name="T8" fmla="*/ 1184 w 4362"/>
                <a:gd name="T9" fmla="*/ 75 h 1120"/>
                <a:gd name="T10" fmla="*/ 1674 w 4362"/>
                <a:gd name="T11" fmla="*/ 544 h 1120"/>
                <a:gd name="T12" fmla="*/ 2085 w 4362"/>
                <a:gd name="T13" fmla="*/ 347 h 1120"/>
                <a:gd name="T14" fmla="*/ 2650 w 4362"/>
                <a:gd name="T15" fmla="*/ 437 h 1120"/>
                <a:gd name="T16" fmla="*/ 4362 w 4362"/>
                <a:gd name="T17" fmla="*/ 0 h 1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62"/>
                <a:gd name="T28" fmla="*/ 0 h 1120"/>
                <a:gd name="T29" fmla="*/ 4362 w 4362"/>
                <a:gd name="T30" fmla="*/ 1120 h 11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62" h="1120">
                  <a:moveTo>
                    <a:pt x="0" y="1120"/>
                  </a:moveTo>
                  <a:cubicBezTo>
                    <a:pt x="109" y="927"/>
                    <a:pt x="219" y="734"/>
                    <a:pt x="314" y="715"/>
                  </a:cubicBezTo>
                  <a:cubicBezTo>
                    <a:pt x="409" y="696"/>
                    <a:pt x="464" y="1070"/>
                    <a:pt x="570" y="1008"/>
                  </a:cubicBezTo>
                  <a:cubicBezTo>
                    <a:pt x="676" y="946"/>
                    <a:pt x="852" y="496"/>
                    <a:pt x="954" y="341"/>
                  </a:cubicBezTo>
                  <a:cubicBezTo>
                    <a:pt x="1056" y="186"/>
                    <a:pt x="1064" y="41"/>
                    <a:pt x="1184" y="75"/>
                  </a:cubicBezTo>
                  <a:cubicBezTo>
                    <a:pt x="1304" y="109"/>
                    <a:pt x="1524" y="499"/>
                    <a:pt x="1674" y="544"/>
                  </a:cubicBezTo>
                  <a:cubicBezTo>
                    <a:pt x="1824" y="589"/>
                    <a:pt x="1922" y="365"/>
                    <a:pt x="2085" y="347"/>
                  </a:cubicBezTo>
                  <a:cubicBezTo>
                    <a:pt x="2248" y="329"/>
                    <a:pt x="2271" y="495"/>
                    <a:pt x="2650" y="437"/>
                  </a:cubicBezTo>
                  <a:cubicBezTo>
                    <a:pt x="3029" y="379"/>
                    <a:pt x="3695" y="189"/>
                    <a:pt x="4362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9" name="Rectangle 18"/>
            <p:cNvSpPr>
              <a:spLocks noChangeArrowheads="1"/>
            </p:cNvSpPr>
            <p:nvPr/>
          </p:nvSpPr>
          <p:spPr bwMode="auto">
            <a:xfrm>
              <a:off x="5884862" y="1965325"/>
              <a:ext cx="1277914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mic Sans MS" pitchFamily="66" charset="0"/>
                </a:rPr>
                <a:t>g(x)</a:t>
              </a:r>
            </a:p>
          </p:txBody>
        </p:sp>
        <p:sp>
          <p:nvSpPr>
            <p:cNvPr id="57351" name="Line 20"/>
            <p:cNvSpPr>
              <a:spLocks noChangeShapeType="1"/>
            </p:cNvSpPr>
            <p:nvPr/>
          </p:nvSpPr>
          <p:spPr bwMode="auto">
            <a:xfrm>
              <a:off x="6553200" y="2667000"/>
              <a:ext cx="1371600" cy="144780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52" name="Line 21"/>
          <p:cNvSpPr>
            <a:spLocks noChangeShapeType="1"/>
          </p:cNvSpPr>
          <p:nvPr/>
        </p:nvSpPr>
        <p:spPr bwMode="auto">
          <a:xfrm>
            <a:off x="531813" y="5911850"/>
            <a:ext cx="793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Line 22"/>
          <p:cNvSpPr>
            <a:spLocks noChangeShapeType="1"/>
          </p:cNvSpPr>
          <p:nvPr/>
        </p:nvSpPr>
        <p:spPr bwMode="auto">
          <a:xfrm flipV="1">
            <a:off x="1457325" y="1120775"/>
            <a:ext cx="0" cy="5556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505075" y="1828800"/>
            <a:ext cx="2392363" cy="4843463"/>
            <a:chOff x="2505075" y="1828800"/>
            <a:chExt cx="2392363" cy="4843463"/>
          </a:xfrm>
        </p:grpSpPr>
        <p:sp>
          <p:nvSpPr>
            <p:cNvPr id="57358" name="Line 27"/>
            <p:cNvSpPr>
              <a:spLocks noChangeShapeType="1"/>
            </p:cNvSpPr>
            <p:nvPr/>
          </p:nvSpPr>
          <p:spPr bwMode="auto">
            <a:xfrm>
              <a:off x="3708400" y="3567113"/>
              <a:ext cx="19050" cy="228282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9" name="Text Box 28"/>
            <p:cNvSpPr txBox="1">
              <a:spLocks noChangeArrowheads="1"/>
            </p:cNvSpPr>
            <p:nvPr/>
          </p:nvSpPr>
          <p:spPr bwMode="auto">
            <a:xfrm>
              <a:off x="2505075" y="1828800"/>
              <a:ext cx="2392363" cy="1373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r>
                <a:rPr lang="en-US" sz="2800" dirty="0" smtClean="0">
                  <a:solidFill>
                    <a:srgbClr val="00A249"/>
                  </a:solidFill>
                  <a:latin typeface="Comic Sans MS" pitchFamily="66" charset="0"/>
                </a:rPr>
                <a:t>green</a:t>
              </a:r>
              <a:r>
                <a:rPr lang="en-US" sz="2800" dirty="0" smtClean="0"/>
                <a:t> </a:t>
              </a:r>
              <a:r>
                <a:rPr lang="en-US" sz="2800" dirty="0">
                  <a:latin typeface="Comic Sans MS" pitchFamily="66" charset="0"/>
                </a:rPr>
                <a:t>stays below </a:t>
              </a:r>
              <a:r>
                <a:rPr lang="en-US" sz="2800" dirty="0" smtClean="0">
                  <a:solidFill>
                    <a:srgbClr val="7030A0"/>
                  </a:solidFill>
                  <a:latin typeface="Comic Sans MS" pitchFamily="66" charset="0"/>
                </a:rPr>
                <a:t>purple</a:t>
              </a:r>
              <a:endParaRPr lang="en-US" sz="2800" dirty="0">
                <a:solidFill>
                  <a:srgbClr val="7030A0"/>
                </a:solidFill>
                <a:latin typeface="Comic Sans MS" pitchFamily="66" charset="0"/>
              </a:endParaRPr>
            </a:p>
            <a:p>
              <a:r>
                <a:rPr lang="en-US" sz="2800" dirty="0">
                  <a:latin typeface="Comic Sans MS" pitchFamily="66" charset="0"/>
                </a:rPr>
                <a:t>from here on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57360" name="Text Box 29"/>
            <p:cNvSpPr txBox="1">
              <a:spLocks noChangeArrowheads="1"/>
            </p:cNvSpPr>
            <p:nvPr/>
          </p:nvSpPr>
          <p:spPr bwMode="auto">
            <a:xfrm>
              <a:off x="3438525" y="5872163"/>
              <a:ext cx="700088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omic Sans MS" pitchFamily="66" charset="0"/>
                </a:rPr>
                <a:t>n</a:t>
              </a:r>
              <a:r>
                <a:rPr lang="en-US" baseline="-25000" dirty="0">
                  <a:solidFill>
                    <a:srgbClr val="7030A0"/>
                  </a:solidFill>
                  <a:latin typeface="Comic Sans MS" pitchFamily="66" charset="0"/>
                </a:rPr>
                <a:t>o</a:t>
              </a:r>
            </a:p>
          </p:txBody>
        </p:sp>
      </p:grpSp>
      <p:sp>
        <p:nvSpPr>
          <p:cNvPr id="57356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Big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447800" y="1981200"/>
            <a:ext cx="6924675" cy="2844800"/>
            <a:chOff x="1447800" y="1981200"/>
            <a:chExt cx="6924675" cy="2844800"/>
          </a:xfrm>
        </p:grpSpPr>
        <p:sp>
          <p:nvSpPr>
            <p:cNvPr id="57368" name="Rectangle 7"/>
            <p:cNvSpPr>
              <a:spLocks noChangeArrowheads="1"/>
            </p:cNvSpPr>
            <p:nvPr/>
          </p:nvSpPr>
          <p:spPr bwMode="auto">
            <a:xfrm>
              <a:off x="5410200" y="1981200"/>
              <a:ext cx="635000" cy="800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omic Sans MS" pitchFamily="66" charset="0"/>
                </a:rPr>
                <a:t>c</a:t>
              </a:r>
              <a:r>
                <a:rPr lang="en-US" dirty="0">
                  <a:solidFill>
                    <a:schemeClr val="accent2"/>
                  </a:solidFill>
                  <a:latin typeface="Comic Sans MS" pitchFamily="66" charset="0"/>
                </a:rPr>
                <a:t>·</a:t>
              </a:r>
            </a:p>
          </p:txBody>
        </p:sp>
        <p:sp>
          <p:nvSpPr>
            <p:cNvPr id="57369" name="Line 8"/>
            <p:cNvSpPr>
              <a:spLocks noChangeShapeType="1"/>
            </p:cNvSpPr>
            <p:nvPr/>
          </p:nvSpPr>
          <p:spPr bwMode="auto">
            <a:xfrm>
              <a:off x="5680075" y="2692400"/>
              <a:ext cx="720725" cy="87947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1447800" y="3048000"/>
              <a:ext cx="6924675" cy="1778000"/>
            </a:xfrm>
            <a:custGeom>
              <a:avLst/>
              <a:gdLst>
                <a:gd name="T0" fmla="*/ 0 w 4362"/>
                <a:gd name="T1" fmla="*/ 1120 h 1120"/>
                <a:gd name="T2" fmla="*/ 314 w 4362"/>
                <a:gd name="T3" fmla="*/ 715 h 1120"/>
                <a:gd name="T4" fmla="*/ 570 w 4362"/>
                <a:gd name="T5" fmla="*/ 1008 h 1120"/>
                <a:gd name="T6" fmla="*/ 954 w 4362"/>
                <a:gd name="T7" fmla="*/ 341 h 1120"/>
                <a:gd name="T8" fmla="*/ 1184 w 4362"/>
                <a:gd name="T9" fmla="*/ 75 h 1120"/>
                <a:gd name="T10" fmla="*/ 1674 w 4362"/>
                <a:gd name="T11" fmla="*/ 544 h 1120"/>
                <a:gd name="T12" fmla="*/ 2085 w 4362"/>
                <a:gd name="T13" fmla="*/ 347 h 1120"/>
                <a:gd name="T14" fmla="*/ 2650 w 4362"/>
                <a:gd name="T15" fmla="*/ 437 h 1120"/>
                <a:gd name="T16" fmla="*/ 4362 w 4362"/>
                <a:gd name="T17" fmla="*/ 0 h 11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62"/>
                <a:gd name="T28" fmla="*/ 0 h 1120"/>
                <a:gd name="T29" fmla="*/ 4362 w 4362"/>
                <a:gd name="T30" fmla="*/ 1120 h 11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62" h="1120">
                  <a:moveTo>
                    <a:pt x="0" y="1120"/>
                  </a:moveTo>
                  <a:cubicBezTo>
                    <a:pt x="109" y="927"/>
                    <a:pt x="219" y="734"/>
                    <a:pt x="314" y="715"/>
                  </a:cubicBezTo>
                  <a:cubicBezTo>
                    <a:pt x="409" y="696"/>
                    <a:pt x="464" y="1070"/>
                    <a:pt x="570" y="1008"/>
                  </a:cubicBezTo>
                  <a:cubicBezTo>
                    <a:pt x="676" y="946"/>
                    <a:pt x="852" y="496"/>
                    <a:pt x="954" y="341"/>
                  </a:cubicBezTo>
                  <a:cubicBezTo>
                    <a:pt x="1056" y="186"/>
                    <a:pt x="1064" y="41"/>
                    <a:pt x="1184" y="75"/>
                  </a:cubicBezTo>
                  <a:cubicBezTo>
                    <a:pt x="1304" y="109"/>
                    <a:pt x="1524" y="499"/>
                    <a:pt x="1674" y="544"/>
                  </a:cubicBezTo>
                  <a:cubicBezTo>
                    <a:pt x="1824" y="589"/>
                    <a:pt x="1922" y="365"/>
                    <a:pt x="2085" y="347"/>
                  </a:cubicBezTo>
                  <a:cubicBezTo>
                    <a:pt x="2248" y="329"/>
                    <a:pt x="2271" y="495"/>
                    <a:pt x="2650" y="437"/>
                  </a:cubicBezTo>
                  <a:cubicBezTo>
                    <a:pt x="3029" y="379"/>
                    <a:pt x="3695" y="189"/>
                    <a:pt x="4362" y="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470660" y="3050540"/>
            <a:ext cx="6993890" cy="2775704"/>
            <a:chOff x="1470660" y="3050540"/>
            <a:chExt cx="6993890" cy="2775704"/>
          </a:xfrm>
        </p:grpSpPr>
        <p:sp>
          <p:nvSpPr>
            <p:cNvPr id="57372" name="Rectangle 13"/>
            <p:cNvSpPr>
              <a:spLocks noChangeArrowheads="1"/>
            </p:cNvSpPr>
            <p:nvPr/>
          </p:nvSpPr>
          <p:spPr bwMode="auto">
            <a:xfrm>
              <a:off x="6667501" y="5026025"/>
              <a:ext cx="1265090" cy="800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A249"/>
                  </a:solidFill>
                  <a:latin typeface="Comic Sans MS" pitchFamily="66" charset="0"/>
                </a:rPr>
                <a:t>f(x)</a:t>
              </a:r>
            </a:p>
          </p:txBody>
        </p:sp>
        <p:sp>
          <p:nvSpPr>
            <p:cNvPr id="57374" name="Line 15"/>
            <p:cNvSpPr>
              <a:spLocks noChangeShapeType="1"/>
            </p:cNvSpPr>
            <p:nvPr/>
          </p:nvSpPr>
          <p:spPr bwMode="auto">
            <a:xfrm flipH="1" flipV="1">
              <a:off x="7010400" y="3962400"/>
              <a:ext cx="117476" cy="1076325"/>
            </a:xfrm>
            <a:prstGeom prst="line">
              <a:avLst/>
            </a:prstGeom>
            <a:noFill/>
            <a:ln w="28575">
              <a:solidFill>
                <a:srgbClr val="00A249"/>
              </a:solidFill>
              <a:prstDash val="sysDot"/>
              <a:round/>
              <a:headEnd/>
              <a:tailEnd type="arrow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1470660" y="3050540"/>
              <a:ext cx="6993890" cy="2018030"/>
            </a:xfrm>
            <a:custGeom>
              <a:avLst/>
              <a:gdLst>
                <a:gd name="connsiteX0" fmla="*/ 0 w 6993890"/>
                <a:gd name="connsiteY0" fmla="*/ 645160 h 2018030"/>
                <a:gd name="connsiteX1" fmla="*/ 175260 w 6993890"/>
                <a:gd name="connsiteY1" fmla="*/ 500380 h 2018030"/>
                <a:gd name="connsiteX2" fmla="*/ 487680 w 6993890"/>
                <a:gd name="connsiteY2" fmla="*/ 1750060 h 2018030"/>
                <a:gd name="connsiteX3" fmla="*/ 701040 w 6993890"/>
                <a:gd name="connsiteY3" fmla="*/ 1772920 h 2018030"/>
                <a:gd name="connsiteX4" fmla="*/ 1402080 w 6993890"/>
                <a:gd name="connsiteY4" fmla="*/ 279400 h 2018030"/>
                <a:gd name="connsiteX5" fmla="*/ 2011680 w 6993890"/>
                <a:gd name="connsiteY5" fmla="*/ 96520 h 2018030"/>
                <a:gd name="connsiteX6" fmla="*/ 2247900 w 6993890"/>
                <a:gd name="connsiteY6" fmla="*/ 561340 h 2018030"/>
                <a:gd name="connsiteX7" fmla="*/ 2567940 w 6993890"/>
                <a:gd name="connsiteY7" fmla="*/ 1178560 h 2018030"/>
                <a:gd name="connsiteX8" fmla="*/ 3749040 w 6993890"/>
                <a:gd name="connsiteY8" fmla="*/ 1430020 h 2018030"/>
                <a:gd name="connsiteX9" fmla="*/ 5684520 w 6993890"/>
                <a:gd name="connsiteY9" fmla="*/ 835660 h 2018030"/>
                <a:gd name="connsiteX10" fmla="*/ 6309360 w 6993890"/>
                <a:gd name="connsiteY10" fmla="*/ 325120 h 2018030"/>
                <a:gd name="connsiteX11" fmla="*/ 6896100 w 6993890"/>
                <a:gd name="connsiteY11" fmla="*/ 127000 h 2018030"/>
                <a:gd name="connsiteX12" fmla="*/ 6896100 w 6993890"/>
                <a:gd name="connsiteY12" fmla="*/ 134620 h 2018030"/>
                <a:gd name="connsiteX13" fmla="*/ 6896100 w 6993890"/>
                <a:gd name="connsiteY13" fmla="*/ 134620 h 2018030"/>
                <a:gd name="connsiteX14" fmla="*/ 6896100 w 6993890"/>
                <a:gd name="connsiteY14" fmla="*/ 134620 h 2018030"/>
                <a:gd name="connsiteX15" fmla="*/ 6896100 w 6993890"/>
                <a:gd name="connsiteY15" fmla="*/ 134620 h 201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93890" h="2018030">
                  <a:moveTo>
                    <a:pt x="0" y="645160"/>
                  </a:moveTo>
                  <a:cubicBezTo>
                    <a:pt x="46990" y="480695"/>
                    <a:pt x="93980" y="316230"/>
                    <a:pt x="175260" y="500380"/>
                  </a:cubicBezTo>
                  <a:cubicBezTo>
                    <a:pt x="256540" y="684530"/>
                    <a:pt x="400050" y="1537970"/>
                    <a:pt x="487680" y="1750060"/>
                  </a:cubicBezTo>
                  <a:cubicBezTo>
                    <a:pt x="575310" y="1962150"/>
                    <a:pt x="548640" y="2018030"/>
                    <a:pt x="701040" y="1772920"/>
                  </a:cubicBezTo>
                  <a:cubicBezTo>
                    <a:pt x="853440" y="1527810"/>
                    <a:pt x="1183640" y="558800"/>
                    <a:pt x="1402080" y="279400"/>
                  </a:cubicBezTo>
                  <a:cubicBezTo>
                    <a:pt x="1620520" y="0"/>
                    <a:pt x="1870710" y="49530"/>
                    <a:pt x="2011680" y="96520"/>
                  </a:cubicBezTo>
                  <a:cubicBezTo>
                    <a:pt x="2152650" y="143510"/>
                    <a:pt x="2155190" y="381000"/>
                    <a:pt x="2247900" y="561340"/>
                  </a:cubicBezTo>
                  <a:cubicBezTo>
                    <a:pt x="2340610" y="741680"/>
                    <a:pt x="2317750" y="1033780"/>
                    <a:pt x="2567940" y="1178560"/>
                  </a:cubicBezTo>
                  <a:cubicBezTo>
                    <a:pt x="2818130" y="1323340"/>
                    <a:pt x="3229610" y="1487170"/>
                    <a:pt x="3749040" y="1430020"/>
                  </a:cubicBezTo>
                  <a:cubicBezTo>
                    <a:pt x="4268470" y="1372870"/>
                    <a:pt x="5257800" y="1019810"/>
                    <a:pt x="5684520" y="835660"/>
                  </a:cubicBezTo>
                  <a:cubicBezTo>
                    <a:pt x="6111240" y="651510"/>
                    <a:pt x="6107430" y="443230"/>
                    <a:pt x="6309360" y="325120"/>
                  </a:cubicBezTo>
                  <a:cubicBezTo>
                    <a:pt x="6511290" y="207010"/>
                    <a:pt x="6798310" y="158750"/>
                    <a:pt x="6896100" y="127000"/>
                  </a:cubicBezTo>
                  <a:cubicBezTo>
                    <a:pt x="6993890" y="95250"/>
                    <a:pt x="6896100" y="134620"/>
                    <a:pt x="6896100" y="134620"/>
                  </a:cubicBezTo>
                  <a:lnTo>
                    <a:pt x="6896100" y="134620"/>
                  </a:lnTo>
                  <a:lnTo>
                    <a:pt x="6896100" y="134620"/>
                  </a:lnTo>
                  <a:lnTo>
                    <a:pt x="6896100" y="134620"/>
                  </a:lnTo>
                </a:path>
              </a:pathLst>
            </a:custGeom>
            <a:noFill/>
            <a:ln w="31750" cap="flat" cmpd="sng" algn="ctr">
              <a:solidFill>
                <a:srgbClr val="00A24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091381"/>
            <a:ext cx="7907286" cy="99935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dirty="0" smtClean="0"/>
              <a:t>Lemma:</a:t>
            </a:r>
            <a:r>
              <a:rPr lang="en-US" i="1" dirty="0" smtClean="0"/>
              <a:t>  </a:t>
            </a:r>
            <a:r>
              <a:rPr lang="en-US" sz="4400" i="1" dirty="0" smtClean="0"/>
              <a:t> </a:t>
            </a:r>
            <a:r>
              <a:rPr lang="en-US" sz="4800" dirty="0" err="1" smtClean="0">
                <a:solidFill>
                  <a:srgbClr val="2525FF"/>
                </a:solidFill>
              </a:rPr>
              <a:t>x</a:t>
            </a:r>
            <a:r>
              <a:rPr lang="en-US" sz="4800" baseline="30000" dirty="0" err="1" smtClean="0">
                <a:solidFill>
                  <a:srgbClr val="2525FF"/>
                </a:solidFill>
              </a:rPr>
              <a:t>a</a:t>
            </a:r>
            <a:r>
              <a:rPr lang="en-US" sz="4800" dirty="0" smtClean="0"/>
              <a:t>  = o(</a:t>
            </a:r>
            <a:r>
              <a:rPr lang="en-US" sz="4800" dirty="0" err="1" smtClean="0">
                <a:solidFill>
                  <a:srgbClr val="2525FF"/>
                </a:solidFill>
              </a:rPr>
              <a:t>x</a:t>
            </a:r>
            <a:r>
              <a:rPr lang="en-US" sz="4800" baseline="30000" dirty="0" err="1" smtClean="0">
                <a:solidFill>
                  <a:srgbClr val="2525FF"/>
                </a:solidFill>
              </a:rPr>
              <a:t>b</a:t>
            </a:r>
            <a:r>
              <a:rPr lang="en-US" sz="4800" dirty="0" smtClean="0"/>
              <a:t>) for </a:t>
            </a:r>
            <a:r>
              <a:rPr lang="en-US" sz="4800" dirty="0" smtClean="0">
                <a:solidFill>
                  <a:srgbClr val="2525FF"/>
                </a:solidFill>
              </a:rPr>
              <a:t>a </a:t>
            </a:r>
            <a:r>
              <a:rPr lang="en-US" sz="4800" b="1" dirty="0" smtClean="0">
                <a:latin typeface="Euclid Symbol" pitchFamily="18" charset="2"/>
              </a:rPr>
              <a:t>&lt;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2525FF"/>
                </a:solidFill>
              </a:rPr>
              <a:t>b</a:t>
            </a:r>
          </a:p>
        </p:txBody>
      </p:sp>
      <p:sp>
        <p:nvSpPr>
          <p:cNvPr id="492557" name="Rectangle 13"/>
          <p:cNvSpPr>
            <a:spLocks noChangeArrowheads="1"/>
          </p:cNvSpPr>
          <p:nvPr/>
        </p:nvSpPr>
        <p:spPr bwMode="auto">
          <a:xfrm>
            <a:off x="501650" y="2070100"/>
            <a:ext cx="1535998" cy="8002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Comic Sans MS" pitchFamily="66" charset="0"/>
              </a:rPr>
              <a:t>Proof:</a:t>
            </a:r>
            <a:r>
              <a:rPr lang="en-US" dirty="0">
                <a:latin typeface="Comic Sans MS" pitchFamily="66" charset="0"/>
              </a:rPr>
              <a:t> </a:t>
            </a:r>
          </a:p>
        </p:txBody>
      </p:sp>
      <p:sp>
        <p:nvSpPr>
          <p:cNvPr id="16391" name="Text Box 14"/>
          <p:cNvSpPr txBox="1">
            <a:spLocks noChangeArrowheads="1"/>
          </p:cNvSpPr>
          <p:nvPr/>
        </p:nvSpPr>
        <p:spPr bwMode="auto">
          <a:xfrm>
            <a:off x="1330325" y="3128963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graphicFrame>
        <p:nvGraphicFramePr>
          <p:cNvPr id="492559" name="Object 15"/>
          <p:cNvGraphicFramePr>
            <a:graphicFrameLocks noChangeAspect="1"/>
          </p:cNvGraphicFramePr>
          <p:nvPr/>
        </p:nvGraphicFramePr>
        <p:xfrm>
          <a:off x="2087563" y="2173288"/>
          <a:ext cx="2681287" cy="1668462"/>
        </p:xfrm>
        <a:graphic>
          <a:graphicData uri="http://schemas.openxmlformats.org/presentationml/2006/ole">
            <p:oleObj spid="_x0000_s158722" name="Equation" r:id="rId4" imgW="672840" imgH="419040" progId="Equation.DSMT4">
              <p:embed/>
            </p:oleObj>
          </a:graphicData>
        </a:graphic>
      </p:graphicFrame>
      <p:sp>
        <p:nvSpPr>
          <p:cNvPr id="492560" name="Text Box 16"/>
          <p:cNvSpPr txBox="1">
            <a:spLocks noChangeArrowheads="1"/>
          </p:cNvSpPr>
          <p:nvPr/>
        </p:nvSpPr>
        <p:spPr bwMode="auto">
          <a:xfrm>
            <a:off x="4902200" y="2574925"/>
            <a:ext cx="3818674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and 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b - a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b="1" dirty="0">
                <a:latin typeface="Euclid Symbol" pitchFamily="18" charset="2"/>
              </a:rPr>
              <a:t>&gt;</a:t>
            </a:r>
            <a:r>
              <a:rPr lang="en-US" sz="4400" dirty="0">
                <a:latin typeface="Comic Sans MS" pitchFamily="66" charset="0"/>
              </a:rPr>
              <a:t> 0</a:t>
            </a:r>
          </a:p>
        </p:txBody>
      </p:sp>
      <p:sp>
        <p:nvSpPr>
          <p:cNvPr id="492561" name="Text Box 17"/>
          <p:cNvSpPr txBox="1">
            <a:spLocks noChangeArrowheads="1"/>
          </p:cNvSpPr>
          <p:nvPr/>
        </p:nvSpPr>
        <p:spPr bwMode="auto">
          <a:xfrm>
            <a:off x="1198563" y="4498975"/>
            <a:ext cx="3835400" cy="823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so 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as</a:t>
            </a:r>
            <a:r>
              <a:rPr lang="en-US" sz="4400" i="1" dirty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800" dirty="0" err="1">
                <a:solidFill>
                  <a:srgbClr val="2525FF"/>
                </a:solidFill>
                <a:latin typeface="Comic Sans MS" pitchFamily="66" charset="0"/>
              </a:rPr>
              <a:t>x</a:t>
            </a:r>
            <a:r>
              <a:rPr lang="en-US" sz="4800" i="1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latin typeface="Euclid Symbol" charset="2"/>
                <a:cs typeface="Euclid Symbol" charset="2"/>
                <a:sym typeface="Symbol" pitchFamily="18" charset="2"/>
              </a:rPr>
              <a:t>→ </a:t>
            </a:r>
            <a:r>
              <a:rPr lang="en-US" sz="4800" dirty="0" smtClean="0">
                <a:solidFill>
                  <a:srgbClr val="FF6600"/>
                </a:solidFill>
                <a:latin typeface="Euclid Symbol" charset="2"/>
                <a:cs typeface="Euclid Symbol" charset="2"/>
                <a:sym typeface="Symbol" pitchFamily="18" charset="2"/>
              </a:rPr>
              <a:t>∞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,</a:t>
            </a:r>
            <a:r>
              <a:rPr lang="en-US" i="1" baseline="30000" dirty="0" smtClean="0">
                <a:latin typeface="Comic Sans MS" pitchFamily="66" charset="0"/>
                <a:sym typeface="Symbol" pitchFamily="18" charset="2"/>
              </a:rPr>
              <a:t>                     </a:t>
            </a:r>
            <a:endParaRPr lang="en-US" i="1" baseline="3000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492562" name="Object 18"/>
          <p:cNvGraphicFramePr>
            <a:graphicFrameLocks noChangeAspect="1"/>
          </p:cNvGraphicFramePr>
          <p:nvPr/>
        </p:nvGraphicFramePr>
        <p:xfrm>
          <a:off x="5029200" y="4114800"/>
          <a:ext cx="2725737" cy="1717675"/>
        </p:xfrm>
        <a:graphic>
          <a:graphicData uri="http://schemas.openxmlformats.org/presentationml/2006/ole">
            <p:oleObj spid="_x0000_s158723" name="Equation" r:id="rId5" imgW="685800" imgH="431800" progId="Equation.DSMT4">
              <p:embed/>
            </p:oleObj>
          </a:graphicData>
        </a:graphic>
      </p:graphicFrame>
      <p:sp>
        <p:nvSpPr>
          <p:cNvPr id="16394" name="Rectangle 2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Little Oh:   </a:t>
            </a:r>
            <a:r>
              <a:rPr lang="en-US" dirty="0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492567" name="Rectangle 23"/>
          <p:cNvSpPr>
            <a:spLocks noChangeArrowheads="1"/>
          </p:cNvSpPr>
          <p:nvPr/>
        </p:nvSpPr>
        <p:spPr bwMode="auto">
          <a:xfrm>
            <a:off x="2247900" y="959467"/>
            <a:ext cx="6379906" cy="1061065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9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9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9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2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2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7" grpId="0"/>
      <p:bldP spid="492560" grpId="0"/>
      <p:bldP spid="492561" grpId="0"/>
      <p:bldP spid="49256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1698625"/>
            <a:ext cx="8709025" cy="34004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dirty="0" smtClean="0"/>
              <a:t>Lemma:</a:t>
            </a:r>
            <a:endParaRPr lang="en-US" sz="4400" dirty="0" smtClean="0"/>
          </a:p>
          <a:p>
            <a:pPr marL="0" indent="0" algn="ctr" eaLnBrk="1" hangingPunct="1">
              <a:buFontTx/>
              <a:buNone/>
            </a:pPr>
            <a:r>
              <a:rPr lang="en-US" sz="6600" dirty="0" err="1" smtClean="0">
                <a:solidFill>
                  <a:srgbClr val="2525FF"/>
                </a:solidFill>
              </a:rPr>
              <a:t>ln</a:t>
            </a:r>
            <a:r>
              <a:rPr lang="en-US" sz="6600" dirty="0" smtClean="0">
                <a:solidFill>
                  <a:srgbClr val="2525FF"/>
                </a:solidFill>
              </a:rPr>
              <a:t> x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</a:t>
            </a:r>
            <a:r>
              <a:rPr lang="en-US" sz="6600" dirty="0" smtClean="0"/>
              <a:t> </a:t>
            </a:r>
            <a:r>
              <a:rPr lang="en-US" sz="6600" dirty="0" err="1" smtClean="0">
                <a:solidFill>
                  <a:srgbClr val="2525FF"/>
                </a:solidFill>
              </a:rPr>
              <a:t>o(x</a:t>
            </a:r>
            <a:r>
              <a:rPr lang="en-US" sz="6600" baseline="30000" dirty="0" err="1" smtClean="0">
                <a:solidFill>
                  <a:srgbClr val="2525FF"/>
                </a:solidFill>
                <a:sym typeface="Symbol" pitchFamily="18" charset="2"/>
              </a:rPr>
              <a:t>ε</a:t>
            </a:r>
            <a:r>
              <a:rPr lang="en-US" sz="6600" dirty="0" smtClean="0">
                <a:solidFill>
                  <a:srgbClr val="2525FF"/>
                </a:solidFill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6600" dirty="0" smtClean="0"/>
              <a:t>for </a:t>
            </a:r>
            <a:r>
              <a:rPr lang="en-US" sz="6600" dirty="0" err="1" smtClean="0">
                <a:solidFill>
                  <a:srgbClr val="2525FF"/>
                </a:solidFill>
                <a:sym typeface="Symbol" pitchFamily="18" charset="2"/>
              </a:rPr>
              <a:t>ε</a:t>
            </a:r>
            <a:r>
              <a:rPr lang="en-US" sz="6600" dirty="0" smtClean="0">
                <a:sym typeface="Symbol" pitchFamily="18" charset="2"/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sz="6600" dirty="0" smtClean="0">
                <a:sym typeface="Symbol" pitchFamily="18" charset="2"/>
              </a:rPr>
              <a:t> </a:t>
            </a:r>
            <a:r>
              <a:rPr lang="en-US" sz="6600" dirty="0" smtClean="0">
                <a:solidFill>
                  <a:srgbClr val="2525FF"/>
                </a:solidFill>
                <a:sym typeface="Symbol" pitchFamily="18" charset="2"/>
              </a:rPr>
              <a:t>0</a:t>
            </a:r>
            <a:r>
              <a:rPr lang="en-US" sz="6600" dirty="0" smtClean="0">
                <a:sym typeface="Symbol" pitchFamily="18" charset="2"/>
              </a:rPr>
              <a:t>.</a:t>
            </a:r>
          </a:p>
        </p:txBody>
      </p:sp>
      <p:sp>
        <p:nvSpPr>
          <p:cNvPr id="58372" name="Rectangle 1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494609" name="Rectangle 17"/>
          <p:cNvSpPr>
            <a:spLocks noChangeArrowheads="1"/>
          </p:cNvSpPr>
          <p:nvPr/>
        </p:nvSpPr>
        <p:spPr bwMode="auto">
          <a:xfrm>
            <a:off x="2146300" y="2286000"/>
            <a:ext cx="4775200" cy="1398588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6275" y="1147763"/>
            <a:ext cx="7772400" cy="13525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600" i="1" dirty="0" smtClean="0"/>
              <a:t>Lemma:</a:t>
            </a:r>
            <a:r>
              <a:rPr lang="en-US" sz="4400" dirty="0" smtClean="0"/>
              <a:t> </a:t>
            </a:r>
            <a:r>
              <a:rPr lang="en-US" sz="4400" dirty="0" err="1" smtClean="0"/>
              <a:t>ln</a:t>
            </a:r>
            <a:r>
              <a:rPr lang="en-US" sz="4400" dirty="0" smtClean="0"/>
              <a:t> </a:t>
            </a:r>
            <a:r>
              <a:rPr lang="en-US" sz="4400" dirty="0" err="1" smtClean="0"/>
              <a:t>x</a:t>
            </a:r>
            <a:r>
              <a:rPr lang="en-US" sz="4400" dirty="0" smtClean="0"/>
              <a:t>  = </a:t>
            </a:r>
            <a:r>
              <a:rPr lang="en-US" sz="4400" dirty="0" err="1" smtClean="0"/>
              <a:t>o(x</a:t>
            </a:r>
            <a:r>
              <a:rPr lang="en-US" sz="4400" baseline="30000" dirty="0" err="1" smtClean="0">
                <a:sym typeface="Symbol" pitchFamily="18" charset="2"/>
              </a:rPr>
              <a:t>ε</a:t>
            </a:r>
            <a:r>
              <a:rPr lang="en-US" sz="4400" dirty="0" smtClean="0"/>
              <a:t>) for </a:t>
            </a:r>
            <a:r>
              <a:rPr lang="en-US" sz="4400" dirty="0" err="1" smtClean="0">
                <a:sym typeface="Symbol" pitchFamily="18" charset="2"/>
              </a:rPr>
              <a:t>ε</a:t>
            </a:r>
            <a:r>
              <a:rPr lang="en-US" sz="4400" dirty="0" smtClean="0">
                <a:sym typeface="Symbol" pitchFamily="18" charset="2"/>
              </a:rPr>
              <a:t> &gt; 0.</a:t>
            </a: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3379788" y="1897063"/>
          <a:ext cx="1660525" cy="1654175"/>
        </p:xfrm>
        <a:graphic>
          <a:graphicData uri="http://schemas.openxmlformats.org/presentationml/2006/ole">
            <p:oleObj spid="_x0000_s159746" name="Equation" r:id="rId4" imgW="431640" imgH="431640" progId="Equation.DSMT4">
              <p:embed/>
            </p:oleObj>
          </a:graphicData>
        </a:graphic>
      </p:graphicFrame>
      <p:graphicFrame>
        <p:nvGraphicFramePr>
          <p:cNvPr id="17411" name="Object 4"/>
          <p:cNvGraphicFramePr>
            <a:graphicFrameLocks noChangeAspect="1"/>
          </p:cNvGraphicFramePr>
          <p:nvPr/>
        </p:nvGraphicFramePr>
        <p:xfrm>
          <a:off x="2139950" y="3175000"/>
          <a:ext cx="4325938" cy="1747838"/>
        </p:xfrm>
        <a:graphic>
          <a:graphicData uri="http://schemas.openxmlformats.org/presentationml/2006/ole">
            <p:oleObj spid="_x0000_s159747" name="Equation" r:id="rId5" imgW="1066680" imgH="431640" progId="Equation.DSMT4">
              <p:embed/>
            </p:oleObj>
          </a:graphicData>
        </a:graphic>
      </p:graphicFrame>
      <p:graphicFrame>
        <p:nvGraphicFramePr>
          <p:cNvPr id="17412" name="Object 5"/>
          <p:cNvGraphicFramePr>
            <a:graphicFrameLocks noChangeAspect="1"/>
          </p:cNvGraphicFramePr>
          <p:nvPr/>
        </p:nvGraphicFramePr>
        <p:xfrm>
          <a:off x="3082925" y="4559300"/>
          <a:ext cx="3136900" cy="1749425"/>
        </p:xfrm>
        <a:graphic>
          <a:graphicData uri="http://schemas.openxmlformats.org/presentationml/2006/ole">
            <p:oleObj spid="_x0000_s159748" name="Equation" r:id="rId6" imgW="749160" imgH="419040" progId="Equation.DSMT4">
              <p:embed/>
            </p:oleObj>
          </a:graphicData>
        </a:graphic>
      </p:graphicFrame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5737225" y="2298700"/>
            <a:ext cx="2789238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for </a:t>
            </a:r>
            <a:r>
              <a:rPr lang="en-US" sz="4400" dirty="0" err="1">
                <a:latin typeface="Comic Sans MS" pitchFamily="66" charset="0"/>
              </a:rPr>
              <a:t>y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  <a:sym typeface="Symbol" pitchFamily="18" charset="2"/>
              </a:rPr>
              <a:t>≥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latin typeface="Comic Sans MS" pitchFamily="66" charset="0"/>
              </a:rPr>
              <a:t>1</a:t>
            </a:r>
          </a:p>
        </p:txBody>
      </p:sp>
      <p:sp>
        <p:nvSpPr>
          <p:cNvPr id="17417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4800" y="2247781"/>
            <a:ext cx="186055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</a:t>
            </a:r>
            <a:r>
              <a:rPr lang="en-US" sz="4400" dirty="0" smtClean="0">
                <a:latin typeface="Comic Sans MS" pitchFamily="66" charset="0"/>
              </a:rPr>
              <a:t>: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6275" y="1147763"/>
            <a:ext cx="7772400" cy="13525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000" i="1" dirty="0" smtClean="0"/>
              <a:t>Lemma:</a:t>
            </a:r>
            <a:r>
              <a:rPr lang="en-US" sz="4400" dirty="0" smtClean="0"/>
              <a:t> </a:t>
            </a:r>
            <a:r>
              <a:rPr lang="en-US" sz="4400" dirty="0" err="1" smtClean="0"/>
              <a:t>ln</a:t>
            </a:r>
            <a:r>
              <a:rPr lang="en-US" sz="4400" dirty="0" smtClean="0"/>
              <a:t> </a:t>
            </a:r>
            <a:r>
              <a:rPr lang="en-US" sz="4400" dirty="0" err="1" smtClean="0"/>
              <a:t>x</a:t>
            </a:r>
            <a:r>
              <a:rPr lang="en-US" sz="4400" dirty="0" smtClean="0"/>
              <a:t>  = </a:t>
            </a:r>
            <a:r>
              <a:rPr lang="en-US" sz="4400" dirty="0" err="1" smtClean="0"/>
              <a:t>o(x</a:t>
            </a:r>
            <a:r>
              <a:rPr lang="en-US" sz="4400" baseline="30000" dirty="0" err="1" smtClean="0">
                <a:sym typeface="Symbol" pitchFamily="18" charset="2"/>
              </a:rPr>
              <a:t>ε</a:t>
            </a:r>
            <a:r>
              <a:rPr lang="en-US" sz="4400" dirty="0" smtClean="0"/>
              <a:t>) for </a:t>
            </a:r>
            <a:r>
              <a:rPr lang="en-US" sz="4400" dirty="0" err="1" smtClean="0">
                <a:sym typeface="Symbol" pitchFamily="18" charset="2"/>
              </a:rPr>
              <a:t>ε</a:t>
            </a:r>
            <a:r>
              <a:rPr lang="en-US" sz="4400" dirty="0" smtClean="0">
                <a:sym typeface="Symbol" pitchFamily="18" charset="2"/>
              </a:rPr>
              <a:t> &gt; 0.</a:t>
            </a:r>
          </a:p>
        </p:txBody>
      </p:sp>
      <p:sp>
        <p:nvSpPr>
          <p:cNvPr id="18441" name="Text Box 3"/>
          <p:cNvSpPr txBox="1">
            <a:spLocks noChangeArrowheads="1"/>
          </p:cNvSpPr>
          <p:nvPr/>
        </p:nvSpPr>
        <p:spPr bwMode="auto">
          <a:xfrm>
            <a:off x="4400550" y="2373313"/>
            <a:ext cx="20447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b="1"/>
              <a:t>,</a:t>
            </a:r>
            <a:r>
              <a:rPr lang="en-US"/>
              <a:t> </a:t>
            </a:r>
            <a:r>
              <a:rPr lang="en-US">
                <a:latin typeface="Comic Sans MS" pitchFamily="66" charset="0"/>
              </a:rPr>
              <a:t>so let 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6345238" y="2068513"/>
          <a:ext cx="2549525" cy="1060450"/>
        </p:xfrm>
        <a:graphic>
          <a:graphicData uri="http://schemas.openxmlformats.org/presentationml/2006/ole">
            <p:oleObj spid="_x0000_s160770" name="Equation" r:id="rId4" imgW="609480" imgH="253800" progId="Equation.DSMT4">
              <p:embed/>
            </p:oleObj>
          </a:graphicData>
        </a:graphic>
      </p:graphicFrame>
      <p:graphicFrame>
        <p:nvGraphicFramePr>
          <p:cNvPr id="18435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60771" name="Equation" r:id="rId5" imgW="114120" imgH="215640" progId="Equation.3">
              <p:embed/>
            </p:oleObj>
          </a:graphicData>
        </a:graphic>
      </p:graphicFrame>
      <p:graphicFrame>
        <p:nvGraphicFramePr>
          <p:cNvPr id="614406" name="Object 6"/>
          <p:cNvGraphicFramePr>
            <a:graphicFrameLocks noChangeAspect="1"/>
          </p:cNvGraphicFramePr>
          <p:nvPr/>
        </p:nvGraphicFramePr>
        <p:xfrm>
          <a:off x="1781175" y="3378200"/>
          <a:ext cx="2690813" cy="1612900"/>
        </p:xfrm>
        <a:graphic>
          <a:graphicData uri="http://schemas.openxmlformats.org/presentationml/2006/ole">
            <p:oleObj spid="_x0000_s160772" name="Equation" r:id="rId6" imgW="698400" imgH="419040" progId="Equation.DSMT4">
              <p:embed/>
            </p:oleObj>
          </a:graphicData>
        </a:graphic>
      </p:graphicFrame>
      <p:graphicFrame>
        <p:nvGraphicFramePr>
          <p:cNvPr id="614407" name="Object 7"/>
          <p:cNvGraphicFramePr>
            <a:graphicFrameLocks noChangeAspect="1"/>
          </p:cNvGraphicFramePr>
          <p:nvPr/>
        </p:nvGraphicFramePr>
        <p:xfrm>
          <a:off x="1657350" y="4865688"/>
          <a:ext cx="4105275" cy="1612900"/>
        </p:xfrm>
        <a:graphic>
          <a:graphicData uri="http://schemas.openxmlformats.org/presentationml/2006/ole">
            <p:oleObj spid="_x0000_s160773" name="Equation" r:id="rId7" imgW="1066680" imgH="419040" progId="Equation.DSMT4">
              <p:embed/>
            </p:oleObj>
          </a:graphicData>
        </a:graphic>
      </p:graphicFrame>
      <p:sp>
        <p:nvSpPr>
          <p:cNvPr id="614408" name="Text Box 8"/>
          <p:cNvSpPr txBox="1">
            <a:spLocks noChangeArrowheads="1"/>
          </p:cNvSpPr>
          <p:nvPr/>
        </p:nvSpPr>
        <p:spPr bwMode="auto">
          <a:xfrm>
            <a:off x="6003925" y="5389563"/>
            <a:ext cx="2820273" cy="80021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for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Euclid Symbol" charset="2"/>
                <a:cs typeface="Euclid Symbol" charset="2"/>
                <a:sym typeface="Symbol" pitchFamily="18" charset="2"/>
              </a:rPr>
              <a:t>δ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b="1" dirty="0" smtClean="0"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dirty="0" err="1" smtClean="0">
                <a:latin typeface="Comic Sans MS" pitchFamily="66" charset="0"/>
                <a:sym typeface="Symbol" pitchFamily="18" charset="2"/>
              </a:rPr>
              <a:t>ε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.</a:t>
            </a:r>
            <a:endParaRPr lang="en-US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auto">
          <a:xfrm>
            <a:off x="304800" y="2247781"/>
            <a:ext cx="186055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dirty="0">
                <a:latin typeface="Comic Sans MS" pitchFamily="66" charset="0"/>
              </a:rPr>
              <a:t>Proof</a:t>
            </a:r>
            <a:r>
              <a:rPr lang="en-US" sz="4400" dirty="0" smtClean="0">
                <a:latin typeface="Comic Sans MS" pitchFamily="66" charset="0"/>
              </a:rPr>
              <a:t>:</a:t>
            </a:r>
            <a:endParaRPr lang="en-US" sz="4400" dirty="0">
              <a:latin typeface="Comic Sans MS" pitchFamily="66" charset="0"/>
            </a:endParaRPr>
          </a:p>
        </p:txBody>
      </p:sp>
      <p:graphicFrame>
        <p:nvGraphicFramePr>
          <p:cNvPr id="18438" name="Object 10"/>
          <p:cNvGraphicFramePr>
            <a:graphicFrameLocks noChangeAspect="1"/>
          </p:cNvGraphicFramePr>
          <p:nvPr/>
        </p:nvGraphicFramePr>
        <p:xfrm>
          <a:off x="2205038" y="1841500"/>
          <a:ext cx="2203450" cy="1647825"/>
        </p:xfrm>
        <a:graphic>
          <a:graphicData uri="http://schemas.openxmlformats.org/presentationml/2006/ole">
            <p:oleObj spid="_x0000_s160774" name="Equation" r:id="rId8" imgW="558720" imgH="419040" progId="Equation.DSMT4">
              <p:embed/>
            </p:oleObj>
          </a:graphicData>
        </a:graphic>
      </p:graphicFrame>
      <p:sp>
        <p:nvSpPr>
          <p:cNvPr id="18444" name="Rectangle 1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143000" y="1704975"/>
            <a:ext cx="6811963" cy="33813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Other proofs:</a:t>
            </a:r>
          </a:p>
          <a:p>
            <a:r>
              <a:rPr lang="en-US" sz="5400">
                <a:latin typeface="Comic Sans MS" pitchFamily="66" charset="0"/>
              </a:rPr>
              <a:t>L’Hopital’s Rule,</a:t>
            </a:r>
          </a:p>
          <a:p>
            <a:r>
              <a:rPr lang="en-US" sz="5400">
                <a:latin typeface="Comic Sans MS" pitchFamily="66" charset="0"/>
              </a:rPr>
              <a:t>McLaurin Series</a:t>
            </a:r>
          </a:p>
          <a:p>
            <a:r>
              <a:rPr lang="en-US" sz="5400">
                <a:latin typeface="Comic Sans MS" pitchFamily="66" charset="0"/>
              </a:rPr>
              <a:t>(see a Calculus text)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188" y="1698625"/>
            <a:ext cx="8709025" cy="34004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dirty="0" smtClean="0"/>
              <a:t>Lemma:</a:t>
            </a:r>
          </a:p>
          <a:p>
            <a:pPr marL="0" indent="0" algn="ctr" eaLnBrk="1" hangingPunct="1">
              <a:buFontTx/>
              <a:buNone/>
            </a:pPr>
            <a:r>
              <a:rPr lang="en-US" sz="6600" dirty="0" err="1" smtClean="0">
                <a:solidFill>
                  <a:srgbClr val="2525FF"/>
                </a:solidFill>
              </a:rPr>
              <a:t>x</a:t>
            </a:r>
            <a:r>
              <a:rPr lang="en-US" sz="6600" baseline="30000" dirty="0" err="1" smtClean="0">
                <a:solidFill>
                  <a:srgbClr val="2525FF"/>
                </a:solidFill>
              </a:rPr>
              <a:t>n</a:t>
            </a:r>
            <a:r>
              <a:rPr lang="en-US" sz="6600" dirty="0" smtClean="0">
                <a:solidFill>
                  <a:srgbClr val="2525FF"/>
                </a:solidFill>
              </a:rPr>
              <a:t>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= </a:t>
            </a:r>
            <a:r>
              <a:rPr lang="en-US" sz="6600" dirty="0" smtClean="0">
                <a:solidFill>
                  <a:srgbClr val="2525FF"/>
                </a:solidFill>
              </a:rPr>
              <a:t>o(a</a:t>
            </a:r>
            <a:r>
              <a:rPr lang="en-US" sz="6600" baseline="30000" dirty="0" smtClean="0">
                <a:solidFill>
                  <a:srgbClr val="2525FF"/>
                </a:solidFill>
              </a:rPr>
              <a:t>x</a:t>
            </a:r>
            <a:r>
              <a:rPr lang="en-US" sz="6600" dirty="0" smtClean="0">
                <a:solidFill>
                  <a:srgbClr val="2525FF"/>
                </a:solidFill>
              </a:rPr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6600" dirty="0" smtClean="0"/>
              <a:t>for </a:t>
            </a:r>
            <a:r>
              <a:rPr lang="en-US" sz="6600" dirty="0" smtClean="0">
                <a:solidFill>
                  <a:srgbClr val="2525FF"/>
                </a:solidFill>
                <a:sym typeface="Symbol" pitchFamily="18" charset="2"/>
              </a:rPr>
              <a:t>a </a:t>
            </a:r>
            <a:r>
              <a:rPr lang="en-US" sz="6600" b="1" dirty="0" smtClean="0">
                <a:solidFill>
                  <a:srgbClr val="2525FF"/>
                </a:solidFill>
                <a:latin typeface="Euclid Symbol" charset="2"/>
                <a:cs typeface="Euclid Symbol" charset="2"/>
                <a:sym typeface="Symbol" pitchFamily="18" charset="2"/>
              </a:rPr>
              <a:t>&gt;</a:t>
            </a:r>
            <a:r>
              <a:rPr lang="en-US" sz="6600" dirty="0" smtClean="0">
                <a:solidFill>
                  <a:srgbClr val="2525FF"/>
                </a:solidFill>
                <a:sym typeface="Symbol" pitchFamily="18" charset="2"/>
              </a:rPr>
              <a:t> 1</a:t>
            </a:r>
            <a:r>
              <a:rPr lang="en-US" sz="6600" dirty="0" smtClean="0">
                <a:sym typeface="Symbol" pitchFamily="18" charset="2"/>
              </a:rPr>
              <a:t>.</a:t>
            </a:r>
          </a:p>
        </p:txBody>
      </p:sp>
      <p:sp>
        <p:nvSpPr>
          <p:cNvPr id="60420" name="Rectangle 1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  <p:sp>
        <p:nvSpPr>
          <p:cNvPr id="494609" name="Rectangle 17"/>
          <p:cNvSpPr>
            <a:spLocks noChangeArrowheads="1"/>
          </p:cNvSpPr>
          <p:nvPr/>
        </p:nvSpPr>
        <p:spPr bwMode="auto">
          <a:xfrm>
            <a:off x="2146300" y="2433480"/>
            <a:ext cx="4775200" cy="1398588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434975" y="1123950"/>
            <a:ext cx="68294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defRPr/>
            </a:pPr>
            <a:r>
              <a:rPr lang="en-US" sz="4000" dirty="0">
                <a:latin typeface="+mj-lt"/>
              </a:rPr>
              <a:t>Integral Method to bound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046288" y="3306763"/>
            <a:ext cx="6070600" cy="2614612"/>
            <a:chOff x="1289" y="2083"/>
            <a:chExt cx="3824" cy="1647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1321" y="2083"/>
              <a:ext cx="3774" cy="1647"/>
              <a:chOff x="1321" y="2083"/>
              <a:chExt cx="3774" cy="1647"/>
            </a:xfrm>
          </p:grpSpPr>
          <p:sp>
            <p:nvSpPr>
              <p:cNvPr id="21543" name="Text Box 8"/>
              <p:cNvSpPr txBox="1">
                <a:spLocks noChangeArrowheads="1"/>
              </p:cNvSpPr>
              <p:nvPr/>
            </p:nvSpPr>
            <p:spPr bwMode="auto">
              <a:xfrm>
                <a:off x="3372" y="3096"/>
                <a:ext cx="560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800">
                    <a:latin typeface="+mj-lt"/>
                  </a:rPr>
                  <a:t>…</a:t>
                </a:r>
              </a:p>
            </p:txBody>
          </p:sp>
          <p:sp>
            <p:nvSpPr>
              <p:cNvPr id="21544" name="Rectangle 9"/>
              <p:cNvSpPr>
                <a:spLocks noChangeArrowheads="1"/>
              </p:cNvSpPr>
              <p:nvPr/>
            </p:nvSpPr>
            <p:spPr bwMode="auto">
              <a:xfrm>
                <a:off x="1321" y="3259"/>
                <a:ext cx="480" cy="471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5" name="Rectangle 10"/>
              <p:cNvSpPr>
                <a:spLocks noChangeArrowheads="1"/>
              </p:cNvSpPr>
              <p:nvPr/>
            </p:nvSpPr>
            <p:spPr bwMode="auto">
              <a:xfrm>
                <a:off x="2258" y="2705"/>
                <a:ext cx="470" cy="102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6" name="Rectangle 11"/>
              <p:cNvSpPr>
                <a:spLocks noChangeArrowheads="1"/>
              </p:cNvSpPr>
              <p:nvPr/>
            </p:nvSpPr>
            <p:spPr bwMode="auto">
              <a:xfrm>
                <a:off x="2732" y="2513"/>
                <a:ext cx="470" cy="1217"/>
              </a:xfrm>
              <a:prstGeom prst="rect">
                <a:avLst/>
              </a:prstGeom>
              <a:solidFill>
                <a:srgbClr val="CC66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7" name="Rectangle 12"/>
              <p:cNvSpPr>
                <a:spLocks noChangeArrowheads="1"/>
              </p:cNvSpPr>
              <p:nvPr/>
            </p:nvSpPr>
            <p:spPr bwMode="auto">
              <a:xfrm>
                <a:off x="4155" y="2164"/>
                <a:ext cx="470" cy="156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8" name="Rectangle 13"/>
              <p:cNvSpPr>
                <a:spLocks noChangeArrowheads="1"/>
              </p:cNvSpPr>
              <p:nvPr/>
            </p:nvSpPr>
            <p:spPr bwMode="auto">
              <a:xfrm>
                <a:off x="4625" y="2083"/>
                <a:ext cx="470" cy="16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  <p:sp>
            <p:nvSpPr>
              <p:cNvPr id="21549" name="Rectangle 14"/>
              <p:cNvSpPr>
                <a:spLocks noChangeArrowheads="1"/>
              </p:cNvSpPr>
              <p:nvPr/>
            </p:nvSpPr>
            <p:spPr bwMode="auto">
              <a:xfrm>
                <a:off x="1802" y="2921"/>
                <a:ext cx="454" cy="809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289" y="2611"/>
              <a:ext cx="3824" cy="1009"/>
              <a:chOff x="1289" y="2611"/>
              <a:chExt cx="3824" cy="1009"/>
            </a:xfrm>
          </p:grpSpPr>
          <p:sp>
            <p:nvSpPr>
              <p:cNvPr id="3" name="Rectangle 16"/>
              <p:cNvSpPr>
                <a:spLocks noChangeArrowheads="1"/>
              </p:cNvSpPr>
              <p:nvPr/>
            </p:nvSpPr>
            <p:spPr bwMode="auto">
              <a:xfrm>
                <a:off x="1289" y="3290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2</a:t>
                </a:r>
              </a:p>
            </p:txBody>
          </p:sp>
          <p:sp>
            <p:nvSpPr>
              <p:cNvPr id="4" name="Rectangle 17"/>
              <p:cNvSpPr>
                <a:spLocks noChangeArrowheads="1"/>
              </p:cNvSpPr>
              <p:nvPr/>
            </p:nvSpPr>
            <p:spPr bwMode="auto">
              <a:xfrm>
                <a:off x="1786" y="3132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3</a:t>
                </a:r>
              </a:p>
            </p:txBody>
          </p:sp>
          <p:sp>
            <p:nvSpPr>
              <p:cNvPr id="21539" name="Rectangle 18"/>
              <p:cNvSpPr>
                <a:spLocks noChangeArrowheads="1"/>
              </p:cNvSpPr>
              <p:nvPr/>
            </p:nvSpPr>
            <p:spPr bwMode="auto">
              <a:xfrm>
                <a:off x="2275" y="3028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4</a:t>
                </a:r>
              </a:p>
            </p:txBody>
          </p:sp>
          <p:sp>
            <p:nvSpPr>
              <p:cNvPr id="21540" name="Rectangle 19"/>
              <p:cNvSpPr>
                <a:spLocks noChangeArrowheads="1"/>
              </p:cNvSpPr>
              <p:nvPr/>
            </p:nvSpPr>
            <p:spPr bwMode="auto">
              <a:xfrm>
                <a:off x="2727" y="2868"/>
                <a:ext cx="50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>
                    <a:latin typeface="+mj-lt"/>
                  </a:rPr>
                  <a:t>ln 5</a:t>
                </a:r>
              </a:p>
            </p:txBody>
          </p:sp>
          <p:sp>
            <p:nvSpPr>
              <p:cNvPr id="21541" name="Rectangle 20"/>
              <p:cNvSpPr>
                <a:spLocks noChangeArrowheads="1"/>
              </p:cNvSpPr>
              <p:nvPr/>
            </p:nvSpPr>
            <p:spPr bwMode="auto">
              <a:xfrm>
                <a:off x="4165" y="2611"/>
                <a:ext cx="430" cy="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 dirty="0" err="1">
                    <a:latin typeface="+mj-lt"/>
                  </a:rPr>
                  <a:t>ln</a:t>
                </a:r>
                <a:r>
                  <a:rPr lang="en-US" sz="2800" dirty="0">
                    <a:latin typeface="+mj-lt"/>
                  </a:rPr>
                  <a:t> </a:t>
                </a:r>
              </a:p>
              <a:p>
                <a:pPr algn="ctr">
                  <a:defRPr/>
                </a:pPr>
                <a:r>
                  <a:rPr lang="en-US" sz="2800" dirty="0">
                    <a:solidFill>
                      <a:srgbClr val="0033CC"/>
                    </a:solidFill>
                    <a:latin typeface="+mj-lt"/>
                  </a:rPr>
                  <a:t>n</a:t>
                </a:r>
                <a:r>
                  <a:rPr lang="en-US" sz="2800" dirty="0">
                    <a:latin typeface="+mj-lt"/>
                  </a:rPr>
                  <a:t>-1</a:t>
                </a:r>
              </a:p>
            </p:txBody>
          </p:sp>
          <p:sp>
            <p:nvSpPr>
              <p:cNvPr id="21542" name="Rectangle 21"/>
              <p:cNvSpPr>
                <a:spLocks noChangeArrowheads="1"/>
              </p:cNvSpPr>
              <p:nvPr/>
            </p:nvSpPr>
            <p:spPr bwMode="auto">
              <a:xfrm>
                <a:off x="4631" y="2724"/>
                <a:ext cx="48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800" dirty="0" err="1">
                    <a:latin typeface="+mj-lt"/>
                  </a:rPr>
                  <a:t>ln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>
                    <a:solidFill>
                      <a:srgbClr val="0033CC"/>
                    </a:solidFill>
                    <a:latin typeface="+mj-lt"/>
                  </a:rPr>
                  <a:t>n</a:t>
                </a:r>
              </a:p>
            </p:txBody>
          </p:sp>
        </p:grp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531813" y="2047875"/>
            <a:ext cx="7937500" cy="4629150"/>
            <a:chOff x="335" y="1290"/>
            <a:chExt cx="5000" cy="2916"/>
          </a:xfrm>
        </p:grpSpPr>
        <p:sp>
          <p:nvSpPr>
            <p:cNvPr id="21519" name="Line 23"/>
            <p:cNvSpPr>
              <a:spLocks noChangeShapeType="1"/>
            </p:cNvSpPr>
            <p:nvPr/>
          </p:nvSpPr>
          <p:spPr bwMode="auto">
            <a:xfrm flipV="1">
              <a:off x="918" y="1290"/>
              <a:ext cx="0" cy="29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20" name="Line 24"/>
            <p:cNvSpPr>
              <a:spLocks noChangeShapeType="1"/>
            </p:cNvSpPr>
            <p:nvPr/>
          </p:nvSpPr>
          <p:spPr bwMode="auto">
            <a:xfrm>
              <a:off x="335" y="3730"/>
              <a:ext cx="5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21521" name="Rectangle 25"/>
            <p:cNvSpPr>
              <a:spLocks noChangeArrowheads="1"/>
            </p:cNvSpPr>
            <p:nvPr/>
          </p:nvSpPr>
          <p:spPr bwMode="auto">
            <a:xfrm>
              <a:off x="461" y="3015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2</a:t>
              </a:r>
            </a:p>
          </p:txBody>
        </p:sp>
        <p:sp>
          <p:nvSpPr>
            <p:cNvPr id="21522" name="Rectangle 26"/>
            <p:cNvSpPr>
              <a:spLocks noChangeArrowheads="1"/>
            </p:cNvSpPr>
            <p:nvPr/>
          </p:nvSpPr>
          <p:spPr bwMode="auto">
            <a:xfrm>
              <a:off x="461" y="2692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3</a:t>
              </a:r>
            </a:p>
          </p:txBody>
        </p:sp>
        <p:sp>
          <p:nvSpPr>
            <p:cNvPr id="21523" name="Rectangle 27"/>
            <p:cNvSpPr>
              <a:spLocks noChangeArrowheads="1"/>
            </p:cNvSpPr>
            <p:nvPr/>
          </p:nvSpPr>
          <p:spPr bwMode="auto">
            <a:xfrm>
              <a:off x="461" y="2472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4</a:t>
              </a:r>
            </a:p>
          </p:txBody>
        </p:sp>
        <p:sp>
          <p:nvSpPr>
            <p:cNvPr id="21524" name="Rectangle 28"/>
            <p:cNvSpPr>
              <a:spLocks noChangeArrowheads="1"/>
            </p:cNvSpPr>
            <p:nvPr/>
          </p:nvSpPr>
          <p:spPr bwMode="auto">
            <a:xfrm>
              <a:off x="461" y="2267"/>
              <a:ext cx="4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ln 5</a:t>
              </a:r>
            </a:p>
          </p:txBody>
        </p:sp>
        <p:sp>
          <p:nvSpPr>
            <p:cNvPr id="21525" name="Rectangle 29"/>
            <p:cNvSpPr>
              <a:spLocks noChangeArrowheads="1"/>
            </p:cNvSpPr>
            <p:nvPr/>
          </p:nvSpPr>
          <p:spPr bwMode="auto">
            <a:xfrm>
              <a:off x="478" y="1869"/>
              <a:ext cx="4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 err="1">
                  <a:latin typeface="+mj-lt"/>
                </a:rPr>
                <a:t>ln</a:t>
              </a:r>
              <a:r>
                <a:rPr lang="en-US" sz="2400" dirty="0">
                  <a:latin typeface="+mj-lt"/>
                </a:rPr>
                <a:t> </a:t>
              </a: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</a:p>
          </p:txBody>
        </p:sp>
        <p:sp>
          <p:nvSpPr>
            <p:cNvPr id="21526" name="Rectangle 30"/>
            <p:cNvSpPr>
              <a:spLocks noChangeArrowheads="1"/>
            </p:cNvSpPr>
            <p:nvPr/>
          </p:nvSpPr>
          <p:spPr bwMode="auto">
            <a:xfrm>
              <a:off x="1662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2</a:t>
              </a:r>
            </a:p>
          </p:txBody>
        </p:sp>
        <p:sp>
          <p:nvSpPr>
            <p:cNvPr id="21527" name="Rectangle 31"/>
            <p:cNvSpPr>
              <a:spLocks noChangeArrowheads="1"/>
            </p:cNvSpPr>
            <p:nvPr/>
          </p:nvSpPr>
          <p:spPr bwMode="auto">
            <a:xfrm>
              <a:off x="2121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3</a:t>
              </a:r>
            </a:p>
          </p:txBody>
        </p:sp>
        <p:sp>
          <p:nvSpPr>
            <p:cNvPr id="21528" name="Rectangle 32"/>
            <p:cNvSpPr>
              <a:spLocks noChangeArrowheads="1"/>
            </p:cNvSpPr>
            <p:nvPr/>
          </p:nvSpPr>
          <p:spPr bwMode="auto">
            <a:xfrm>
              <a:off x="1226" y="3763"/>
              <a:ext cx="20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1</a:t>
              </a:r>
            </a:p>
          </p:txBody>
        </p:sp>
        <p:sp>
          <p:nvSpPr>
            <p:cNvPr id="21529" name="Rectangle 33"/>
            <p:cNvSpPr>
              <a:spLocks noChangeArrowheads="1"/>
            </p:cNvSpPr>
            <p:nvPr/>
          </p:nvSpPr>
          <p:spPr bwMode="auto">
            <a:xfrm>
              <a:off x="2612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4</a:t>
              </a:r>
            </a:p>
          </p:txBody>
        </p:sp>
        <p:sp>
          <p:nvSpPr>
            <p:cNvPr id="21530" name="Rectangle 34"/>
            <p:cNvSpPr>
              <a:spLocks noChangeArrowheads="1"/>
            </p:cNvSpPr>
            <p:nvPr/>
          </p:nvSpPr>
          <p:spPr bwMode="auto">
            <a:xfrm>
              <a:off x="3075" y="3763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>
                  <a:latin typeface="+mj-lt"/>
                </a:rPr>
                <a:t>5</a:t>
              </a:r>
            </a:p>
          </p:txBody>
        </p:sp>
        <p:sp>
          <p:nvSpPr>
            <p:cNvPr id="21531" name="Rectangle 35"/>
            <p:cNvSpPr>
              <a:spLocks noChangeArrowheads="1"/>
            </p:cNvSpPr>
            <p:nvPr/>
          </p:nvSpPr>
          <p:spPr bwMode="auto">
            <a:xfrm>
              <a:off x="3943" y="3763"/>
              <a:ext cx="4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  <a:r>
                <a:rPr lang="en-US" sz="2400" dirty="0">
                  <a:latin typeface="+mj-lt"/>
                </a:rPr>
                <a:t>–2</a:t>
              </a:r>
            </a:p>
          </p:txBody>
        </p:sp>
        <p:sp>
          <p:nvSpPr>
            <p:cNvPr id="21532" name="Rectangle 36"/>
            <p:cNvSpPr>
              <a:spLocks noChangeArrowheads="1"/>
            </p:cNvSpPr>
            <p:nvPr/>
          </p:nvSpPr>
          <p:spPr bwMode="auto">
            <a:xfrm>
              <a:off x="4425" y="3763"/>
              <a:ext cx="4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  <a:r>
                <a:rPr lang="en-US" sz="2400" dirty="0">
                  <a:latin typeface="+mj-lt"/>
                </a:rPr>
                <a:t>–1</a:t>
              </a:r>
            </a:p>
          </p:txBody>
        </p:sp>
        <p:sp>
          <p:nvSpPr>
            <p:cNvPr id="21533" name="Rectangle 37"/>
            <p:cNvSpPr>
              <a:spLocks noChangeArrowheads="1"/>
            </p:cNvSpPr>
            <p:nvPr/>
          </p:nvSpPr>
          <p:spPr bwMode="auto">
            <a:xfrm>
              <a:off x="4984" y="3763"/>
              <a:ext cx="2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400" dirty="0">
                  <a:solidFill>
                    <a:srgbClr val="0033CC"/>
                  </a:solidFill>
                  <a:latin typeface="+mj-lt"/>
                </a:rPr>
                <a:t>n</a:t>
              </a:r>
            </a:p>
          </p:txBody>
        </p:sp>
        <p:sp>
          <p:nvSpPr>
            <p:cNvPr id="21534" name="Rectangle 38"/>
            <p:cNvSpPr>
              <a:spLocks noChangeArrowheads="1"/>
            </p:cNvSpPr>
            <p:nvPr/>
          </p:nvSpPr>
          <p:spPr bwMode="auto">
            <a:xfrm>
              <a:off x="581" y="1986"/>
              <a:ext cx="29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3200" dirty="0">
                  <a:latin typeface="+mj-lt"/>
                </a:rPr>
                <a:t>…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1543050" y="2879725"/>
            <a:ext cx="7329488" cy="2997200"/>
            <a:chOff x="1543050" y="2879725"/>
            <a:chExt cx="7329488" cy="2997200"/>
          </a:xfrm>
        </p:grpSpPr>
        <p:sp>
          <p:nvSpPr>
            <p:cNvPr id="21513" name="Line 40"/>
            <p:cNvSpPr>
              <a:spLocks noChangeShapeType="1"/>
            </p:cNvSpPr>
            <p:nvPr/>
          </p:nvSpPr>
          <p:spPr bwMode="auto">
            <a:xfrm>
              <a:off x="3219450" y="3730625"/>
              <a:ext cx="852488" cy="276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7" name="Text Box 41"/>
            <p:cNvSpPr txBox="1">
              <a:spLocks noChangeArrowheads="1"/>
            </p:cNvSpPr>
            <p:nvPr/>
          </p:nvSpPr>
          <p:spPr bwMode="auto">
            <a:xfrm>
              <a:off x="1828800" y="3205163"/>
              <a:ext cx="127952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800" dirty="0" err="1">
                  <a:latin typeface="+mj-lt"/>
                </a:rPr>
                <a:t>ln</a:t>
              </a:r>
              <a:r>
                <a:rPr lang="en-US" sz="2800" dirty="0">
                  <a:latin typeface="+mj-lt"/>
                </a:rPr>
                <a:t>(x+1)</a:t>
              </a:r>
            </a:p>
          </p:txBody>
        </p:sp>
        <p:sp>
          <p:nvSpPr>
            <p:cNvPr id="21515" name="Line 42"/>
            <p:cNvSpPr>
              <a:spLocks noChangeShapeType="1"/>
            </p:cNvSpPr>
            <p:nvPr/>
          </p:nvSpPr>
          <p:spPr bwMode="auto">
            <a:xfrm>
              <a:off x="4956175" y="3405188"/>
              <a:ext cx="852488" cy="276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21516" name="Text Box 43"/>
            <p:cNvSpPr txBox="1">
              <a:spLocks noChangeArrowheads="1"/>
            </p:cNvSpPr>
            <p:nvPr/>
          </p:nvSpPr>
          <p:spPr bwMode="auto">
            <a:xfrm>
              <a:off x="3900488" y="2879725"/>
              <a:ext cx="944562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2800" dirty="0" err="1">
                  <a:latin typeface="+mj-lt"/>
                </a:rPr>
                <a:t>ln</a:t>
              </a:r>
              <a:r>
                <a:rPr lang="en-US" sz="2800" dirty="0">
                  <a:latin typeface="+mj-lt"/>
                </a:rPr>
                <a:t>(x)</a:t>
              </a:r>
            </a:p>
          </p:txBody>
        </p:sp>
        <p:sp>
          <p:nvSpPr>
            <p:cNvPr id="21517" name="Freeform 44"/>
            <p:cNvSpPr>
              <a:spLocks/>
            </p:cNvSpPr>
            <p:nvPr/>
          </p:nvSpPr>
          <p:spPr bwMode="auto">
            <a:xfrm>
              <a:off x="1543050" y="3178175"/>
              <a:ext cx="6635750" cy="2686050"/>
            </a:xfrm>
            <a:custGeom>
              <a:avLst/>
              <a:gdLst>
                <a:gd name="T0" fmla="*/ 0 w 4180"/>
                <a:gd name="T1" fmla="*/ 1692 h 1692"/>
                <a:gd name="T2" fmla="*/ 348 w 4180"/>
                <a:gd name="T3" fmla="*/ 1308 h 1692"/>
                <a:gd name="T4" fmla="*/ 704 w 4180"/>
                <a:gd name="T5" fmla="*/ 996 h 1692"/>
                <a:gd name="T6" fmla="*/ 1060 w 4180"/>
                <a:gd name="T7" fmla="*/ 796 h 1692"/>
                <a:gd name="T8" fmla="*/ 1416 w 4180"/>
                <a:gd name="T9" fmla="*/ 644 h 1692"/>
                <a:gd name="T10" fmla="*/ 1772 w 4180"/>
                <a:gd name="T11" fmla="*/ 512 h 1692"/>
                <a:gd name="T12" fmla="*/ 2132 w 4180"/>
                <a:gd name="T13" fmla="*/ 392 h 1692"/>
                <a:gd name="T14" fmla="*/ 2492 w 4180"/>
                <a:gd name="T15" fmla="*/ 284 h 1692"/>
                <a:gd name="T16" fmla="*/ 2856 w 4180"/>
                <a:gd name="T17" fmla="*/ 204 h 1692"/>
                <a:gd name="T18" fmla="*/ 3616 w 4180"/>
                <a:gd name="T19" fmla="*/ 56 h 1692"/>
                <a:gd name="T20" fmla="*/ 4180 w 4180"/>
                <a:gd name="T21" fmla="*/ 0 h 16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80"/>
                <a:gd name="T34" fmla="*/ 0 h 1692"/>
                <a:gd name="T35" fmla="*/ 4180 w 4180"/>
                <a:gd name="T36" fmla="*/ 1692 h 16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80" h="1692">
                  <a:moveTo>
                    <a:pt x="0" y="1692"/>
                  </a:moveTo>
                  <a:cubicBezTo>
                    <a:pt x="115" y="1558"/>
                    <a:pt x="231" y="1424"/>
                    <a:pt x="348" y="1308"/>
                  </a:cubicBezTo>
                  <a:cubicBezTo>
                    <a:pt x="465" y="1192"/>
                    <a:pt x="585" y="1081"/>
                    <a:pt x="704" y="996"/>
                  </a:cubicBezTo>
                  <a:cubicBezTo>
                    <a:pt x="823" y="911"/>
                    <a:pt x="941" y="855"/>
                    <a:pt x="1060" y="796"/>
                  </a:cubicBezTo>
                  <a:cubicBezTo>
                    <a:pt x="1179" y="737"/>
                    <a:pt x="1297" y="691"/>
                    <a:pt x="1416" y="644"/>
                  </a:cubicBezTo>
                  <a:cubicBezTo>
                    <a:pt x="1535" y="597"/>
                    <a:pt x="1653" y="554"/>
                    <a:pt x="1772" y="512"/>
                  </a:cubicBezTo>
                  <a:cubicBezTo>
                    <a:pt x="1891" y="470"/>
                    <a:pt x="2012" y="430"/>
                    <a:pt x="2132" y="392"/>
                  </a:cubicBezTo>
                  <a:cubicBezTo>
                    <a:pt x="2252" y="354"/>
                    <a:pt x="2371" y="315"/>
                    <a:pt x="2492" y="284"/>
                  </a:cubicBezTo>
                  <a:cubicBezTo>
                    <a:pt x="2613" y="253"/>
                    <a:pt x="2669" y="242"/>
                    <a:pt x="2856" y="204"/>
                  </a:cubicBezTo>
                  <a:cubicBezTo>
                    <a:pt x="3043" y="166"/>
                    <a:pt x="3395" y="90"/>
                    <a:pt x="3616" y="56"/>
                  </a:cubicBezTo>
                  <a:cubicBezTo>
                    <a:pt x="3837" y="22"/>
                    <a:pt x="4008" y="11"/>
                    <a:pt x="418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  <p:sp>
          <p:nvSpPr>
            <p:cNvPr id="21518" name="Freeform 45"/>
            <p:cNvSpPr>
              <a:spLocks/>
            </p:cNvSpPr>
            <p:nvPr/>
          </p:nvSpPr>
          <p:spPr bwMode="auto">
            <a:xfrm>
              <a:off x="2236788" y="3190875"/>
              <a:ext cx="6635750" cy="2686050"/>
            </a:xfrm>
            <a:custGeom>
              <a:avLst/>
              <a:gdLst>
                <a:gd name="T0" fmla="*/ 0 w 4180"/>
                <a:gd name="T1" fmla="*/ 1692 h 1692"/>
                <a:gd name="T2" fmla="*/ 348 w 4180"/>
                <a:gd name="T3" fmla="*/ 1308 h 1692"/>
                <a:gd name="T4" fmla="*/ 704 w 4180"/>
                <a:gd name="T5" fmla="*/ 996 h 1692"/>
                <a:gd name="T6" fmla="*/ 1060 w 4180"/>
                <a:gd name="T7" fmla="*/ 796 h 1692"/>
                <a:gd name="T8" fmla="*/ 1416 w 4180"/>
                <a:gd name="T9" fmla="*/ 644 h 1692"/>
                <a:gd name="T10" fmla="*/ 1772 w 4180"/>
                <a:gd name="T11" fmla="*/ 512 h 1692"/>
                <a:gd name="T12" fmla="*/ 2132 w 4180"/>
                <a:gd name="T13" fmla="*/ 392 h 1692"/>
                <a:gd name="T14" fmla="*/ 2492 w 4180"/>
                <a:gd name="T15" fmla="*/ 284 h 1692"/>
                <a:gd name="T16" fmla="*/ 2856 w 4180"/>
                <a:gd name="T17" fmla="*/ 204 h 1692"/>
                <a:gd name="T18" fmla="*/ 3616 w 4180"/>
                <a:gd name="T19" fmla="*/ 56 h 1692"/>
                <a:gd name="T20" fmla="*/ 4180 w 4180"/>
                <a:gd name="T21" fmla="*/ 0 h 16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80"/>
                <a:gd name="T34" fmla="*/ 0 h 1692"/>
                <a:gd name="T35" fmla="*/ 4180 w 4180"/>
                <a:gd name="T36" fmla="*/ 1692 h 169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80" h="1692">
                  <a:moveTo>
                    <a:pt x="0" y="1692"/>
                  </a:moveTo>
                  <a:cubicBezTo>
                    <a:pt x="115" y="1558"/>
                    <a:pt x="231" y="1424"/>
                    <a:pt x="348" y="1308"/>
                  </a:cubicBezTo>
                  <a:cubicBezTo>
                    <a:pt x="465" y="1192"/>
                    <a:pt x="585" y="1081"/>
                    <a:pt x="704" y="996"/>
                  </a:cubicBezTo>
                  <a:cubicBezTo>
                    <a:pt x="823" y="911"/>
                    <a:pt x="941" y="855"/>
                    <a:pt x="1060" y="796"/>
                  </a:cubicBezTo>
                  <a:cubicBezTo>
                    <a:pt x="1179" y="737"/>
                    <a:pt x="1297" y="691"/>
                    <a:pt x="1416" y="644"/>
                  </a:cubicBezTo>
                  <a:cubicBezTo>
                    <a:pt x="1535" y="597"/>
                    <a:pt x="1653" y="554"/>
                    <a:pt x="1772" y="512"/>
                  </a:cubicBezTo>
                  <a:cubicBezTo>
                    <a:pt x="1891" y="470"/>
                    <a:pt x="2012" y="430"/>
                    <a:pt x="2132" y="392"/>
                  </a:cubicBezTo>
                  <a:cubicBezTo>
                    <a:pt x="2252" y="354"/>
                    <a:pt x="2371" y="315"/>
                    <a:pt x="2492" y="284"/>
                  </a:cubicBezTo>
                  <a:cubicBezTo>
                    <a:pt x="2613" y="253"/>
                    <a:pt x="2669" y="242"/>
                    <a:pt x="2856" y="204"/>
                  </a:cubicBezTo>
                  <a:cubicBezTo>
                    <a:pt x="3043" y="166"/>
                    <a:pt x="3395" y="90"/>
                    <a:pt x="3616" y="56"/>
                  </a:cubicBezTo>
                  <a:cubicBezTo>
                    <a:pt x="3837" y="22"/>
                    <a:pt x="4008" y="11"/>
                    <a:pt x="418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2800">
                <a:latin typeface="+mj-lt"/>
              </a:endParaRPr>
            </a:p>
          </p:txBody>
        </p:sp>
      </p:grpSp>
      <p:graphicFrame>
        <p:nvGraphicFramePr>
          <p:cNvPr id="20482" name="Object 47"/>
          <p:cNvGraphicFramePr>
            <a:graphicFrameLocks noChangeAspect="1"/>
          </p:cNvGraphicFramePr>
          <p:nvPr/>
        </p:nvGraphicFramePr>
        <p:xfrm>
          <a:off x="6875463" y="915988"/>
          <a:ext cx="1658937" cy="1446212"/>
        </p:xfrm>
        <a:graphic>
          <a:graphicData uri="http://schemas.openxmlformats.org/presentationml/2006/ole">
            <p:oleObj spid="_x0000_s145410" name="Equation" r:id="rId4" imgW="495000" imgH="431640" progId="Equation.DSMT4">
              <p:embed/>
            </p:oleObj>
          </a:graphicData>
        </a:graphic>
      </p:graphicFrame>
      <p:sp>
        <p:nvSpPr>
          <p:cNvPr id="5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143000" y="1704975"/>
            <a:ext cx="6811963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proofs</a:t>
            </a:r>
            <a:r>
              <a:rPr lang="en-US" sz="5400" dirty="0">
                <a:latin typeface="Comic Sans MS" pitchFamily="66" charset="0"/>
              </a:rPr>
              <a:t>:</a:t>
            </a:r>
          </a:p>
          <a:p>
            <a:r>
              <a:rPr lang="en-US" sz="5400" dirty="0" err="1">
                <a:latin typeface="Comic Sans MS" pitchFamily="66" charset="0"/>
              </a:rPr>
              <a:t>L’Hopital’s</a:t>
            </a:r>
            <a:r>
              <a:rPr lang="en-US" sz="5400" dirty="0">
                <a:latin typeface="Comic Sans MS" pitchFamily="66" charset="0"/>
              </a:rPr>
              <a:t> Rule,</a:t>
            </a:r>
          </a:p>
          <a:p>
            <a:r>
              <a:rPr lang="en-US" sz="5400" dirty="0" err="1">
                <a:latin typeface="Comic Sans MS" pitchFamily="66" charset="0"/>
              </a:rPr>
              <a:t>McLaurin</a:t>
            </a:r>
            <a:r>
              <a:rPr lang="en-US" sz="5400" dirty="0">
                <a:latin typeface="Comic Sans MS" pitchFamily="66" charset="0"/>
              </a:rPr>
              <a:t> Series</a:t>
            </a:r>
          </a:p>
          <a:p>
            <a:r>
              <a:rPr lang="en-US" sz="5400" dirty="0">
                <a:latin typeface="Comic Sans MS" pitchFamily="66" charset="0"/>
              </a:rPr>
              <a:t>(see a Calculus text)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Little Oh:   </a:t>
            </a:r>
            <a:r>
              <a:rPr lang="en-US" smtClean="0">
                <a:solidFill>
                  <a:srgbClr val="FF33CC"/>
                </a:solidFill>
              </a:rPr>
              <a:t>o(∙)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99" name="Text Box 15"/>
          <p:cNvSpPr txBox="1">
            <a:spLocks noChangeArrowheads="1"/>
          </p:cNvSpPr>
          <p:nvPr/>
        </p:nvSpPr>
        <p:spPr bwMode="auto">
          <a:xfrm>
            <a:off x="152400" y="1035308"/>
            <a:ext cx="8839200" cy="49082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  </a:t>
            </a:r>
            <a:r>
              <a:rPr lang="en-US" sz="4800" dirty="0" smtClean="0">
                <a:latin typeface="Comic Sans MS" pitchFamily="66" charset="0"/>
              </a:rPr>
              <a:t> “</a:t>
            </a:r>
            <a:r>
              <a:rPr lang="en-US" sz="4800" dirty="0" smtClean="0">
                <a:solidFill>
                  <a:srgbClr val="FF33CC"/>
                </a:solidFill>
                <a:latin typeface="Comic Sans MS" pitchFamily="66" charset="0"/>
              </a:rPr>
              <a:t>∙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4800" dirty="0" smtClean="0">
                <a:solidFill>
                  <a:srgbClr val="2525FF"/>
                </a:solidFill>
                <a:latin typeface="Comic Sans MS" pitchFamily="66" charset="0"/>
              </a:rPr>
              <a:t>=</a:t>
            </a:r>
            <a:r>
              <a:rPr lang="en-US" sz="4800" dirty="0" smtClean="0">
                <a:solidFill>
                  <a:srgbClr val="2525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dirty="0">
                <a:solidFill>
                  <a:srgbClr val="2525FF"/>
                </a:solidFill>
                <a:latin typeface="Comic Sans MS" pitchFamily="66" charset="0"/>
              </a:rPr>
              <a:t>O(</a:t>
            </a:r>
            <a:r>
              <a:rPr lang="en-US" sz="4800" dirty="0">
                <a:solidFill>
                  <a:srgbClr val="FF33CC"/>
                </a:solidFill>
                <a:latin typeface="Comic Sans MS" pitchFamily="66" charset="0"/>
              </a:rPr>
              <a:t>∙</a:t>
            </a:r>
            <a:r>
              <a:rPr lang="en-US" sz="4800" dirty="0" smtClean="0">
                <a:solidFill>
                  <a:srgbClr val="2525FF"/>
                </a:solidFill>
                <a:latin typeface="Comic Sans MS" pitchFamily="66" charset="0"/>
              </a:rPr>
              <a:t>)</a:t>
            </a:r>
            <a:r>
              <a:rPr lang="en-US" sz="4800" dirty="0" smtClean="0">
                <a:latin typeface="Comic Sans MS" pitchFamily="66" charset="0"/>
              </a:rPr>
              <a:t>” defines a relation 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400" dirty="0">
                <a:latin typeface="Comic Sans MS" pitchFamily="66" charset="0"/>
              </a:rPr>
              <a:t>Don’t write 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O(g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) = f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r>
              <a:rPr lang="en-US" sz="4400" dirty="0">
                <a:latin typeface="Comic Sans MS" pitchFamily="66" charset="0"/>
              </a:rPr>
              <a:t>Otherwise: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x = O(x)</a:t>
            </a:r>
            <a:r>
              <a:rPr lang="en-US" sz="4400" dirty="0">
                <a:latin typeface="Comic Sans MS" pitchFamily="66" charset="0"/>
              </a:rPr>
              <a:t>, so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O(x) = x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r>
              <a:rPr lang="en-US" sz="4400" dirty="0">
                <a:latin typeface="Comic Sans MS" pitchFamily="66" charset="0"/>
              </a:rPr>
              <a:t>But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2x = O(x)</a:t>
            </a:r>
            <a:r>
              <a:rPr lang="en-US" sz="4400" dirty="0">
                <a:latin typeface="Comic Sans MS" pitchFamily="66" charset="0"/>
              </a:rPr>
              <a:t>, so</a:t>
            </a:r>
          </a:p>
          <a:p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                   </a:t>
            </a:r>
            <a:r>
              <a:rPr lang="en-US" sz="4400" dirty="0">
                <a:solidFill>
                  <a:srgbClr val="2525FF"/>
                </a:solidFill>
                <a:latin typeface="Comic Sans MS" pitchFamily="66" charset="0"/>
              </a:rPr>
              <a:t>2x =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O(x) = x</a:t>
            </a:r>
            <a:r>
              <a:rPr lang="en-US" sz="4400" dirty="0">
                <a:latin typeface="Comic Sans MS" pitchFamily="66" charset="0"/>
              </a:rPr>
              <a:t>,</a:t>
            </a:r>
          </a:p>
          <a:p>
            <a:r>
              <a:rPr lang="en-US" sz="4400" dirty="0">
                <a:latin typeface="Comic Sans MS" pitchFamily="66" charset="0"/>
              </a:rPr>
              <a:t>therefore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</a:rPr>
              <a:t>     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</a:rPr>
              <a:t>2x = x</a:t>
            </a:r>
            <a:r>
              <a:rPr lang="en-US" sz="4400" dirty="0">
                <a:latin typeface="Comic Sans MS" pitchFamily="66" charset="0"/>
              </a:rPr>
              <a:t>.</a:t>
            </a:r>
          </a:p>
          <a:p>
            <a:r>
              <a:rPr lang="en-US" sz="4400" dirty="0">
                <a:solidFill>
                  <a:srgbClr val="CC0000"/>
                </a:solidFill>
                <a:latin typeface="Comic Sans MS" pitchFamily="66" charset="0"/>
              </a:rPr>
              <a:t>                 </a:t>
            </a:r>
            <a:r>
              <a:rPr lang="en-US" sz="4400" dirty="0">
                <a:solidFill>
                  <a:srgbClr val="7030A0"/>
                </a:solidFill>
                <a:latin typeface="Comic Sans MS" pitchFamily="66" charset="0"/>
              </a:rPr>
              <a:t>  Nonsense!</a:t>
            </a: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Big Oh </a:t>
            </a:r>
            <a:r>
              <a:rPr lang="en-US" dirty="0" smtClean="0">
                <a:solidFill>
                  <a:srgbClr val="CC0000"/>
                </a:solidFill>
              </a:rPr>
              <a:t>Mistakes</a:t>
            </a:r>
          </a:p>
        </p:txBody>
      </p:sp>
      <p:graphicFrame>
        <p:nvGraphicFramePr>
          <p:cNvPr id="19458" name="Object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61794" name="Equation" r:id="rId4" imgW="114120" imgH="215640" progId="Equation.3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02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502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502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5027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2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 Mistakes</a:t>
            </a: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62818" name="Equation" r:id="rId4" imgW="114120" imgH="215640" progId="Equation.3">
              <p:embed/>
            </p:oleObj>
          </a:graphicData>
        </a:graphic>
      </p:graphicFrame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658813" y="2400300"/>
            <a:ext cx="7772400" cy="20129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Lower bound blunder:</a:t>
            </a:r>
          </a:p>
          <a:p>
            <a:r>
              <a:rPr lang="en-US" sz="6600">
                <a:latin typeface="Comic Sans MS" pitchFamily="66" charset="0"/>
              </a:rPr>
              <a:t>“f is </a:t>
            </a:r>
            <a:r>
              <a:rPr lang="en-US" sz="6600">
                <a:solidFill>
                  <a:schemeClr val="accent2"/>
                </a:solidFill>
                <a:latin typeface="Comic Sans MS" pitchFamily="66" charset="0"/>
              </a:rPr>
              <a:t>at least O(n</a:t>
            </a:r>
            <a:r>
              <a:rPr lang="en-US" sz="6600" baseline="30000">
                <a:solidFill>
                  <a:schemeClr val="accent2"/>
                </a:solidFill>
                <a:latin typeface="Comic Sans MS" pitchFamily="66" charset="0"/>
              </a:rPr>
              <a:t>2</a:t>
            </a:r>
            <a:r>
              <a:rPr lang="en-US" sz="6600">
                <a:solidFill>
                  <a:schemeClr val="accent2"/>
                </a:solidFill>
                <a:latin typeface="Comic Sans MS" pitchFamily="66" charset="0"/>
              </a:rPr>
              <a:t>)</a:t>
            </a:r>
            <a:r>
              <a:rPr lang="en-US" sz="6600">
                <a:latin typeface="Comic Sans MS" pitchFamily="66" charset="0"/>
              </a:rPr>
              <a:t>”</a:t>
            </a:r>
            <a:endParaRPr lang="en-US" sz="6600">
              <a:solidFill>
                <a:srgbClr val="CC0000"/>
              </a:solidFill>
              <a:latin typeface="Comic Sans MS" pitchFamily="66" charset="0"/>
            </a:endParaRPr>
          </a:p>
        </p:txBody>
      </p:sp>
      <p:graphicFrame>
        <p:nvGraphicFramePr>
          <p:cNvPr id="20483" name="Rectangle 5"/>
          <p:cNvGraphicFramePr>
            <a:graphicFrameLocks/>
          </p:cNvGraphicFramePr>
          <p:nvPr>
            <p:ph idx="1"/>
          </p:nvPr>
        </p:nvGraphicFramePr>
        <p:xfrm>
          <a:off x="1514475" y="1443038"/>
          <a:ext cx="6096000" cy="4064000"/>
        </p:xfrm>
        <a:graphic>
          <a:graphicData uri="http://schemas.openxmlformats.org/presentationml/2006/ole">
            <p:oleObj spid="_x0000_s162819" name="Equation" r:id="rId5" imgW="0" imgH="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 Mistakes</a:t>
            </a:r>
          </a:p>
        </p:txBody>
      </p:sp>
      <p:sp>
        <p:nvSpPr>
          <p:cNvPr id="215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363663"/>
            <a:ext cx="4064000" cy="114935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4400" i="1" smtClean="0">
                <a:solidFill>
                  <a:srgbClr val="FE0000"/>
                </a:solidFill>
              </a:rPr>
              <a:t>False Lemma:</a:t>
            </a:r>
            <a:r>
              <a:rPr lang="en-US" sz="4400" smtClean="0">
                <a:solidFill>
                  <a:schemeClr val="accent2"/>
                </a:solidFill>
              </a:rPr>
              <a:t> </a:t>
            </a:r>
            <a:r>
              <a:rPr lang="en-US" smtClean="0">
                <a:solidFill>
                  <a:srgbClr val="C7030C"/>
                </a:solidFill>
              </a:rPr>
              <a:t> </a:t>
            </a: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4886325" y="800100"/>
          <a:ext cx="3167063" cy="1924050"/>
        </p:xfrm>
        <a:graphic>
          <a:graphicData uri="http://schemas.openxmlformats.org/presentationml/2006/ole">
            <p:oleObj spid="_x0000_s163842" name="Equation" r:id="rId4" imgW="711000" imgH="431640" progId="Equation.DSMT4">
              <p:embed/>
            </p:oleObj>
          </a:graphicData>
        </a:graphic>
      </p:graphicFrame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63843" name="Equation" r:id="rId5" imgW="114120" imgH="215640" progId="Equation.3">
              <p:embed/>
            </p:oleObj>
          </a:graphicData>
        </a:graphic>
      </p:graphicFrame>
      <p:sp>
        <p:nvSpPr>
          <p:cNvPr id="521222" name="Text Box 6"/>
          <p:cNvSpPr txBox="1">
            <a:spLocks noChangeArrowheads="1"/>
          </p:cNvSpPr>
          <p:nvPr/>
        </p:nvSpPr>
        <p:spPr bwMode="auto">
          <a:xfrm>
            <a:off x="530225" y="3041650"/>
            <a:ext cx="6192838" cy="1006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>
                <a:latin typeface="Comic Sans MS" pitchFamily="66" charset="0"/>
              </a:rPr>
              <a:t>Of course really:</a:t>
            </a:r>
          </a:p>
        </p:txBody>
      </p:sp>
      <p:graphicFrame>
        <p:nvGraphicFramePr>
          <p:cNvPr id="521223" name="Object 7"/>
          <p:cNvGraphicFramePr>
            <a:graphicFrameLocks noChangeAspect="1"/>
          </p:cNvGraphicFramePr>
          <p:nvPr/>
        </p:nvGraphicFramePr>
        <p:xfrm>
          <a:off x="2786063" y="3711575"/>
          <a:ext cx="3582987" cy="2330450"/>
        </p:xfrm>
        <a:graphic>
          <a:graphicData uri="http://schemas.openxmlformats.org/presentationml/2006/ole">
            <p:oleObj spid="_x0000_s163844" name="Equation" r:id="rId6" imgW="762000" imgH="4953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 Oh Mistakes</a:t>
            </a: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4713288" y="615950"/>
          <a:ext cx="2854325" cy="1733550"/>
        </p:xfrm>
        <a:graphic>
          <a:graphicData uri="http://schemas.openxmlformats.org/presentationml/2006/ole">
            <p:oleObj spid="_x0000_s164866" name="Equation" r:id="rId4" imgW="711000" imgH="431640" progId="Equation.DSMT4">
              <p:embed/>
            </p:oleObj>
          </a:graphicData>
        </a:graphic>
      </p:graphicFrame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923925" y="2033588"/>
            <a:ext cx="26955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i="1">
                <a:solidFill>
                  <a:srgbClr val="F50320"/>
                </a:solidFill>
                <a:latin typeface="Comic Sans MS" pitchFamily="66" charset="0"/>
              </a:rPr>
              <a:t>false proof:</a:t>
            </a:r>
          </a:p>
        </p:txBody>
      </p:sp>
      <p:sp>
        <p:nvSpPr>
          <p:cNvPr id="503814" name="Text Box 6"/>
          <p:cNvSpPr txBox="1">
            <a:spLocks noChangeArrowheads="1"/>
          </p:cNvSpPr>
          <p:nvPr/>
        </p:nvSpPr>
        <p:spPr bwMode="auto">
          <a:xfrm>
            <a:off x="504825" y="2576513"/>
            <a:ext cx="8140700" cy="8239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800">
                <a:latin typeface="Comic Sans MS" pitchFamily="66" charset="0"/>
              </a:rPr>
              <a:t>0 = O(1), 1 = O(1), 2 = O(1),…</a:t>
            </a:r>
          </a:p>
        </p:txBody>
      </p:sp>
      <p:sp>
        <p:nvSpPr>
          <p:cNvPr id="503815" name="Text Box 7"/>
          <p:cNvSpPr txBox="1">
            <a:spLocks noChangeArrowheads="1"/>
          </p:cNvSpPr>
          <p:nvPr/>
        </p:nvSpPr>
        <p:spPr bwMode="auto">
          <a:xfrm>
            <a:off x="1127125" y="3535363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So each i = O(1).</a:t>
            </a:r>
          </a:p>
        </p:txBody>
      </p:sp>
      <p:sp>
        <p:nvSpPr>
          <p:cNvPr id="503816" name="Text Box 8"/>
          <p:cNvSpPr txBox="1">
            <a:spLocks noChangeArrowheads="1"/>
          </p:cNvSpPr>
          <p:nvPr/>
        </p:nvSpPr>
        <p:spPr bwMode="auto">
          <a:xfrm>
            <a:off x="5472113" y="3541713"/>
            <a:ext cx="955675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So </a:t>
            </a:r>
          </a:p>
        </p:txBody>
      </p:sp>
      <p:graphicFrame>
        <p:nvGraphicFramePr>
          <p:cNvPr id="503817" name="Object 9"/>
          <p:cNvGraphicFramePr>
            <a:graphicFrameLocks noChangeAspect="1"/>
          </p:cNvGraphicFramePr>
          <p:nvPr/>
        </p:nvGraphicFramePr>
        <p:xfrm>
          <a:off x="661988" y="4064000"/>
          <a:ext cx="7540625" cy="1841500"/>
        </p:xfrm>
        <a:graphic>
          <a:graphicData uri="http://schemas.openxmlformats.org/presentationml/2006/ole">
            <p:oleObj spid="_x0000_s164867" name="Equation" r:id="rId5" imgW="1765080" imgH="431640" progId="Equation.DSMT4">
              <p:embed/>
            </p:oleObj>
          </a:graphicData>
        </a:graphic>
      </p:graphicFrame>
      <p:graphicFrame>
        <p:nvGraphicFramePr>
          <p:cNvPr id="22532" name="Object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64868" name="Equation" r:id="rId6" imgW="114120" imgH="215640" progId="Equation.3">
              <p:embed/>
            </p:oleObj>
          </a:graphicData>
        </a:graphic>
      </p:graphicFrame>
      <p:sp>
        <p:nvSpPr>
          <p:cNvPr id="503819" name="Text Box 11"/>
          <p:cNvSpPr txBox="1">
            <a:spLocks noChangeArrowheads="1"/>
          </p:cNvSpPr>
          <p:nvPr/>
        </p:nvSpPr>
        <p:spPr bwMode="auto">
          <a:xfrm>
            <a:off x="1647825" y="5381625"/>
            <a:ext cx="5343525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5400">
                <a:latin typeface="Comic Sans MS" pitchFamily="66" charset="0"/>
              </a:rPr>
              <a:t>= n</a:t>
            </a:r>
            <a:r>
              <a:rPr lang="en-US" sz="5400">
                <a:latin typeface="Comic Sans MS" pitchFamily="66" charset="0"/>
                <a:cs typeface="Times New Roman" pitchFamily="18" charset="0"/>
              </a:rPr>
              <a:t>· O(1) = O(n).</a:t>
            </a: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835025" y="1076325"/>
            <a:ext cx="3806825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i="1">
                <a:solidFill>
                  <a:srgbClr val="F50320"/>
                </a:solidFill>
                <a:latin typeface="Comic Sans MS" pitchFamily="66" charset="0"/>
              </a:rPr>
              <a:t>False Lemma: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4" grpId="0"/>
      <p:bldP spid="503815" grpId="0"/>
      <p:bldP spid="503816" grpId="0"/>
      <p:bldP spid="5038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800"/>
              <a:t>Team Problems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219200"/>
            <a:ext cx="8915400" cy="449580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12700" dirty="0"/>
              <a:t>Problems</a:t>
            </a:r>
          </a:p>
          <a:p>
            <a:pPr algn="ctr" eaLnBrk="1" hangingPunct="1">
              <a:buNone/>
            </a:pPr>
            <a:r>
              <a:rPr lang="en-US" sz="12700" dirty="0" smtClean="0"/>
              <a:t>1</a:t>
            </a:r>
            <a:r>
              <a:rPr lang="en-US" sz="12700" dirty="0" smtClean="0">
                <a:latin typeface="Euclid Symbol" charset="2"/>
                <a:cs typeface="Euclid Symbol" charset="2"/>
                <a:sym typeface="Euclid Symbol"/>
              </a:rPr>
              <a:t>-</a:t>
            </a:r>
            <a:r>
              <a:rPr lang="en-US" sz="12700" dirty="0" smtClean="0">
                <a:sym typeface="Euclid Symbol"/>
              </a:rPr>
              <a:t>3</a:t>
            </a:r>
            <a:endParaRPr lang="en-US" sz="127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685800" y="914400"/>
          <a:ext cx="6270625" cy="3754246"/>
        </p:xfrm>
        <a:graphic>
          <a:graphicData uri="http://schemas.openxmlformats.org/presentationml/2006/ole">
            <p:oleObj spid="_x0000_s146434" name="Equation" r:id="rId4" imgW="1612800" imgH="965160" progId="Equation.DSMT4">
              <p:embed/>
            </p:oleObj>
          </a:graphicData>
        </a:graphic>
      </p:graphicFrame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878012" y="4533902"/>
            <a:ext cx="5437187" cy="2019299"/>
            <a:chOff x="1878728" y="4457700"/>
            <a:chExt cx="5588873" cy="2171698"/>
          </a:xfrm>
        </p:grpSpPr>
        <p:graphicFrame>
          <p:nvGraphicFramePr>
            <p:cNvPr id="21508" name="Object 7"/>
            <p:cNvGraphicFramePr>
              <a:graphicFrameLocks noChangeAspect="1"/>
            </p:cNvGraphicFramePr>
            <p:nvPr/>
          </p:nvGraphicFramePr>
          <p:xfrm>
            <a:off x="2840039" y="4991098"/>
            <a:ext cx="4627562" cy="1638300"/>
          </p:xfrm>
          <a:graphic>
            <a:graphicData uri="http://schemas.openxmlformats.org/presentationml/2006/ole">
              <p:oleObj spid="_x0000_s146436" name="Equation" r:id="rId5" imgW="1218960" imgH="431640" progId="Equation.DSMT4">
                <p:embed/>
              </p:oleObj>
            </a:graphicData>
          </a:graphic>
        </p:graphicFrame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878728" y="4457700"/>
              <a:ext cx="3226044" cy="800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i="1" dirty="0">
                  <a:latin typeface="+mj-lt"/>
                </a:rPr>
                <a:t>reminder:</a:t>
              </a: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304800" y="990600"/>
          <a:ext cx="8686800" cy="3657600"/>
        </p:xfrm>
        <a:graphic>
          <a:graphicData uri="http://schemas.openxmlformats.org/presentationml/2006/ole">
            <p:oleObj spid="_x0000_s146437" name="Equation" r:id="rId6" imgW="2108160" imgH="88884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685800" y="914400"/>
          <a:ext cx="6270625" cy="3754246"/>
        </p:xfrm>
        <a:graphic>
          <a:graphicData uri="http://schemas.openxmlformats.org/presentationml/2006/ole">
            <p:oleObj spid="_x0000_s211970" name="Equation" r:id="rId4" imgW="1612800" imgH="96516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01613" y="860425"/>
          <a:ext cx="8894762" cy="3917950"/>
        </p:xfrm>
        <a:graphic>
          <a:graphicData uri="http://schemas.openxmlformats.org/presentationml/2006/ole">
            <p:oleObj spid="_x0000_s211972" name="Equation" r:id="rId5" imgW="2159000" imgH="952500" progId="Equation.DSMT4">
              <p:embed/>
            </p:oleObj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878012" y="4533902"/>
            <a:ext cx="5437187" cy="2019299"/>
            <a:chOff x="1878728" y="4457700"/>
            <a:chExt cx="5588873" cy="2171698"/>
          </a:xfrm>
        </p:grpSpPr>
        <p:graphicFrame>
          <p:nvGraphicFramePr>
            <p:cNvPr id="21508" name="Object 7"/>
            <p:cNvGraphicFramePr>
              <a:graphicFrameLocks noChangeAspect="1"/>
            </p:cNvGraphicFramePr>
            <p:nvPr/>
          </p:nvGraphicFramePr>
          <p:xfrm>
            <a:off x="2840039" y="4991098"/>
            <a:ext cx="4627562" cy="1638300"/>
          </p:xfrm>
          <a:graphic>
            <a:graphicData uri="http://schemas.openxmlformats.org/presentationml/2006/ole">
              <p:oleObj spid="_x0000_s211971" name="Equation" r:id="rId6" imgW="1218960" imgH="431640" progId="Equation.DSMT4">
                <p:embed/>
              </p:oleObj>
            </a:graphicData>
          </a:graphic>
        </p:graphicFrame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878728" y="4457700"/>
              <a:ext cx="3226044" cy="800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i="1" dirty="0">
                  <a:latin typeface="+mj-lt"/>
                </a:rPr>
                <a:t>reminder:</a:t>
              </a: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Comic Sans MS" pitchFamily="66" charset="0"/>
              </a:rPr>
              <a:t>Closed form for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ph sz="half" idx="4294967295"/>
          </p:nvPr>
        </p:nvGraphicFramePr>
        <p:xfrm>
          <a:off x="0" y="1066800"/>
          <a:ext cx="7562850" cy="1905000"/>
        </p:xfrm>
        <a:graphic>
          <a:graphicData uri="http://schemas.openxmlformats.org/presentationml/2006/ole">
            <p:oleObj spid="_x0000_s147458" name="Equation" r:id="rId4" imgW="1714320" imgH="431640" progId="Equation.DSMT4">
              <p:embed/>
            </p:oleObj>
          </a:graphicData>
        </a:graphic>
      </p:graphicFrame>
      <p:graphicFrame>
        <p:nvGraphicFramePr>
          <p:cNvPr id="171013" name="Object 5"/>
          <p:cNvGraphicFramePr>
            <a:graphicFrameLocks noChangeAspect="1"/>
          </p:cNvGraphicFramePr>
          <p:nvPr>
            <p:ph sz="half" idx="4294967295"/>
          </p:nvPr>
        </p:nvGraphicFramePr>
        <p:xfrm>
          <a:off x="2130425" y="3886200"/>
          <a:ext cx="4883150" cy="2203450"/>
        </p:xfrm>
        <a:graphic>
          <a:graphicData uri="http://schemas.openxmlformats.org/presentationml/2006/ole">
            <p:oleObj spid="_x0000_s147459" name="Equation" r:id="rId5" imgW="1041120" imgH="469800" progId="Equation.DSMT4">
              <p:embed/>
            </p:oleObj>
          </a:graphicData>
        </a:graphic>
      </p:graphicFrame>
      <p:sp>
        <p:nvSpPr>
          <p:cNvPr id="225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latin typeface="Comic Sans MS" pitchFamily="66" charset="0"/>
              </a:rPr>
              <a:t>Closed form for </a:t>
            </a:r>
            <a:r>
              <a:rPr lang="en-US" sz="4000" smtClean="0">
                <a:solidFill>
                  <a:srgbClr val="0033CC"/>
                </a:solidFill>
                <a:latin typeface="Comic Sans MS" pitchFamily="66" charset="0"/>
              </a:rPr>
              <a:t>n!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451225" y="3260725"/>
            <a:ext cx="184150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 sz="4000"/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504825" y="2955925"/>
            <a:ext cx="4905375" cy="8302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4800">
                <a:latin typeface="Comic Sans MS" pitchFamily="66" charset="0"/>
              </a:rPr>
              <a:t>exponentiating:</a:t>
            </a:r>
            <a:endParaRPr lang="en-US" sz="4800" baseline="30000"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4775" y="152400"/>
            <a:ext cx="6550025" cy="9906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00FF"/>
                </a:solidFill>
              </a:rPr>
              <a:t>Asymptotic Equivalence</a:t>
            </a:r>
          </a:p>
        </p:txBody>
      </p:sp>
      <p:graphicFrame>
        <p:nvGraphicFramePr>
          <p:cNvPr id="157699" name="Object 3"/>
          <p:cNvGraphicFramePr>
            <a:graphicFrameLocks noChangeAspect="1"/>
          </p:cNvGraphicFramePr>
          <p:nvPr/>
        </p:nvGraphicFramePr>
        <p:xfrm>
          <a:off x="276225" y="2895600"/>
          <a:ext cx="8510588" cy="2286000"/>
        </p:xfrm>
        <a:graphic>
          <a:graphicData uri="http://schemas.openxmlformats.org/presentationml/2006/ole">
            <p:oleObj spid="_x0000_s149506" name="Equation" r:id="rId4" imgW="1790700" imgH="482600" progId="Equation.DSMT4">
              <p:embed/>
            </p:oleObj>
          </a:graphicData>
        </a:graphic>
      </p:graphicFrame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457200" y="1447800"/>
            <a:ext cx="6705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6000" i="1" dirty="0">
                <a:latin typeface="Comic Sans MS" pitchFamily="66" charset="0"/>
              </a:rPr>
              <a:t>Def:</a:t>
            </a:r>
            <a:r>
              <a:rPr lang="en-US" sz="6600" dirty="0">
                <a:solidFill>
                  <a:srgbClr val="0033CC"/>
                </a:solidFill>
                <a:latin typeface="Comic Sans MS" pitchFamily="66" charset="0"/>
              </a:rPr>
              <a:t>  f(n)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b="1" dirty="0">
                <a:solidFill>
                  <a:srgbClr val="FF00FF"/>
                </a:solidFill>
                <a:latin typeface="Comic Sans MS" pitchFamily="66" charset="0"/>
              </a:rPr>
              <a:t>~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33CC"/>
                </a:solidFill>
                <a:latin typeface="Comic Sans MS" pitchFamily="66" charset="0"/>
              </a:rPr>
              <a:t>g(n) </a:t>
            </a:r>
            <a:endParaRPr lang="en-US" sz="5400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2074863" y="2228850"/>
          <a:ext cx="5049837" cy="2544763"/>
        </p:xfrm>
        <a:graphic>
          <a:graphicData uri="http://schemas.openxmlformats.org/presentationml/2006/ole">
            <p:oleObj spid="_x0000_s148482" name="Equation" r:id="rId4" imgW="1028700" imgH="520700" progId="Equation.DSMT4">
              <p:embed/>
            </p:oleObj>
          </a:graphicData>
        </a:graphic>
      </p:graphicFrame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479425" y="1379538"/>
            <a:ext cx="7445375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latin typeface="+mj-lt"/>
              </a:rPr>
              <a:t>A precise approximation: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2133600" y="228600"/>
            <a:ext cx="6019800" cy="7699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400" b="1" dirty="0" err="1">
                <a:solidFill>
                  <a:schemeClr val="tx2"/>
                </a:solidFill>
                <a:latin typeface="+mj-lt"/>
              </a:rPr>
              <a:t>Stirling’s</a:t>
            </a:r>
            <a:r>
              <a:rPr lang="en-US" sz="4400" b="1" dirty="0">
                <a:solidFill>
                  <a:schemeClr val="tx2"/>
                </a:solidFill>
                <a:latin typeface="+mj-lt"/>
              </a:rPr>
              <a:t> Formula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2209800"/>
            <a:ext cx="6553200" cy="2590800"/>
          </a:xfrm>
          <a:prstGeom prst="rect">
            <a:avLst/>
          </a:prstGeom>
          <a:noFill/>
          <a:ln w="31750" algn="ctr">
            <a:solidFill>
              <a:srgbClr val="FF33CC"/>
            </a:solidFill>
            <a:prstDash val="sysDash"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228600"/>
            <a:ext cx="75438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Asymptotic Equivalence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~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92933" y="1090613"/>
            <a:ext cx="7415813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lvl="0"/>
            <a:r>
              <a:rPr lang="en-US" sz="4800" i="1" dirty="0">
                <a:latin typeface="+mj-lt"/>
              </a:rPr>
              <a:t>Example</a:t>
            </a:r>
            <a:r>
              <a:rPr lang="en-US" sz="4800" i="1" dirty="0" smtClean="0">
                <a:latin typeface="+mj-lt"/>
              </a:rPr>
              <a:t>: </a:t>
            </a:r>
            <a:r>
              <a:rPr lang="en-US" sz="6000" dirty="0" smtClean="0">
                <a:solidFill>
                  <a:srgbClr val="000099"/>
                </a:solidFill>
                <a:latin typeface="+mj-lt"/>
              </a:rPr>
              <a:t> 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(n</a:t>
            </a:r>
            <a:r>
              <a:rPr lang="en-US" sz="6000" baseline="30000" dirty="0" smtClean="0">
                <a:solidFill>
                  <a:srgbClr val="0000FF"/>
                </a:solidFill>
                <a:latin typeface="+mj-lt"/>
              </a:rPr>
              <a:t>2</a:t>
            </a:r>
            <a:r>
              <a:rPr lang="en-US" sz="6000" dirty="0" smtClean="0">
                <a:solidFill>
                  <a:srgbClr val="0000FF"/>
                </a:solidFill>
                <a:latin typeface="+mj-lt"/>
              </a:rPr>
              <a:t> + n) </a:t>
            </a:r>
            <a:r>
              <a:rPr lang="en-US" sz="6000" b="1" kern="0" dirty="0" smtClean="0">
                <a:solidFill>
                  <a:srgbClr val="FF33CC"/>
                </a:solidFill>
                <a:latin typeface="+mj-lt"/>
              </a:rPr>
              <a:t>~</a:t>
            </a:r>
            <a:r>
              <a:rPr lang="en-US" sz="6000" b="1" kern="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6000" kern="0" dirty="0" smtClean="0">
                <a:solidFill>
                  <a:srgbClr val="0000FF"/>
                </a:solidFill>
                <a:latin typeface="+mj-lt"/>
              </a:rPr>
              <a:t>n</a:t>
            </a:r>
            <a:r>
              <a:rPr lang="en-US" sz="6000" b="1" kern="0" baseline="30000" dirty="0" smtClean="0">
                <a:solidFill>
                  <a:srgbClr val="0000FF"/>
                </a:solidFill>
                <a:latin typeface="+mj-lt"/>
              </a:rPr>
              <a:t>2</a:t>
            </a:r>
            <a:endParaRPr lang="en-US" sz="6000" baseline="300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" y="2590800"/>
            <a:ext cx="1194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err="1" smtClean="0">
                <a:latin typeface="+mj-lt"/>
              </a:rPr>
              <a:t>pf</a:t>
            </a:r>
            <a:r>
              <a:rPr lang="en-US" sz="4800" i="1" dirty="0" smtClean="0">
                <a:latin typeface="+mj-lt"/>
              </a:rPr>
              <a:t>: </a:t>
            </a:r>
            <a:endParaRPr lang="en-US" sz="4800" i="1" dirty="0">
              <a:latin typeface="+mj-lt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762000" y="2971800"/>
          <a:ext cx="7524206" cy="2057400"/>
        </p:xfrm>
        <a:graphic>
          <a:graphicData uri="http://schemas.openxmlformats.org/presentationml/2006/ole">
            <p:oleObj spid="_x0000_s150530" name="Equation" r:id="rId4" imgW="1625400" imgH="4442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slides}\pagestyle{empty}&#10;\begin{document}&#10;&#10;\end{document}&#10;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2593</TotalTime>
  <Words>961</Words>
  <Application>Microsoft Macintosh PowerPoint</Application>
  <PresentationFormat>On-screen Show (4:3)</PresentationFormat>
  <Paragraphs>206</Paragraphs>
  <Slides>35</Slides>
  <Notes>35</Notes>
  <HiddenSlides>16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Comic Sans MS</vt:lpstr>
      <vt:lpstr>Euclid Math One</vt:lpstr>
      <vt:lpstr>Euclid Symbol</vt:lpstr>
      <vt:lpstr>Default Design</vt:lpstr>
      <vt:lpstr>Equation</vt:lpstr>
      <vt:lpstr>Slide 1</vt:lpstr>
      <vt:lpstr>Closed form for n!</vt:lpstr>
      <vt:lpstr>Closed form for n!</vt:lpstr>
      <vt:lpstr>Closed form for n!</vt:lpstr>
      <vt:lpstr>Closed form for n!</vt:lpstr>
      <vt:lpstr>Closed form for n!</vt:lpstr>
      <vt:lpstr>Asymptotic Equivalence</vt:lpstr>
      <vt:lpstr>Slide 8</vt:lpstr>
      <vt:lpstr>Slide 9</vt:lpstr>
      <vt:lpstr>Asymptotic Equivalence ~</vt:lpstr>
      <vt:lpstr>Asymptotic Equivalence ~</vt:lpstr>
      <vt:lpstr>transitivity of ~</vt:lpstr>
      <vt:lpstr>Little Oh</vt:lpstr>
      <vt:lpstr>Little Oh:   o(∙)</vt:lpstr>
      <vt:lpstr>Big Oh</vt:lpstr>
      <vt:lpstr>Big Oh: O(∙)</vt:lpstr>
      <vt:lpstr>Theta:  Θ(∙)</vt:lpstr>
      <vt:lpstr>Asymptotics: Intuitive Summary</vt:lpstr>
      <vt:lpstr>The Oh’s</vt:lpstr>
      <vt:lpstr>The Oh’s</vt:lpstr>
      <vt:lpstr>The Oh’s</vt:lpstr>
      <vt:lpstr>Big Oh:   O(∙)</vt:lpstr>
      <vt:lpstr>Big Oh:   O(∙)</vt:lpstr>
      <vt:lpstr>Little Oh:   o(∙)</vt:lpstr>
      <vt:lpstr>Little Oh:   o(∙)</vt:lpstr>
      <vt:lpstr>Little Oh:   o(∙)</vt:lpstr>
      <vt:lpstr>Little Oh:   o(∙)</vt:lpstr>
      <vt:lpstr>Little Oh:   o(∙)</vt:lpstr>
      <vt:lpstr>Little Oh:   o(∙)</vt:lpstr>
      <vt:lpstr>Little Oh:   o(∙)</vt:lpstr>
      <vt:lpstr>Big Oh Mistakes</vt:lpstr>
      <vt:lpstr>Big Oh Mistakes</vt:lpstr>
      <vt:lpstr>Big Oh Mistakes</vt:lpstr>
      <vt:lpstr>Big Oh Mistakes</vt:lpstr>
      <vt:lpstr>Team Problems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387</cp:revision>
  <cp:lastPrinted>2009-11-07T03:33:03Z</cp:lastPrinted>
  <dcterms:created xsi:type="dcterms:W3CDTF">2011-04-06T17:41:41Z</dcterms:created>
  <dcterms:modified xsi:type="dcterms:W3CDTF">2011-04-06T17:42:13Z</dcterms:modified>
</cp:coreProperties>
</file>