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2" r:id="rId2"/>
    <p:sldId id="429" r:id="rId3"/>
    <p:sldId id="430" r:id="rId4"/>
    <p:sldId id="431" r:id="rId5"/>
    <p:sldId id="434" r:id="rId6"/>
    <p:sldId id="435" r:id="rId7"/>
    <p:sldId id="436" r:id="rId8"/>
    <p:sldId id="437" r:id="rId9"/>
    <p:sldId id="439" r:id="rId10"/>
    <p:sldId id="447" r:id="rId11"/>
    <p:sldId id="432" r:id="rId12"/>
    <p:sldId id="446" r:id="rId13"/>
    <p:sldId id="448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7EF"/>
    <a:srgbClr val="B702A0"/>
    <a:srgbClr val="FF33CC"/>
    <a:srgbClr val="00A249"/>
    <a:srgbClr val="0000FF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5" autoAdjust="0"/>
    <p:restoredTop sz="94595" autoAdjust="0"/>
  </p:normalViewPr>
  <p:slideViewPr>
    <p:cSldViewPr showGuides="1">
      <p:cViewPr varScale="1">
        <p:scale>
          <a:sx n="147" d="100"/>
          <a:sy n="147" d="100"/>
        </p:scale>
        <p:origin x="-1096" y="-96"/>
      </p:cViewPr>
      <p:guideLst>
        <p:guide orient="horz" pos="196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04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3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61E01B-B7A2-4F15-B2C8-5F733AB038D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Comic Sans MS" pitchFamily="66" charset="0"/>
              </a:rPr>
              <a:t>lec</a:t>
            </a:r>
            <a:r>
              <a:rPr lang="en-US" sz="1200" dirty="0" smtClean="0">
                <a:latin typeface="Comic Sans MS" pitchFamily="66" charset="0"/>
              </a:rPr>
              <a:t> 9M.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553200"/>
            <a:ext cx="3505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smtClean="0">
                <a:solidFill>
                  <a:srgbClr val="000000"/>
                </a:solidFill>
                <a:ea typeface="+mj-ea"/>
                <a:cs typeface="+mj-cs"/>
              </a:rPr>
              <a:t>Properties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24"/>
    </mc:Choice>
    <mc:Fallback>
      <p:transition xmlns:p14="http://schemas.microsoft.com/office/powerpoint/2010/main" spd="slow" advTm="44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xmlns:p14="http://schemas.microsoft.com/office/powerpoint/2010/main" advTm="2727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1206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charset="2"/>
                <a:cs typeface="Euclid Symbol" charset="2"/>
              </a:rPr>
              <a:t>=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7E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10"/>
          <p:cNvSpPr txBox="1">
            <a:spLocks noChangeArrowheads="1"/>
          </p:cNvSpPr>
          <p:nvPr/>
        </p:nvSpPr>
        <p:spPr>
          <a:xfrm>
            <a:off x="1143000" y="152400"/>
            <a:ext cx="7239000" cy="9144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  <a:endParaRPr lang="en-US" dirty="0" smtClean="0">
              <a:solidFill>
                <a:srgbClr val="FF33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371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28600"/>
            <a:ext cx="38018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Why  </a:t>
            </a:r>
            <a:r>
              <a:rPr lang="en-US" dirty="0" err="1" smtClean="0">
                <a:solidFill>
                  <a:srgbClr val="0033CC"/>
                </a:solidFill>
                <a:latin typeface="Comic Sans MS"/>
                <a:cs typeface="Comic Sans MS"/>
              </a:rPr>
              <a:t>limsup</a:t>
            </a:r>
            <a:r>
              <a:rPr lang="en-US" dirty="0" smtClean="0">
                <a:latin typeface="Comic Sans MS"/>
                <a:cs typeface="Comic Sans MS"/>
              </a:rPr>
              <a:t>?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914400"/>
            <a:ext cx="886624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If 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f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≤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2g  </a:t>
            </a:r>
            <a:r>
              <a:rPr lang="en-US" sz="5400" dirty="0" smtClean="0">
                <a:latin typeface="Comic Sans MS"/>
                <a:cs typeface="Comic Sans MS"/>
                <a:sym typeface="Symbol" pitchFamily="18" charset="2"/>
              </a:rPr>
              <a:t>then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f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O(g)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,</a:t>
            </a:r>
          </a:p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but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maybe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f/g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has no limit.</a:t>
            </a:r>
          </a:p>
          <a:p>
            <a:r>
              <a:rPr lang="en-US" sz="4400" dirty="0" smtClean="0">
                <a:solidFill>
                  <a:srgbClr val="B702A0"/>
                </a:solidFill>
                <a:latin typeface="Comic Sans MS"/>
                <a:cs typeface="Comic Sans MS"/>
                <a:sym typeface="Symbol" pitchFamily="18" charset="2"/>
              </a:rPr>
              <a:t>example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</a:p>
          <a:p>
            <a:endParaRPr lang="en-US" sz="5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srgbClr val="B702A0"/>
                </a:solidFill>
                <a:latin typeface="Comic Sans MS"/>
                <a:cs typeface="Comic Sans MS"/>
              </a:rPr>
              <a:t>but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8948"/>
              </p:ext>
            </p:extLst>
          </p:nvPr>
        </p:nvGraphicFramePr>
        <p:xfrm>
          <a:off x="1638300" y="4114800"/>
          <a:ext cx="62103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1333500" imgH="508000" progId="Equation.DSMT4">
                  <p:embed/>
                </p:oleObj>
              </mc:Choice>
              <mc:Fallback>
                <p:oleObj name="Equation" r:id="rId5" imgW="13335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8300" y="4114800"/>
                        <a:ext cx="62103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260098"/>
              </p:ext>
            </p:extLst>
          </p:nvPr>
        </p:nvGraphicFramePr>
        <p:xfrm>
          <a:off x="2351088" y="2438400"/>
          <a:ext cx="66405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7" imgW="1803400" imgH="558800" progId="Equation.DSMT4">
                  <p:embed/>
                </p:oleObj>
              </mc:Choice>
              <mc:Fallback>
                <p:oleObj name="Equation" r:id="rId7" imgW="1803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1088" y="2438400"/>
                        <a:ext cx="66405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489784058"/>
      </p:ext>
    </p:extLst>
  </p:cSld>
  <p:clrMapOvr>
    <a:masterClrMapping/>
  </p:clrMapOvr>
  <p:transition xmlns:p14="http://schemas.microsoft.com/office/powerpoint/2010/main" spd="slow" advTm="2754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286000" y="3352800"/>
            <a:ext cx="266443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B702A0"/>
                </a:solidFill>
                <a:latin typeface="+mj-lt"/>
              </a:rPr>
              <a:t>lemma</a:t>
            </a:r>
            <a:r>
              <a:rPr lang="en-US" sz="4400" dirty="0">
                <a:solidFill>
                  <a:srgbClr val="B702A0"/>
                </a:solidFill>
                <a:latin typeface="+mj-lt"/>
              </a:rPr>
              <a:t>: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20397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567355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&lt;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∞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</a:t>
            </a:r>
            <a:r>
              <a:rPr lang="en-US" sz="54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2525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74" name="Equation" r:id="rId5" imgW="152280" imgH="419040" progId="Equation.DSMT4">
                    <p:embed/>
                  </p:oleObj>
                </mc:Choice>
                <mc:Fallback>
                  <p:oleObj name="Equation" r:id="rId5" imgW="152280" imgH="41904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40"/>
                          <a:ext cx="387" cy="1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30575" cy="1587500"/>
            <a:chOff x="726" y="2002"/>
            <a:chExt cx="2098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b="1" dirty="0">
                  <a:solidFill>
                    <a:srgbClr val="0000FF"/>
                  </a:solidFill>
                  <a:latin typeface="Euclid Symbol" charset="2"/>
                  <a:cs typeface="Euclid Symbol" charset="2"/>
                </a:rPr>
                <a:t>=</a:t>
              </a:r>
              <a:r>
                <a:rPr lang="en-US" sz="4800" dirty="0" smtClean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75" name="Equation" r:id="rId7" imgW="152280" imgH="444240" progId="Equation.DSMT4">
                    <p:embed/>
                  </p:oleObj>
                </mc:Choice>
                <mc:Fallback>
                  <p:oleObj name="Equation" r:id="rId7" imgW="152280" imgH="44424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2" y="2002"/>
                          <a:ext cx="343" cy="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ransition xmlns:p14="http://schemas.microsoft.com/office/powerpoint/2010/main" advTm="9623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/>
              <a:t>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15022"/>
              </p:ext>
            </p:extLst>
          </p:nvPr>
        </p:nvGraphicFramePr>
        <p:xfrm>
          <a:off x="2062163" y="2147888"/>
          <a:ext cx="2732087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0" name="Equation" r:id="rId5" imgW="685800" imgH="431800" progId="Equation.DSMT4">
                  <p:embed/>
                </p:oleObj>
              </mc:Choice>
              <mc:Fallback>
                <p:oleObj name="Equation" r:id="rId5" imgW="6858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147888"/>
                        <a:ext cx="2732087" cy="171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8255"/>
              </p:ext>
            </p:extLst>
          </p:nvPr>
        </p:nvGraphicFramePr>
        <p:xfrm>
          <a:off x="5080000" y="4140200"/>
          <a:ext cx="2624138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1" name="Equation" r:id="rId7" imgW="660400" imgH="419100" progId="Equation.DSMT4">
                  <p:embed/>
                </p:oleObj>
              </mc:Choice>
              <mc:Fallback>
                <p:oleObj name="Equation" r:id="rId7" imgW="6604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4140200"/>
                        <a:ext cx="2624138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1310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>
                <a:solidFill>
                  <a:srgbClr val="8D007E"/>
                </a:solidFill>
              </a:rPr>
              <a:t>Lemma:</a:t>
            </a:r>
            <a:endParaRPr lang="en-US" sz="4400" dirty="0" smtClean="0">
              <a:solidFill>
                <a:srgbClr val="8D007E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5462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4" y="1147763"/>
            <a:ext cx="7858125" cy="909637"/>
          </a:xfrm>
        </p:spPr>
        <p:txBody>
          <a:bodyPr/>
          <a:lstStyle/>
          <a:p>
            <a:pPr marL="0" indent="0" eaLnBrk="1" hangingPunct="1"/>
            <a:r>
              <a:rPr lang="en-US" sz="36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33CC"/>
                </a:solidFill>
              </a:rPr>
              <a:t>ln</a:t>
            </a:r>
            <a:r>
              <a:rPr lang="en-US" sz="4400" dirty="0" smtClean="0">
                <a:solidFill>
                  <a:srgbClr val="0033CC"/>
                </a:solidFill>
              </a:rPr>
              <a:t> x  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33CC"/>
                </a:solidFill>
              </a:rPr>
              <a:t> o(</a:t>
            </a:r>
            <a:r>
              <a:rPr lang="en-US" sz="4400" dirty="0" err="1" smtClean="0">
                <a:solidFill>
                  <a:srgbClr val="0033CC"/>
                </a:solidFill>
              </a:rPr>
              <a:t>x</a:t>
            </a:r>
            <a:r>
              <a:rPr lang="en-US" sz="4400" baseline="30000" dirty="0" err="1" smtClean="0">
                <a:solidFill>
                  <a:srgbClr val="0033CC"/>
                </a:solidFill>
                <a:sym typeface="Symbol" pitchFamily="18" charset="2"/>
              </a:rPr>
              <a:t>ε</a:t>
            </a:r>
            <a:r>
              <a:rPr lang="en-US" sz="4400" dirty="0" smtClean="0">
                <a:solidFill>
                  <a:srgbClr val="0033CC"/>
                </a:solidFill>
              </a:rPr>
              <a:t>)</a:t>
            </a:r>
            <a:r>
              <a:rPr lang="en-US" sz="4400" dirty="0" smtClean="0"/>
              <a:t> for </a:t>
            </a:r>
            <a:r>
              <a:rPr lang="en-US" sz="4400" dirty="0" err="1">
                <a:solidFill>
                  <a:srgbClr val="0000FF"/>
                </a:solidFill>
                <a:latin typeface="Symbol" charset="2"/>
                <a:cs typeface="Symbol" charset="2"/>
                <a:sym typeface="Symbol" pitchFamily="18" charset="2"/>
              </a:rPr>
              <a:t>ε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 &gt;</a:t>
            </a:r>
            <a:r>
              <a:rPr lang="en-US" sz="4400" dirty="0" smtClean="0">
                <a:solidFill>
                  <a:srgbClr val="0033CC"/>
                </a:solidFill>
                <a:sym typeface="Symbol" pitchFamily="18" charset="2"/>
              </a:rPr>
              <a:t> 0</a:t>
            </a:r>
            <a:r>
              <a:rPr lang="en-US" sz="4400" dirty="0" smtClean="0">
                <a:sym typeface="Symbol" pitchFamily="18" charset="2"/>
              </a:rPr>
              <a:t>.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1981200"/>
            <a:ext cx="1860550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0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0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280127"/>
              </p:ext>
            </p:extLst>
          </p:nvPr>
        </p:nvGraphicFramePr>
        <p:xfrm>
          <a:off x="304800" y="2514600"/>
          <a:ext cx="3657600" cy="185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2" name="Equation" r:id="rId5" imgW="1003300" imgH="508000" progId="Equation.DSMT4">
                  <p:embed/>
                </p:oleObj>
              </mc:Choice>
              <mc:Fallback>
                <p:oleObj name="Equation" r:id="rId5" imgW="10033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2514600"/>
                        <a:ext cx="3657600" cy="185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48728"/>
              </p:ext>
            </p:extLst>
          </p:nvPr>
        </p:nvGraphicFramePr>
        <p:xfrm>
          <a:off x="4136390" y="2438400"/>
          <a:ext cx="477901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3" name="Equation" r:id="rId7" imgW="1346200" imgH="508000" progId="Equation.DSMT4">
                  <p:embed/>
                </p:oleObj>
              </mc:Choice>
              <mc:Fallback>
                <p:oleObj name="Equation" r:id="rId7" imgW="13462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6390" y="2438400"/>
                        <a:ext cx="477901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42902"/>
              </p:ext>
            </p:extLst>
          </p:nvPr>
        </p:nvGraphicFramePr>
        <p:xfrm>
          <a:off x="1219200" y="3856037"/>
          <a:ext cx="6248400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74" name="Equation" r:id="rId9" imgW="1193800" imgH="457200" progId="Equation.DSMT4">
                  <p:embed/>
                </p:oleObj>
              </mc:Choice>
              <mc:Fallback>
                <p:oleObj name="Equation" r:id="rId9" imgW="1193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3856037"/>
                        <a:ext cx="6248400" cy="239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advTm="14584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47225"/>
              </p:ext>
            </p:extLst>
          </p:nvPr>
        </p:nvGraphicFramePr>
        <p:xfrm>
          <a:off x="6430963" y="2085975"/>
          <a:ext cx="2336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2" name="Equation" r:id="rId5" imgW="558800" imgH="266700" progId="Equation.DSMT4">
                  <p:embed/>
                </p:oleObj>
              </mc:Choice>
              <mc:Fallback>
                <p:oleObj name="Equation" r:id="rId5" imgW="558800" imgH="26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2085975"/>
                        <a:ext cx="23368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3" name="Equation" r:id="rId7" imgW="114120" imgH="215640" progId="Equation.3">
                  <p:embed/>
                </p:oleObj>
              </mc:Choice>
              <mc:Fallback>
                <p:oleObj name="Equation" r:id="rId7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78919"/>
              </p:ext>
            </p:extLst>
          </p:nvPr>
        </p:nvGraphicFramePr>
        <p:xfrm>
          <a:off x="1658938" y="3354388"/>
          <a:ext cx="293528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4" name="Equation" r:id="rId9" imgW="762000" imgH="431800" progId="Equation.DSMT4">
                  <p:embed/>
                </p:oleObj>
              </mc:Choice>
              <mc:Fallback>
                <p:oleObj name="Equation" r:id="rId9" imgW="7620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354388"/>
                        <a:ext cx="2935287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01278"/>
              </p:ext>
            </p:extLst>
          </p:nvPr>
        </p:nvGraphicFramePr>
        <p:xfrm>
          <a:off x="1560513" y="4841875"/>
          <a:ext cx="430212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5" name="Equation" r:id="rId11" imgW="1117600" imgH="431800" progId="Equation.DSMT4">
                  <p:embed/>
                </p:oleObj>
              </mc:Choice>
              <mc:Fallback>
                <p:oleObj name="Equation" r:id="rId11" imgW="1117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841875"/>
                        <a:ext cx="4302125" cy="166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2199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ymbol" charset="2"/>
                <a:cs typeface="Symbol" charset="2"/>
                <a:sym typeface="Symbol" pitchFamily="18" charset="2"/>
              </a:rPr>
              <a:t>ε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solidFill>
                  <a:srgbClr val="B702A0"/>
                </a:solidFill>
                <a:latin typeface="Comic Sans MS" pitchFamily="66" charset="0"/>
              </a:rPr>
              <a:t>Proof</a:t>
            </a:r>
            <a:r>
              <a:rPr lang="en-US" sz="4400" dirty="0" smtClean="0">
                <a:solidFill>
                  <a:srgbClr val="B702A0"/>
                </a:solidFill>
                <a:latin typeface="Comic Sans MS" pitchFamily="66" charset="0"/>
              </a:rPr>
              <a:t>:</a:t>
            </a:r>
            <a:endParaRPr lang="en-US" sz="4400" dirty="0">
              <a:solidFill>
                <a:srgbClr val="B702A0"/>
              </a:solidFill>
              <a:latin typeface="Comic Sans MS" pitchFamily="66" charset="0"/>
            </a:endParaRPr>
          </a:p>
        </p:txBody>
      </p:sp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500706"/>
              </p:ext>
            </p:extLst>
          </p:nvPr>
        </p:nvGraphicFramePr>
        <p:xfrm>
          <a:off x="2133600" y="1816359"/>
          <a:ext cx="2438400" cy="1841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76" name="Equation" r:id="rId13" imgW="622300" imgH="469900" progId="Equation.DSMT4">
                  <p:embed/>
                </p:oleObj>
              </mc:Choice>
              <mc:Fallback>
                <p:oleObj name="Equation" r:id="rId13" imgW="622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3600" y="1816359"/>
                        <a:ext cx="2438400" cy="1841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6274" y="1147763"/>
            <a:ext cx="7858125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/>
            <a:r>
              <a:rPr lang="en-US" sz="3600" dirty="0" smtClean="0">
                <a:solidFill>
                  <a:srgbClr val="B702A0"/>
                </a:solidFill>
              </a:rPr>
              <a:t>Lemma: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ln</a:t>
            </a:r>
            <a:r>
              <a:rPr lang="en-US" sz="4400" dirty="0" smtClean="0">
                <a:solidFill>
                  <a:srgbClr val="0000FF"/>
                </a:solidFill>
              </a:rPr>
              <a:t> x 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o(</a:t>
            </a:r>
            <a:r>
              <a:rPr lang="en-US" sz="4400" dirty="0" err="1" smtClean="0">
                <a:solidFill>
                  <a:srgbClr val="0000FF"/>
                </a:solidFill>
              </a:rPr>
              <a:t>x</a:t>
            </a:r>
            <a:r>
              <a:rPr lang="en-US" sz="4400" baseline="30000" dirty="0" err="1" smtClean="0">
                <a:solidFill>
                  <a:srgbClr val="0000FF"/>
                </a:solidFill>
                <a:sym typeface="Symbol" pitchFamily="18" charset="2"/>
              </a:rPr>
              <a:t>ε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dirty="0" smtClean="0"/>
              <a:t> for </a:t>
            </a:r>
            <a:r>
              <a:rPr lang="en-US" sz="4400" dirty="0" err="1">
                <a:solidFill>
                  <a:srgbClr val="0000FF"/>
                </a:solidFill>
                <a:latin typeface="Symbol" charset="2"/>
                <a:cs typeface="Symbol" charset="2"/>
                <a:sym typeface="Symbol" pitchFamily="18" charset="2"/>
              </a:rPr>
              <a:t>ε</a:t>
            </a:r>
            <a:r>
              <a:rPr lang="en-US" sz="4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 </a:t>
            </a:r>
            <a:r>
              <a:rPr lang="en-US" sz="4400" b="1" dirty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4400" dirty="0" smtClean="0">
                <a:solidFill>
                  <a:srgbClr val="0033CC"/>
                </a:solidFill>
                <a:sym typeface="Symbol" pitchFamily="18" charset="2"/>
              </a:rPr>
              <a:t> 0</a:t>
            </a:r>
            <a:r>
              <a:rPr lang="en-US" sz="4400" dirty="0" smtClean="0">
                <a:sym typeface="Symbol" pitchFamily="18" charset="2"/>
              </a:rPr>
              <a:t>.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advTm="13106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61440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B702A0"/>
                </a:solidFill>
              </a:rPr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smtClean="0">
                <a:solidFill>
                  <a:srgbClr val="2525FF"/>
                </a:solidFill>
              </a:rPr>
              <a:t>x</a:t>
            </a:r>
            <a:r>
              <a:rPr lang="en-US" sz="6600" baseline="30000" dirty="0" smtClean="0">
                <a:solidFill>
                  <a:srgbClr val="2525FF"/>
                </a:solidFill>
              </a:rPr>
              <a:t>c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Tm="6144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.3|8.8|3|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6|4.7|8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.3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2.8|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3.5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380</Words>
  <Application>Microsoft Macintosh PowerPoint</Application>
  <PresentationFormat>On-screen Show (4:3)</PresentationFormat>
  <Paragraphs>84</Paragraphs>
  <Slides>13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Design</vt:lpstr>
      <vt:lpstr>Equation</vt:lpstr>
      <vt:lpstr>PowerPoint Presentation</vt:lpstr>
      <vt:lpstr>The Oh’s</vt:lpstr>
      <vt:lpstr>The Oh’s</vt:lpstr>
      <vt:lpstr>The Oh’s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Oh:   O(∙)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432</cp:revision>
  <cp:lastPrinted>2012-04-09T03:49:56Z</cp:lastPrinted>
  <dcterms:created xsi:type="dcterms:W3CDTF">2011-04-06T17:41:41Z</dcterms:created>
  <dcterms:modified xsi:type="dcterms:W3CDTF">2012-04-09T05:17:29Z</dcterms:modified>
</cp:coreProperties>
</file>