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15"/>
  </p:notesMasterIdLst>
  <p:handoutMasterIdLst>
    <p:handoutMasterId r:id="rId16"/>
  </p:handoutMasterIdLst>
  <p:sldIdLst>
    <p:sldId id="857" r:id="rId2"/>
    <p:sldId id="858" r:id="rId3"/>
    <p:sldId id="859" r:id="rId4"/>
    <p:sldId id="860" r:id="rId5"/>
    <p:sldId id="861" r:id="rId6"/>
    <p:sldId id="862" r:id="rId7"/>
    <p:sldId id="863" r:id="rId8"/>
    <p:sldId id="864" r:id="rId9"/>
    <p:sldId id="865" r:id="rId10"/>
    <p:sldId id="866" r:id="rId11"/>
    <p:sldId id="872" r:id="rId12"/>
    <p:sldId id="867" r:id="rId13"/>
    <p:sldId id="868" r:id="rId14"/>
  </p:sldIdLst>
  <p:sldSz cx="9144000" cy="6858000" type="screen4x3"/>
  <p:notesSz cx="9601200" cy="7315200"/>
  <p:custDataLst>
    <p:tags r:id="rId18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 varScale="1">
        <p:scale>
          <a:sx n="143" d="100"/>
          <a:sy n="143" d="100"/>
        </p:scale>
        <p:origin x="-736" y="-104"/>
      </p:cViewPr>
      <p:guideLst>
        <p:guide orient="horz" pos="2145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0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3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11C1AC-AFEC-49C2-A4DB-6DB9A4610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4FC5BA4-4A2B-46CF-88E0-09AFB3EDD3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32E8093-6289-4304-82C5-D7AF9B15B0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F620FA0-E02D-432F-B1A1-B885B2F690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03FA38D7-FC4B-409C-BF09-87DC9513A2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CE7090F7-0A66-45DA-8B16-6E98536F68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buNone/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69509F-3470-40DB-914A-049BEEC9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502014" y="6602413"/>
            <a:ext cx="2265940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Albert R Meyer.     March</a:t>
            </a:r>
            <a:r>
              <a:rPr lang="en-US" altLang="zh-CN" sz="1000" baseline="0" dirty="0" smtClean="0">
                <a:latin typeface="Comic Sans MS" pitchFamily="66" charset="0"/>
                <a:ea typeface="宋体" pitchFamily="2" charset="-122"/>
              </a:rPr>
              <a:t> 23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, 2012</a:t>
            </a:r>
            <a:endParaRPr lang="en-US" altLang="zh-CN" sz="1000" dirty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7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676400"/>
            <a:ext cx="7924800" cy="4114800"/>
          </a:xfrm>
        </p:spPr>
        <p:txBody>
          <a:bodyPr/>
          <a:lstStyle/>
          <a:p>
            <a:r>
              <a:rPr lang="en-US" sz="9600" b="1" smtClean="0"/>
              <a:t>Bipartite</a:t>
            </a:r>
          </a:p>
          <a:p>
            <a:r>
              <a:rPr lang="en-US" sz="9600" b="1" smtClean="0"/>
              <a:t>Matching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ACC12FA-6F6F-4B19-8ECB-8859505F4A8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56369" y="381000"/>
            <a:ext cx="6316152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  <p:extLst>
      <p:ext uri="{BB962C8B-B14F-4D97-AF65-F5344CB8AC3E}">
        <p14:creationId xmlns:p14="http://schemas.microsoft.com/office/powerpoint/2010/main" val="360689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4040" y="0"/>
            <a:ext cx="5562600" cy="99822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 match is possible!</a:t>
            </a:r>
          </a:p>
        </p:txBody>
      </p:sp>
      <p:sp useBgFill="1"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1402080" y="152400"/>
            <a:ext cx="7597140" cy="105918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bottleneck</a:t>
            </a:r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A062B5E4-4E58-4502-A583-40FD7769549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8" name="AutoShape 26"/>
          <p:cNvSpPr>
            <a:spLocks/>
          </p:cNvSpPr>
          <p:nvPr/>
        </p:nvSpPr>
        <p:spPr bwMode="auto">
          <a:xfrm>
            <a:off x="1409700" y="2743200"/>
            <a:ext cx="76200" cy="2514600"/>
          </a:xfrm>
          <a:prstGeom prst="leftBrace">
            <a:avLst>
              <a:gd name="adj1" fmla="val 275000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663199" y="3580108"/>
            <a:ext cx="611065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endParaRPr lang="en-US" sz="4800" dirty="0">
              <a:solidFill>
                <a:srgbClr val="0033CC"/>
              </a:solidFill>
              <a:latin typeface="Comic Sans MS" pitchFamily="8" charset="0"/>
            </a:endParaRPr>
          </a:p>
        </p:txBody>
      </p:sp>
      <p:sp>
        <p:nvSpPr>
          <p:cNvPr id="37" name="AutoShape 29"/>
          <p:cNvSpPr>
            <a:spLocks/>
          </p:cNvSpPr>
          <p:nvPr/>
        </p:nvSpPr>
        <p:spPr bwMode="auto">
          <a:xfrm>
            <a:off x="7543800" y="3147060"/>
            <a:ext cx="76200" cy="1143000"/>
          </a:xfrm>
          <a:prstGeom prst="rightBrace">
            <a:avLst>
              <a:gd name="adj1" fmla="val 125000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7564467" y="3304223"/>
            <a:ext cx="1341558" cy="76944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E(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 smtClean="0">
                <a:latin typeface="Comic Sans MS" pitchFamily="8" charset="0"/>
              </a:rPr>
              <a:t>)</a:t>
            </a:r>
            <a:endParaRPr lang="en-US" sz="4400" dirty="0">
              <a:solidFill>
                <a:srgbClr val="CB5C01"/>
              </a:solidFill>
              <a:latin typeface="Comic Sans MS" pitchFamily="8" charset="0"/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183795" y="5425482"/>
            <a:ext cx="4740415" cy="101566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6000" dirty="0" smtClean="0">
                <a:latin typeface="Comic Sans MS" pitchFamily="8" charset="0"/>
              </a:rPr>
              <a:t>|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 smtClean="0">
                <a:latin typeface="Comic Sans MS" pitchFamily="8" charset="0"/>
              </a:rPr>
              <a:t>| </a:t>
            </a:r>
            <a:r>
              <a:rPr lang="en-US" sz="6000" b="1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6000" dirty="0" smtClean="0">
                <a:latin typeface="Comic Sans MS" pitchFamily="8" charset="0"/>
              </a:rPr>
              <a:t> |E(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8" charset="0"/>
              </a:rPr>
              <a:t>S)</a:t>
            </a:r>
            <a:r>
              <a:rPr lang="en-US" sz="6000" dirty="0" smtClean="0">
                <a:latin typeface="Comic Sans MS" pitchFamily="8" charset="0"/>
              </a:rPr>
              <a:t>| </a:t>
            </a:r>
            <a:endParaRPr lang="en-US" sz="6000" dirty="0">
              <a:solidFill>
                <a:srgbClr val="FF0000"/>
              </a:solidFill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0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solidFill>
                  <a:srgbClr val="0000CC"/>
                </a:solidFill>
              </a:rPr>
              <a:t>Bottleneck Lemma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492492" y="984180"/>
            <a:ext cx="8081660" cy="481978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>
                <a:solidFill>
                  <a:srgbClr val="9F009F"/>
                </a:solidFill>
                <a:latin typeface="Comic Sans MS" pitchFamily="8" charset="0"/>
              </a:rPr>
              <a:t>Bottleneck:</a:t>
            </a:r>
            <a:r>
              <a:rPr lang="en-US" sz="4800" i="1" dirty="0">
                <a:latin typeface="Comic Sans MS" pitchFamily="8" charset="0"/>
              </a:rPr>
              <a:t> </a:t>
            </a:r>
            <a:r>
              <a:rPr lang="en-US" sz="4800" dirty="0">
                <a:latin typeface="Comic Sans MS" pitchFamily="8" charset="0"/>
              </a:rPr>
              <a:t>a set 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 </a:t>
            </a:r>
            <a:r>
              <a:rPr lang="en-US" sz="4800" dirty="0">
                <a:latin typeface="Comic Sans MS" pitchFamily="8" charset="0"/>
              </a:rPr>
              <a:t>of </a:t>
            </a:r>
            <a:r>
              <a:rPr lang="en-US" sz="4800" dirty="0" smtClean="0">
                <a:latin typeface="Comic Sans MS" pitchFamily="8" charset="0"/>
              </a:rPr>
              <a:t>girls</a:t>
            </a:r>
          </a:p>
          <a:p>
            <a:pPr>
              <a:buNone/>
            </a:pPr>
            <a:r>
              <a:rPr lang="en-US" sz="4800" dirty="0" smtClean="0">
                <a:latin typeface="Comic Sans MS" pitchFamily="8" charset="0"/>
              </a:rPr>
              <a:t>without </a:t>
            </a:r>
            <a:r>
              <a:rPr lang="en-US" sz="4800" dirty="0">
                <a:latin typeface="Comic Sans MS" pitchFamily="8" charset="0"/>
              </a:rPr>
              <a:t>enough boys.</a:t>
            </a:r>
          </a:p>
          <a:p>
            <a:pPr>
              <a:buNone/>
            </a:pPr>
            <a:r>
              <a:rPr lang="en-US" sz="4800" dirty="0" smtClean="0">
                <a:latin typeface="Comic Sans MS" pitchFamily="8" charset="0"/>
              </a:rPr>
              <a:t>E(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 ::= boys adjacent to at</a:t>
            </a:r>
          </a:p>
          <a:p>
            <a:pPr algn="ctr">
              <a:buNone/>
            </a:pPr>
            <a:r>
              <a:rPr lang="en-US" sz="4800" dirty="0">
                <a:latin typeface="Comic Sans MS" pitchFamily="8" charset="0"/>
              </a:rPr>
              <a:t>             least one girl in 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.</a:t>
            </a:r>
          </a:p>
          <a:p>
            <a:pPr algn="ctr">
              <a:buNone/>
            </a:pPr>
            <a:r>
              <a:rPr lang="en-US" sz="6000" dirty="0" smtClean="0">
                <a:latin typeface="Comic Sans MS" pitchFamily="8" charset="0"/>
              </a:rPr>
              <a:t>      </a:t>
            </a:r>
            <a:r>
              <a:rPr lang="en-US" sz="7200" dirty="0" smtClean="0">
                <a:latin typeface="Comic Sans MS" pitchFamily="8" charset="0"/>
              </a:rPr>
              <a:t> |</a:t>
            </a:r>
            <a:r>
              <a:rPr lang="en-US" sz="72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7200" dirty="0" smtClean="0">
                <a:latin typeface="Comic Sans MS" pitchFamily="8" charset="0"/>
              </a:rPr>
              <a:t>| </a:t>
            </a:r>
            <a:r>
              <a:rPr lang="en-US" sz="7200" b="1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7200" dirty="0" smtClean="0">
                <a:latin typeface="Comic Sans MS" pitchFamily="8" charset="0"/>
              </a:rPr>
              <a:t> |E(</a:t>
            </a:r>
            <a:r>
              <a:rPr lang="en-US" sz="72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7200" dirty="0" smtClean="0">
                <a:latin typeface="Comic Sans MS" pitchFamily="8" charset="0"/>
              </a:rPr>
              <a:t>)|</a:t>
            </a:r>
            <a:endParaRPr lang="en-US" sz="6000" dirty="0">
              <a:latin typeface="Comic Sans MS" pitchFamily="8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5FEE5B55-4292-4FA8-AE67-B2EB2C03FE5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750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7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7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Bottleneck Lemma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700" y="2033197"/>
            <a:ext cx="8627638" cy="2700156"/>
          </a:xfrm>
        </p:spPr>
        <p:txBody>
          <a:bodyPr/>
          <a:lstStyle/>
          <a:p>
            <a:pPr marL="0">
              <a:spcBef>
                <a:spcPct val="0"/>
              </a:spcBef>
              <a:buFontTx/>
              <a:buNone/>
            </a:pPr>
            <a:r>
              <a:rPr lang="en-US" sz="5400" dirty="0" smtClean="0"/>
              <a:t>If there </a:t>
            </a:r>
            <a:r>
              <a:rPr lang="en-US" sz="5400" dirty="0" smtClean="0">
                <a:solidFill>
                  <a:srgbClr val="FF0000"/>
                </a:solidFill>
              </a:rPr>
              <a:t>is </a:t>
            </a:r>
            <a:r>
              <a:rPr lang="en-US" sz="5400" dirty="0" smtClean="0"/>
              <a:t>a</a:t>
            </a:r>
            <a:r>
              <a:rPr lang="en-US" sz="5400" dirty="0" smtClean="0">
                <a:solidFill>
                  <a:srgbClr val="FF0000"/>
                </a:solidFill>
              </a:rPr>
              <a:t> bottleneck</a:t>
            </a:r>
            <a:r>
              <a:rPr lang="en-US" sz="5400" dirty="0" smtClean="0"/>
              <a:t>,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5400" dirty="0" smtClean="0"/>
              <a:t>then </a:t>
            </a:r>
            <a:r>
              <a:rPr lang="en-US" sz="5400" dirty="0" smtClean="0">
                <a:solidFill>
                  <a:srgbClr val="FF0000"/>
                </a:solidFill>
              </a:rPr>
              <a:t>no match</a:t>
            </a:r>
            <a:r>
              <a:rPr lang="en-US" sz="5400" dirty="0" smtClean="0"/>
              <a:t> is possible</a:t>
            </a:r>
          </a:p>
          <a:p>
            <a:pPr marL="0" algn="ctr">
              <a:spcBef>
                <a:spcPct val="0"/>
              </a:spcBef>
              <a:buFontTx/>
              <a:buNone/>
            </a:pPr>
            <a:r>
              <a:rPr lang="en-US" sz="5400" dirty="0" smtClean="0">
                <a:solidFill>
                  <a:srgbClr val="9F009F"/>
                </a:solidFill>
              </a:rPr>
              <a:t>obviously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FEE5B55-4292-4FA8-AE67-B2EB2C03FE5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731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74850"/>
            <a:ext cx="8310563" cy="28384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Conversely,</a:t>
            </a:r>
            <a:r>
              <a:rPr lang="en-US" sz="5400" dirty="0" smtClean="0"/>
              <a:t> if there are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no bottlenecks</a:t>
            </a:r>
            <a:r>
              <a:rPr lang="en-US" sz="5400" dirty="0" smtClean="0"/>
              <a:t>,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/>
              <a:t>there is a</a:t>
            </a:r>
            <a:r>
              <a:rPr lang="en-US" sz="5400" dirty="0" smtClean="0">
                <a:solidFill>
                  <a:srgbClr val="008000"/>
                </a:solidFill>
              </a:rPr>
              <a:t> match</a:t>
            </a:r>
            <a:r>
              <a:rPr lang="en-US" sz="5400" dirty="0" smtClean="0"/>
              <a:t>.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800" dirty="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EE815EBE-A80C-4F04-9B8C-61CDAF6F5EB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0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  <p:sp>
        <p:nvSpPr>
          <p:cNvPr id="43014" name="Oval 4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5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3016" name="Oval 7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1981200" y="1752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1828800" y="28194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0" name="Oval 13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1" name="Text Box 14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sp>
        <p:nvSpPr>
          <p:cNvPr id="43022" name="Oval 17"/>
          <p:cNvSpPr>
            <a:spLocks noChangeArrowheads="1"/>
          </p:cNvSpPr>
          <p:nvPr/>
        </p:nvSpPr>
        <p:spPr bwMode="auto">
          <a:xfrm>
            <a:off x="7239000" y="5791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3" name="Oval 18"/>
          <p:cNvSpPr>
            <a:spLocks noChangeArrowheads="1"/>
          </p:cNvSpPr>
          <p:nvPr/>
        </p:nvSpPr>
        <p:spPr bwMode="auto">
          <a:xfrm>
            <a:off x="7239000" y="12954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4" name="Oval 19"/>
          <p:cNvSpPr>
            <a:spLocks noChangeArrowheads="1"/>
          </p:cNvSpPr>
          <p:nvPr/>
        </p:nvSpPr>
        <p:spPr bwMode="auto">
          <a:xfrm>
            <a:off x="7391400" y="19050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5" name="Oval 20"/>
          <p:cNvSpPr>
            <a:spLocks noChangeArrowheads="1"/>
          </p:cNvSpPr>
          <p:nvPr/>
        </p:nvSpPr>
        <p:spPr bwMode="auto">
          <a:xfrm>
            <a:off x="7239000" y="32004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6" name="Oval 21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1" name="Text Box 24"/>
          <p:cNvSpPr txBox="1">
            <a:spLocks noChangeArrowheads="1"/>
          </p:cNvSpPr>
          <p:nvPr/>
        </p:nvSpPr>
        <p:spPr bwMode="auto">
          <a:xfrm>
            <a:off x="2438400" y="5519738"/>
            <a:ext cx="2248532" cy="58477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8" charset="0"/>
              </a:rPr>
              <a:t>compatible</a:t>
            </a:r>
          </a:p>
        </p:txBody>
      </p:sp>
      <p:sp>
        <p:nvSpPr>
          <p:cNvPr id="43028" name="Freeform 25"/>
          <p:cNvSpPr>
            <a:spLocks/>
          </p:cNvSpPr>
          <p:nvPr/>
        </p:nvSpPr>
        <p:spPr bwMode="auto">
          <a:xfrm>
            <a:off x="5359400" y="4846638"/>
            <a:ext cx="622300" cy="1152525"/>
          </a:xfrm>
          <a:custGeom>
            <a:avLst/>
            <a:gdLst>
              <a:gd name="T0" fmla="*/ 0 w 1192"/>
              <a:gd name="T1" fmla="*/ 732 h 720"/>
              <a:gd name="T2" fmla="*/ 52 w 1192"/>
              <a:gd name="T3" fmla="*/ 536 h 720"/>
              <a:gd name="T4" fmla="*/ 67 w 1192"/>
              <a:gd name="T5" fmla="*/ 292 h 720"/>
              <a:gd name="T6" fmla="*/ 119 w 1192"/>
              <a:gd name="T7" fmla="*/ 292 h 720"/>
              <a:gd name="T8" fmla="*/ 125 w 1192"/>
              <a:gd name="T9" fmla="*/ 0 h 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2"/>
              <a:gd name="T16" fmla="*/ 0 h 720"/>
              <a:gd name="T17" fmla="*/ 1192 w 1192"/>
              <a:gd name="T18" fmla="*/ 720 h 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2" h="720">
                <a:moveTo>
                  <a:pt x="0" y="720"/>
                </a:moveTo>
                <a:cubicBezTo>
                  <a:pt x="188" y="660"/>
                  <a:pt x="376" y="600"/>
                  <a:pt x="480" y="528"/>
                </a:cubicBezTo>
                <a:cubicBezTo>
                  <a:pt x="584" y="456"/>
                  <a:pt x="520" y="328"/>
                  <a:pt x="624" y="288"/>
                </a:cubicBezTo>
                <a:cubicBezTo>
                  <a:pt x="728" y="248"/>
                  <a:pt x="1016" y="336"/>
                  <a:pt x="1104" y="288"/>
                </a:cubicBezTo>
                <a:cubicBezTo>
                  <a:pt x="1192" y="240"/>
                  <a:pt x="1172" y="120"/>
                  <a:pt x="1152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round/>
            <a:headEnd/>
            <a:tailEnd type="stealth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827095" y="1825390"/>
            <a:ext cx="5627688" cy="3994150"/>
            <a:chOff x="1837678" y="1846556"/>
            <a:chExt cx="5627688" cy="3994150"/>
          </a:xfrm>
        </p:grpSpPr>
        <p:cxnSp>
          <p:nvCxnSpPr>
            <p:cNvPr id="43027" name="AutoShape 23"/>
            <p:cNvCxnSpPr>
              <a:cxnSpLocks noChangeShapeType="1"/>
            </p:cNvCxnSpPr>
            <p:nvPr/>
          </p:nvCxnSpPr>
          <p:spPr bwMode="auto">
            <a:xfrm>
              <a:off x="2066278" y="1846556"/>
              <a:ext cx="5219700" cy="399415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29" name="AutoShape 28"/>
            <p:cNvCxnSpPr>
              <a:cxnSpLocks noChangeShapeType="1"/>
            </p:cNvCxnSpPr>
            <p:nvPr/>
          </p:nvCxnSpPr>
          <p:spPr bwMode="auto">
            <a:xfrm flipV="1">
              <a:off x="1978966" y="3285478"/>
              <a:ext cx="5334000" cy="66992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0" name="AutoShape 29"/>
            <p:cNvCxnSpPr>
              <a:cxnSpLocks noChangeShapeType="1"/>
            </p:cNvCxnSpPr>
            <p:nvPr/>
          </p:nvCxnSpPr>
          <p:spPr bwMode="auto">
            <a:xfrm>
              <a:off x="1922756" y="2845495"/>
              <a:ext cx="5399088" cy="4572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1" name="AutoShape 30"/>
            <p:cNvCxnSpPr>
              <a:cxnSpLocks noChangeShapeType="1"/>
            </p:cNvCxnSpPr>
            <p:nvPr/>
          </p:nvCxnSpPr>
          <p:spPr bwMode="auto">
            <a:xfrm>
              <a:off x="1837678" y="2877491"/>
              <a:ext cx="5421313" cy="103981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2" name="AutoShape 31"/>
            <p:cNvCxnSpPr>
              <a:cxnSpLocks noChangeShapeType="1"/>
            </p:cNvCxnSpPr>
            <p:nvPr/>
          </p:nvCxnSpPr>
          <p:spPr bwMode="auto">
            <a:xfrm>
              <a:off x="2028178" y="1852493"/>
              <a:ext cx="5437188" cy="1524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3" name="AutoShape 32"/>
            <p:cNvCxnSpPr>
              <a:cxnSpLocks noChangeShapeType="1"/>
            </p:cNvCxnSpPr>
            <p:nvPr/>
          </p:nvCxnSpPr>
          <p:spPr bwMode="auto">
            <a:xfrm flipV="1">
              <a:off x="1922756" y="3944291"/>
              <a:ext cx="5334000" cy="109378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4" name="AutoShape 33"/>
            <p:cNvCxnSpPr>
              <a:cxnSpLocks noChangeShapeType="1"/>
            </p:cNvCxnSpPr>
            <p:nvPr/>
          </p:nvCxnSpPr>
          <p:spPr bwMode="auto">
            <a:xfrm flipV="1">
              <a:off x="1951978" y="3917303"/>
              <a:ext cx="5360988" cy="2698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5" name="AutoShape 34"/>
            <p:cNvCxnSpPr>
              <a:cxnSpLocks noChangeShapeType="1"/>
            </p:cNvCxnSpPr>
            <p:nvPr/>
          </p:nvCxnSpPr>
          <p:spPr bwMode="auto">
            <a:xfrm flipV="1">
              <a:off x="1922756" y="1960856"/>
              <a:ext cx="5486400" cy="31242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77B729E-9E31-475E-9CA5-309411DA903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4535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  <p:bldP spid="430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1371600" y="1524000"/>
            <a:ext cx="1219200" cy="3962400"/>
            <a:chOff x="864" y="960"/>
            <a:chExt cx="768" cy="2496"/>
          </a:xfrm>
        </p:grpSpPr>
        <p:sp>
          <p:nvSpPr>
            <p:cNvPr id="44064" name="Oval 4"/>
            <p:cNvSpPr>
              <a:spLocks noChangeArrowheads="1"/>
            </p:cNvSpPr>
            <p:nvPr/>
          </p:nvSpPr>
          <p:spPr bwMode="auto">
            <a:xfrm>
              <a:off x="864" y="960"/>
              <a:ext cx="768" cy="24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4065" name="Text Box 5"/>
            <p:cNvSpPr txBox="1">
              <a:spLocks noChangeArrowheads="1"/>
            </p:cNvSpPr>
            <p:nvPr/>
          </p:nvSpPr>
          <p:spPr bwMode="auto">
            <a:xfrm>
              <a:off x="1045" y="1339"/>
              <a:ext cx="29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solidFill>
                    <a:srgbClr val="0000FF"/>
                  </a:solidFill>
                  <a:latin typeface="Comic Sans MS" pitchFamily="8" charset="0"/>
                </a:rPr>
                <a:t>G</a:t>
              </a:r>
            </a:p>
          </p:txBody>
        </p:sp>
      </p:grpSp>
      <p:grpSp>
        <p:nvGrpSpPr>
          <p:cNvPr id="44036" name="Group 6"/>
          <p:cNvGrpSpPr>
            <a:grpSpLocks/>
          </p:cNvGrpSpPr>
          <p:nvPr/>
        </p:nvGrpSpPr>
        <p:grpSpPr bwMode="auto">
          <a:xfrm>
            <a:off x="1828800" y="1752600"/>
            <a:ext cx="228600" cy="3352800"/>
            <a:chOff x="1152" y="1248"/>
            <a:chExt cx="144" cy="2112"/>
          </a:xfrm>
        </p:grpSpPr>
        <p:sp>
          <p:nvSpPr>
            <p:cNvPr id="44059" name="Oval 7"/>
            <p:cNvSpPr>
              <a:spLocks noChangeArrowheads="1"/>
            </p:cNvSpPr>
            <p:nvPr/>
          </p:nvSpPr>
          <p:spPr bwMode="auto">
            <a:xfrm>
              <a:off x="1200" y="261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grpSp>
          <p:nvGrpSpPr>
            <p:cNvPr id="44060" name="Group 8"/>
            <p:cNvGrpSpPr>
              <a:grpSpLocks/>
            </p:cNvGrpSpPr>
            <p:nvPr/>
          </p:nvGrpSpPr>
          <p:grpSpPr bwMode="auto">
            <a:xfrm>
              <a:off x="1152" y="1248"/>
              <a:ext cx="144" cy="720"/>
              <a:chOff x="1152" y="1392"/>
              <a:chExt cx="144" cy="720"/>
            </a:xfrm>
          </p:grpSpPr>
          <p:sp>
            <p:nvSpPr>
              <p:cNvPr id="44062" name="Oval 9"/>
              <p:cNvSpPr>
                <a:spLocks noChangeArrowheads="1"/>
              </p:cNvSpPr>
              <p:nvPr/>
            </p:nvSpPr>
            <p:spPr bwMode="auto">
              <a:xfrm>
                <a:off x="1248" y="1392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44063" name="Oval 10"/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</p:grpSp>
        <p:sp>
          <p:nvSpPr>
            <p:cNvPr id="44061" name="Oval 11"/>
            <p:cNvSpPr>
              <a:spLocks noChangeArrowheads="1"/>
            </p:cNvSpPr>
            <p:nvPr/>
          </p:nvSpPr>
          <p:spPr bwMode="auto">
            <a:xfrm>
              <a:off x="1200" y="331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grpSp>
        <p:nvGrpSpPr>
          <p:cNvPr id="44037" name="Group 12"/>
          <p:cNvGrpSpPr>
            <a:grpSpLocks/>
          </p:cNvGrpSpPr>
          <p:nvPr/>
        </p:nvGrpSpPr>
        <p:grpSpPr bwMode="auto">
          <a:xfrm>
            <a:off x="6705600" y="1066800"/>
            <a:ext cx="1143000" cy="4953000"/>
            <a:chOff x="4224" y="720"/>
            <a:chExt cx="720" cy="3120"/>
          </a:xfrm>
        </p:grpSpPr>
        <p:sp>
          <p:nvSpPr>
            <p:cNvPr id="44057" name="Oval 13"/>
            <p:cNvSpPr>
              <a:spLocks noChangeArrowheads="1"/>
            </p:cNvSpPr>
            <p:nvPr/>
          </p:nvSpPr>
          <p:spPr bwMode="auto">
            <a:xfrm>
              <a:off x="4224" y="720"/>
              <a:ext cx="720" cy="3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4058" name="Text Box 14"/>
            <p:cNvSpPr txBox="1">
              <a:spLocks noChangeArrowheads="1"/>
            </p:cNvSpPr>
            <p:nvPr/>
          </p:nvSpPr>
          <p:spPr bwMode="auto">
            <a:xfrm>
              <a:off x="4416" y="1291"/>
              <a:ext cx="27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solidFill>
                    <a:srgbClr val="FF9933"/>
                  </a:solidFill>
                  <a:latin typeface="Comic Sans MS" pitchFamily="8" charset="0"/>
                </a:rPr>
                <a:t>B</a:t>
              </a:r>
            </a:p>
          </p:txBody>
        </p:sp>
      </p:grpSp>
      <p:grpSp>
        <p:nvGrpSpPr>
          <p:cNvPr id="44038" name="Group 15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grpSp>
          <p:nvGrpSpPr>
            <p:cNvPr id="44051" name="Group 16"/>
            <p:cNvGrpSpPr>
              <a:grpSpLocks/>
            </p:cNvGrpSpPr>
            <p:nvPr/>
          </p:nvGrpSpPr>
          <p:grpSpPr bwMode="auto">
            <a:xfrm>
              <a:off x="4560" y="816"/>
              <a:ext cx="144" cy="2880"/>
              <a:chOff x="4560" y="816"/>
              <a:chExt cx="144" cy="2880"/>
            </a:xfrm>
          </p:grpSpPr>
          <p:sp>
            <p:nvSpPr>
              <p:cNvPr id="44053" name="Oval 17"/>
              <p:cNvSpPr>
                <a:spLocks noChangeArrowheads="1"/>
              </p:cNvSpPr>
              <p:nvPr/>
            </p:nvSpPr>
            <p:spPr bwMode="auto">
              <a:xfrm>
                <a:off x="4560" y="3648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44054" name="Oval 18"/>
              <p:cNvSpPr>
                <a:spLocks noChangeArrowheads="1"/>
              </p:cNvSpPr>
              <p:nvPr/>
            </p:nvSpPr>
            <p:spPr bwMode="auto">
              <a:xfrm>
                <a:off x="4560" y="816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44055" name="Oval 19"/>
              <p:cNvSpPr>
                <a:spLocks noChangeArrowheads="1"/>
              </p:cNvSpPr>
              <p:nvPr/>
            </p:nvSpPr>
            <p:spPr bwMode="auto">
              <a:xfrm>
                <a:off x="4656" y="1200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44056" name="Oval 20"/>
              <p:cNvSpPr>
                <a:spLocks noChangeArrowheads="1"/>
              </p:cNvSpPr>
              <p:nvPr/>
            </p:nvSpPr>
            <p:spPr bwMode="auto">
              <a:xfrm>
                <a:off x="4560" y="2016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</p:grpSp>
        <p:sp>
          <p:nvSpPr>
            <p:cNvPr id="44052" name="Oval 21"/>
            <p:cNvSpPr>
              <a:spLocks noChangeArrowheads="1"/>
            </p:cNvSpPr>
            <p:nvPr/>
          </p:nvSpPr>
          <p:spPr bwMode="auto">
            <a:xfrm>
              <a:off x="4560" y="24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cxnSp>
        <p:nvCxnSpPr>
          <p:cNvPr id="44039" name="AutoShape 22"/>
          <p:cNvCxnSpPr>
            <a:cxnSpLocks noChangeShapeType="1"/>
          </p:cNvCxnSpPr>
          <p:nvPr/>
        </p:nvCxnSpPr>
        <p:spPr bwMode="auto">
          <a:xfrm>
            <a:off x="2057400" y="1828800"/>
            <a:ext cx="5219700" cy="399415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44040" name="Group 23"/>
          <p:cNvGrpSpPr>
            <a:grpSpLocks/>
          </p:cNvGrpSpPr>
          <p:nvPr/>
        </p:nvGrpSpPr>
        <p:grpSpPr bwMode="auto">
          <a:xfrm>
            <a:off x="1828800" y="1829155"/>
            <a:ext cx="5627688" cy="3227387"/>
            <a:chOff x="1152" y="1159"/>
            <a:chExt cx="3545" cy="2033"/>
          </a:xfrm>
        </p:grpSpPr>
        <p:grpSp>
          <p:nvGrpSpPr>
            <p:cNvPr id="44043" name="Group 24"/>
            <p:cNvGrpSpPr>
              <a:grpSpLocks/>
            </p:cNvGrpSpPr>
            <p:nvPr/>
          </p:nvGrpSpPr>
          <p:grpSpPr bwMode="auto">
            <a:xfrm>
              <a:off x="1152" y="1159"/>
              <a:ext cx="3545" cy="2009"/>
              <a:chOff x="1152" y="1111"/>
              <a:chExt cx="3545" cy="2009"/>
            </a:xfrm>
          </p:grpSpPr>
          <p:cxnSp>
            <p:nvCxnSpPr>
              <p:cNvPr id="44045" name="AutoShape 25"/>
              <p:cNvCxnSpPr>
                <a:cxnSpLocks noChangeShapeType="1"/>
              </p:cNvCxnSpPr>
              <p:nvPr/>
            </p:nvCxnSpPr>
            <p:spPr bwMode="auto">
              <a:xfrm flipV="1">
                <a:off x="1241" y="2016"/>
                <a:ext cx="3360" cy="422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6" name="AutoShape 26"/>
              <p:cNvCxnSpPr>
                <a:cxnSpLocks noChangeShapeType="1"/>
                <a:endCxn id="44056" idx="7"/>
              </p:cNvCxnSpPr>
              <p:nvPr/>
            </p:nvCxnSpPr>
            <p:spPr bwMode="auto">
              <a:xfrm>
                <a:off x="1200" y="1735"/>
                <a:ext cx="3401" cy="28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7" name="AutoShape 27"/>
              <p:cNvCxnSpPr>
                <a:cxnSpLocks noChangeShapeType="1"/>
              </p:cNvCxnSpPr>
              <p:nvPr/>
            </p:nvCxnSpPr>
            <p:spPr bwMode="auto">
              <a:xfrm>
                <a:off x="1152" y="1759"/>
                <a:ext cx="3415" cy="655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8" name="AutoShape 28"/>
              <p:cNvCxnSpPr>
                <a:cxnSpLocks noChangeShapeType="1"/>
                <a:endCxn id="44055" idx="7"/>
              </p:cNvCxnSpPr>
              <p:nvPr/>
            </p:nvCxnSpPr>
            <p:spPr bwMode="auto">
              <a:xfrm>
                <a:off x="1272" y="1111"/>
                <a:ext cx="3425" cy="9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49" name="AutoShape 29"/>
              <p:cNvCxnSpPr>
                <a:cxnSpLocks noChangeShapeType="1"/>
              </p:cNvCxnSpPr>
              <p:nvPr/>
            </p:nvCxnSpPr>
            <p:spPr bwMode="auto">
              <a:xfrm flipV="1">
                <a:off x="1200" y="2431"/>
                <a:ext cx="3360" cy="689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4050" name="AutoShape 30"/>
              <p:cNvCxnSpPr>
                <a:cxnSpLocks noChangeShapeType="1"/>
              </p:cNvCxnSpPr>
              <p:nvPr/>
            </p:nvCxnSpPr>
            <p:spPr bwMode="auto">
              <a:xfrm flipV="1">
                <a:off x="1224" y="2414"/>
                <a:ext cx="3377" cy="17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</p:grpSp>
        <p:cxnSp>
          <p:nvCxnSpPr>
            <p:cNvPr id="44044" name="AutoShape 31"/>
            <p:cNvCxnSpPr>
              <a:cxnSpLocks noChangeShapeType="1"/>
              <a:stCxn id="44061" idx="2"/>
              <a:endCxn id="44055" idx="2"/>
            </p:cNvCxnSpPr>
            <p:nvPr/>
          </p:nvCxnSpPr>
          <p:spPr bwMode="auto">
            <a:xfrm flipV="1">
              <a:off x="1200" y="1224"/>
              <a:ext cx="3456" cy="196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4041" name="Text Box 32"/>
          <p:cNvSpPr txBox="1">
            <a:spLocks noChangeArrowheads="1"/>
          </p:cNvSpPr>
          <p:nvPr/>
        </p:nvSpPr>
        <p:spPr bwMode="auto">
          <a:xfrm>
            <a:off x="2170113" y="5160963"/>
            <a:ext cx="5070619" cy="131112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600">
                <a:solidFill>
                  <a:srgbClr val="FF00FF"/>
                </a:solidFill>
                <a:latin typeface="Comic Sans MS" pitchFamily="8" charset="0"/>
              </a:rPr>
              <a:t>match</a:t>
            </a:r>
            <a:r>
              <a:rPr lang="en-US" sz="3600">
                <a:latin typeface="Comic Sans MS" pitchFamily="8" charset="0"/>
              </a:rPr>
              <a:t> each girl to a</a:t>
            </a:r>
          </a:p>
          <a:p>
            <a:pPr>
              <a:buNone/>
            </a:pPr>
            <a:r>
              <a:rPr lang="en-US" sz="3600">
                <a:latin typeface="Comic Sans MS" pitchFamily="8" charset="0"/>
              </a:rPr>
              <a:t>unique compatible boy</a:t>
            </a:r>
          </a:p>
        </p:txBody>
      </p:sp>
      <p:sp>
        <p:nvSpPr>
          <p:cNvPr id="3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F9ADA46-464A-400F-B73D-910BCBB9727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  <p:extLst>
      <p:ext uri="{BB962C8B-B14F-4D97-AF65-F5344CB8AC3E}">
        <p14:creationId xmlns:p14="http://schemas.microsoft.com/office/powerpoint/2010/main" val="2986420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Oval 4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5062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5063" name="Oval 6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45064" name="Group 7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5083" name="Oval 8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4" name="Oval 9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5065" name="Oval 10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5066" name="Oval 11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5067" name="Text Box 12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45068" name="Group 13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5079" name="Oval 14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0" name="Oval 15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1" name="Oval 16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082" name="Oval 17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5069" name="Oval 18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5070" name="AutoShape 19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1" name="AutoShape 20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2" name="AutoShape 21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3" name="AutoShape 22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4" name="AutoShape 23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5" name="AutoShape 24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5076" name="AutoShape 25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5077" name="AutoShape 26"/>
          <p:cNvCxnSpPr>
            <a:cxnSpLocks noChangeShapeType="1"/>
            <a:stCxn id="45065" idx="2"/>
            <a:endCxn id="45081" idx="2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45078" name="Text Box 27"/>
          <p:cNvSpPr txBox="1">
            <a:spLocks noChangeArrowheads="1"/>
          </p:cNvSpPr>
          <p:nvPr/>
        </p:nvSpPr>
        <p:spPr bwMode="auto">
          <a:xfrm>
            <a:off x="2803525" y="5338763"/>
            <a:ext cx="2234907" cy="58477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8" charset="0"/>
              </a:rPr>
              <a:t>a </a:t>
            </a:r>
            <a:r>
              <a:rPr lang="en-US" dirty="0">
                <a:solidFill>
                  <a:srgbClr val="FF00FF"/>
                </a:solidFill>
                <a:latin typeface="Comic Sans MS" pitchFamily="8" charset="0"/>
              </a:rPr>
              <a:t>matching</a:t>
            </a:r>
          </a:p>
        </p:txBody>
      </p:sp>
      <p:sp>
        <p:nvSpPr>
          <p:cNvPr id="2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9D26E35-00BC-44D4-AD4E-435B82B6597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  <p:extLst>
      <p:ext uri="{BB962C8B-B14F-4D97-AF65-F5344CB8AC3E}">
        <p14:creationId xmlns:p14="http://schemas.microsoft.com/office/powerpoint/2010/main" val="48089149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46086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46090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46099" name="AutoShape 25"/>
          <p:cNvCxnSpPr>
            <a:cxnSpLocks noChangeShapeType="1"/>
            <a:stCxn id="46087" idx="2"/>
            <a:endCxn id="46104" idx="2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</p:spPr>
      </p:cxnSp>
      <p:sp>
        <p:nvSpPr>
          <p:cNvPr id="46100" name="Text Box 26"/>
          <p:cNvSpPr txBox="1">
            <a:spLocks noChangeArrowheads="1"/>
          </p:cNvSpPr>
          <p:nvPr/>
        </p:nvSpPr>
        <p:spPr bwMode="auto">
          <a:xfrm>
            <a:off x="914400" y="5775325"/>
            <a:ext cx="5892759" cy="58477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8" charset="0"/>
              </a:rPr>
              <a:t>suppose this </a:t>
            </a:r>
            <a:r>
              <a:rPr lang="en-US" dirty="0">
                <a:solidFill>
                  <a:srgbClr val="FF0000"/>
                </a:solidFill>
                <a:latin typeface="Comic Sans MS" pitchFamily="8" charset="0"/>
              </a:rPr>
              <a:t>edge</a:t>
            </a:r>
            <a:r>
              <a:rPr lang="en-US" dirty="0">
                <a:latin typeface="Comic Sans MS" pitchFamily="8" charset="0"/>
              </a:rPr>
              <a:t> was missing</a:t>
            </a:r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A062B5E4-4E58-4502-A583-40FD7769549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  <p:extLst>
      <p:ext uri="{BB962C8B-B14F-4D97-AF65-F5344CB8AC3E}">
        <p14:creationId xmlns:p14="http://schemas.microsoft.com/office/powerpoint/2010/main" val="399722599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A062B5E4-4E58-4502-A583-40FD7769549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cxnSp>
        <p:nvCxnSpPr>
          <p:cNvPr id="30" name="AutoShape 25"/>
          <p:cNvCxnSpPr>
            <a:cxnSpLocks noChangeShapeType="1"/>
          </p:cNvCxnSpPr>
          <p:nvPr/>
        </p:nvCxnSpPr>
        <p:spPr bwMode="auto">
          <a:xfrm flipV="1">
            <a:off x="1905000" y="1943100"/>
            <a:ext cx="5486400" cy="3124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</p:spPr>
      </p:cxn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914400" y="5775325"/>
            <a:ext cx="5892759" cy="58477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8" charset="0"/>
              </a:rPr>
              <a:t>suppose this </a:t>
            </a:r>
            <a:r>
              <a:rPr lang="en-US" dirty="0">
                <a:solidFill>
                  <a:srgbClr val="FF0000"/>
                </a:solidFill>
                <a:latin typeface="Comic Sans MS" pitchFamily="8" charset="0"/>
              </a:rPr>
              <a:t>edge</a:t>
            </a:r>
            <a:r>
              <a:rPr lang="en-US" dirty="0">
                <a:latin typeface="Comic Sans MS" pitchFamily="8" charset="0"/>
              </a:rPr>
              <a:t> was missing</a:t>
            </a:r>
          </a:p>
        </p:txBody>
      </p:sp>
    </p:spTree>
    <p:extLst>
      <p:ext uri="{BB962C8B-B14F-4D97-AF65-F5344CB8AC3E}">
        <p14:creationId xmlns:p14="http://schemas.microsoft.com/office/powerpoint/2010/main" val="1010778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A062B5E4-4E58-4502-A583-40FD7769549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dirty="0" smtClean="0"/>
              <a:t>Compatible Boys &amp; Girls</a:t>
            </a:r>
          </a:p>
        </p:txBody>
      </p:sp>
    </p:spTree>
    <p:extLst>
      <p:ext uri="{BB962C8B-B14F-4D97-AF65-F5344CB8AC3E}">
        <p14:creationId xmlns:p14="http://schemas.microsoft.com/office/powerpoint/2010/main" val="952428209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A062B5E4-4E58-4502-A583-40FD7769549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4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543800" y="3147060"/>
            <a:ext cx="712169" cy="1143000"/>
            <a:chOff x="7620000" y="3048000"/>
            <a:chExt cx="712169" cy="1143000"/>
          </a:xfrm>
        </p:grpSpPr>
        <p:sp>
          <p:nvSpPr>
            <p:cNvPr id="37" name="AutoShape 29"/>
            <p:cNvSpPr>
              <a:spLocks/>
            </p:cNvSpPr>
            <p:nvPr/>
          </p:nvSpPr>
          <p:spPr bwMode="auto">
            <a:xfrm>
              <a:off x="7620000" y="3048000"/>
              <a:ext cx="76200" cy="1143000"/>
            </a:xfrm>
            <a:prstGeom prst="rightBrace">
              <a:avLst>
                <a:gd name="adj1" fmla="val 12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7772400" y="3205163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 smtClean="0">
                  <a:latin typeface="Comic Sans MS" pitchFamily="8" charset="0"/>
                </a:rPr>
                <a:t>2</a:t>
              </a:r>
              <a:endParaRPr lang="en-US" sz="4800" dirty="0">
                <a:solidFill>
                  <a:srgbClr val="CB5C01"/>
                </a:solidFill>
                <a:latin typeface="Comic Sans MS" pitchFamily="8" charset="0"/>
              </a:endParaRPr>
            </a:p>
          </p:txBody>
        </p:sp>
      </p:grp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4239954" y="5661057"/>
            <a:ext cx="4567276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latin typeface="Comic Sans MS" pitchFamily="8" charset="0"/>
              </a:rPr>
              <a:t>like only 2 boys</a:t>
            </a:r>
            <a:endParaRPr lang="en-US" sz="48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917516" y="5607974"/>
            <a:ext cx="2008883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latin typeface="Comic Sans MS" pitchFamily="8" charset="0"/>
              </a:rPr>
              <a:t>3 girls</a:t>
            </a:r>
            <a:endParaRPr lang="en-US" sz="48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 bwMode="auto">
          <a:xfrm>
            <a:off x="2108225" y="0"/>
            <a:ext cx="6282739" cy="114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Compatible Boys &amp; Girls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 useBgFill="1"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1249680" y="0"/>
            <a:ext cx="7597140" cy="105918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Not enough boys for these girls!</a:t>
            </a:r>
          </a:p>
        </p:txBody>
      </p:sp>
    </p:spTree>
    <p:extLst>
      <p:ext uri="{BB962C8B-B14F-4D97-AF65-F5344CB8AC3E}">
        <p14:creationId xmlns:p14="http://schemas.microsoft.com/office/powerpoint/2010/main" val="1431840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1752600"/>
            <a:ext cx="228600" cy="1143000"/>
            <a:chOff x="1152" y="1392"/>
            <a:chExt cx="144" cy="720"/>
          </a:xfrm>
        </p:grpSpPr>
        <p:sp>
          <p:nvSpPr>
            <p:cNvPr id="46106" name="Oval 7"/>
            <p:cNvSpPr>
              <a:spLocks noChangeArrowheads="1"/>
            </p:cNvSpPr>
            <p:nvPr/>
          </p:nvSpPr>
          <p:spPr bwMode="auto">
            <a:xfrm>
              <a:off x="1248" y="139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7" name="Oval 8"/>
            <p:cNvSpPr>
              <a:spLocks noChangeArrowheads="1"/>
            </p:cNvSpPr>
            <p:nvPr/>
          </p:nvSpPr>
          <p:spPr bwMode="auto">
            <a:xfrm>
              <a:off x="1152" y="206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87" name="Oval 9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39000" y="1295400"/>
            <a:ext cx="228600" cy="4572000"/>
            <a:chOff x="4560" y="816"/>
            <a:chExt cx="144" cy="2880"/>
          </a:xfrm>
        </p:grpSpPr>
        <p:sp>
          <p:nvSpPr>
            <p:cNvPr id="46102" name="Oval 13"/>
            <p:cNvSpPr>
              <a:spLocks noChangeArrowheads="1"/>
            </p:cNvSpPr>
            <p:nvPr/>
          </p:nvSpPr>
          <p:spPr bwMode="auto">
            <a:xfrm>
              <a:off x="4560" y="3648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3" name="Oval 14"/>
            <p:cNvSpPr>
              <a:spLocks noChangeArrowheads="1"/>
            </p:cNvSpPr>
            <p:nvPr/>
          </p:nvSpPr>
          <p:spPr bwMode="auto">
            <a:xfrm>
              <a:off x="4560" y="8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4" name="Oval 15"/>
            <p:cNvSpPr>
              <a:spLocks noChangeArrowheads="1"/>
            </p:cNvSpPr>
            <p:nvPr/>
          </p:nvSpPr>
          <p:spPr bwMode="auto">
            <a:xfrm>
              <a:off x="4656" y="1200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6105" name="Oval 16"/>
            <p:cNvSpPr>
              <a:spLocks noChangeArrowheads="1"/>
            </p:cNvSpPr>
            <p:nvPr/>
          </p:nvSpPr>
          <p:spPr bwMode="auto">
            <a:xfrm>
              <a:off x="4560" y="2016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cxnSp>
        <p:nvCxnSpPr>
          <p:cNvPr id="46092" name="AutoShape 18"/>
          <p:cNvCxnSpPr>
            <a:cxnSpLocks noChangeShapeType="1"/>
          </p:cNvCxnSpPr>
          <p:nvPr/>
        </p:nvCxnSpPr>
        <p:spPr bwMode="auto">
          <a:xfrm>
            <a:off x="2057400" y="1787525"/>
            <a:ext cx="5219700" cy="3994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3" name="AutoShape 19"/>
          <p:cNvCxnSpPr>
            <a:cxnSpLocks noChangeShapeType="1"/>
          </p:cNvCxnSpPr>
          <p:nvPr/>
        </p:nvCxnSpPr>
        <p:spPr bwMode="auto">
          <a:xfrm flipV="1">
            <a:off x="1970088" y="3276600"/>
            <a:ext cx="5334000" cy="669925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4" name="AutoShape 20"/>
          <p:cNvCxnSpPr>
            <a:cxnSpLocks noChangeShapeType="1"/>
          </p:cNvCxnSpPr>
          <p:nvPr/>
        </p:nvCxnSpPr>
        <p:spPr bwMode="auto">
          <a:xfrm>
            <a:off x="1905000" y="2830513"/>
            <a:ext cx="5399088" cy="457200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5" name="AutoShape 21"/>
          <p:cNvCxnSpPr>
            <a:cxnSpLocks noChangeShapeType="1"/>
          </p:cNvCxnSpPr>
          <p:nvPr/>
        </p:nvCxnSpPr>
        <p:spPr bwMode="auto">
          <a:xfrm>
            <a:off x="1828800" y="2868613"/>
            <a:ext cx="5421313" cy="1039812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6" name="AutoShape 22"/>
          <p:cNvCxnSpPr>
            <a:cxnSpLocks noChangeShapeType="1"/>
          </p:cNvCxnSpPr>
          <p:nvPr/>
        </p:nvCxnSpPr>
        <p:spPr bwMode="auto">
          <a:xfrm>
            <a:off x="2019300" y="1839913"/>
            <a:ext cx="5437188" cy="152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46097" name="AutoShape 23"/>
          <p:cNvCxnSpPr>
            <a:cxnSpLocks noChangeShapeType="1"/>
          </p:cNvCxnSpPr>
          <p:nvPr/>
        </p:nvCxnSpPr>
        <p:spPr bwMode="auto">
          <a:xfrm flipV="1">
            <a:off x="1905000" y="3935413"/>
            <a:ext cx="5334000" cy="1093787"/>
          </a:xfrm>
          <a:prstGeom prst="straightConnector1">
            <a:avLst/>
          </a:prstGeom>
          <a:noFill/>
          <a:ln w="31750">
            <a:solidFill>
              <a:srgbClr val="CC9900"/>
            </a:solidFill>
            <a:round/>
            <a:headEnd/>
            <a:tailEnd type="none" w="lg" len="lg"/>
          </a:ln>
        </p:spPr>
      </p:cxnSp>
      <p:cxnSp>
        <p:nvCxnSpPr>
          <p:cNvPr id="46098" name="AutoShape 24"/>
          <p:cNvCxnSpPr>
            <a:cxnSpLocks noChangeShapeType="1"/>
          </p:cNvCxnSpPr>
          <p:nvPr/>
        </p:nvCxnSpPr>
        <p:spPr bwMode="auto">
          <a:xfrm flipV="1">
            <a:off x="1943100" y="3908425"/>
            <a:ext cx="5360988" cy="26988"/>
          </a:xfrm>
          <a:prstGeom prst="straightConnector1">
            <a:avLst/>
          </a:prstGeom>
          <a:noFill/>
          <a:ln w="38100">
            <a:solidFill>
              <a:srgbClr val="CC9900"/>
            </a:solidFill>
            <a:round/>
            <a:headEnd/>
            <a:tailEnd type="none" w="lg" len="lg"/>
          </a:ln>
        </p:spPr>
      </p:cxn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A062B5E4-4E58-4502-A583-40FD7769549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4" name="Group 25"/>
          <p:cNvGrpSpPr/>
          <p:nvPr/>
        </p:nvGrpSpPr>
        <p:grpSpPr>
          <a:xfrm>
            <a:off x="663199" y="2743200"/>
            <a:ext cx="822701" cy="2514600"/>
            <a:chOff x="929899" y="2743200"/>
            <a:chExt cx="822701" cy="2514600"/>
          </a:xfrm>
        </p:grpSpPr>
        <p:sp>
          <p:nvSpPr>
            <p:cNvPr id="28" name="AutoShape 26"/>
            <p:cNvSpPr>
              <a:spLocks/>
            </p:cNvSpPr>
            <p:nvPr/>
          </p:nvSpPr>
          <p:spPr bwMode="auto">
            <a:xfrm>
              <a:off x="1676400" y="2743200"/>
              <a:ext cx="76200" cy="2514600"/>
            </a:xfrm>
            <a:prstGeom prst="leftBrace">
              <a:avLst>
                <a:gd name="adj1" fmla="val 2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929899" y="3580108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 smtClean="0">
                  <a:latin typeface="Comic Sans MS" pitchFamily="8" charset="0"/>
                </a:rPr>
                <a:t>3</a:t>
              </a:r>
              <a:endParaRPr lang="en-US" sz="4800" dirty="0">
                <a:solidFill>
                  <a:srgbClr val="FF0000"/>
                </a:solidFill>
                <a:latin typeface="Comic Sans MS" pitchFamily="8" charset="0"/>
              </a:endParaRPr>
            </a:p>
          </p:txBody>
        </p:sp>
      </p:grpSp>
      <p:grpSp>
        <p:nvGrpSpPr>
          <p:cNvPr id="5" name="Group 35"/>
          <p:cNvGrpSpPr/>
          <p:nvPr/>
        </p:nvGrpSpPr>
        <p:grpSpPr>
          <a:xfrm>
            <a:off x="7543800" y="3147060"/>
            <a:ext cx="712169" cy="1143000"/>
            <a:chOff x="7620000" y="3048000"/>
            <a:chExt cx="712169" cy="1143000"/>
          </a:xfrm>
        </p:grpSpPr>
        <p:sp>
          <p:nvSpPr>
            <p:cNvPr id="37" name="AutoShape 29"/>
            <p:cNvSpPr>
              <a:spLocks/>
            </p:cNvSpPr>
            <p:nvPr/>
          </p:nvSpPr>
          <p:spPr bwMode="auto">
            <a:xfrm>
              <a:off x="7620000" y="3048000"/>
              <a:ext cx="76200" cy="1143000"/>
            </a:xfrm>
            <a:prstGeom prst="rightBrace">
              <a:avLst>
                <a:gd name="adj1" fmla="val 12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7772400" y="3205163"/>
              <a:ext cx="559769" cy="83099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 smtClean="0">
                  <a:latin typeface="Comic Sans MS" pitchFamily="8" charset="0"/>
                </a:rPr>
                <a:t>2</a:t>
              </a:r>
              <a:endParaRPr lang="en-US" sz="4800" dirty="0">
                <a:solidFill>
                  <a:srgbClr val="CB5C01"/>
                </a:solidFill>
                <a:latin typeface="Comic Sans MS" pitchFamily="8" charset="0"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1844040" y="0"/>
            <a:ext cx="5562600" cy="99822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 match is possible!</a:t>
            </a:r>
          </a:p>
        </p:txBody>
      </p:sp>
      <p:sp useBgFill="1"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608956" y="3549112"/>
            <a:ext cx="665567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endParaRPr lang="en-US" sz="5400" dirty="0">
              <a:solidFill>
                <a:srgbClr val="0033CC"/>
              </a:solidFill>
              <a:latin typeface="Comic Sans MS" pitchFamily="8" charset="0"/>
            </a:endParaRPr>
          </a:p>
        </p:txBody>
      </p:sp>
      <p:sp useBgFill="1"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7641957" y="3304223"/>
            <a:ext cx="1341558" cy="769441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E(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 smtClean="0">
                <a:latin typeface="Comic Sans MS" pitchFamily="8" charset="0"/>
              </a:rPr>
              <a:t>)</a:t>
            </a:r>
            <a:endParaRPr lang="en-US" sz="4400" dirty="0">
              <a:solidFill>
                <a:srgbClr val="CB5C01"/>
              </a:solidFill>
              <a:latin typeface="Comic Sans MS" pitchFamily="8" charset="0"/>
            </a:endParaRPr>
          </a:p>
        </p:txBody>
      </p:sp>
      <p:sp useBgFill="1"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1421608" y="5619536"/>
            <a:ext cx="2438488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5400" dirty="0" smtClean="0">
                <a:latin typeface="Comic Sans MS" pitchFamily="8" charset="0"/>
              </a:rPr>
              <a:t>|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5400" dirty="0" smtClean="0">
                <a:latin typeface="Comic Sans MS" pitchFamily="8" charset="0"/>
              </a:rPr>
              <a:t>| = 3</a:t>
            </a:r>
            <a:endParaRPr lang="en-US" sz="5400" dirty="0">
              <a:solidFill>
                <a:srgbClr val="FF0000"/>
              </a:solidFill>
              <a:latin typeface="Comic Sans MS" pitchFamily="8" charset="0"/>
            </a:endParaRPr>
          </a:p>
        </p:txBody>
      </p:sp>
      <p:sp useBgFill="1">
        <p:nvSpPr>
          <p:cNvPr id="46" name="Text Box 32"/>
          <p:cNvSpPr txBox="1">
            <a:spLocks noChangeArrowheads="1"/>
          </p:cNvSpPr>
          <p:nvPr/>
        </p:nvSpPr>
        <p:spPr bwMode="auto">
          <a:xfrm>
            <a:off x="3945249" y="5616953"/>
            <a:ext cx="4302122" cy="92333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5400" dirty="0" smtClean="0">
                <a:latin typeface="Comic Sans MS" pitchFamily="8" charset="0"/>
              </a:rPr>
              <a:t> 2 = |E(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S)</a:t>
            </a:r>
            <a:r>
              <a:rPr lang="en-US" sz="5400" dirty="0" smtClean="0">
                <a:latin typeface="Comic Sans MS" pitchFamily="8" charset="0"/>
              </a:rPr>
              <a:t>|    </a:t>
            </a:r>
            <a:r>
              <a:rPr lang="en-US" sz="4400" dirty="0" smtClean="0">
                <a:latin typeface="Comic Sans MS" pitchFamily="8" charset="0"/>
              </a:rPr>
              <a:t>  </a:t>
            </a:r>
            <a:endParaRPr lang="en-US" sz="4400" dirty="0">
              <a:solidFill>
                <a:srgbClr val="FF0000"/>
              </a:solidFill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9958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2" grpId="0" animBg="1"/>
      <p:bldP spid="43" grpId="0" animBg="1"/>
      <p:bldP spid="4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8255</TotalTime>
  <Words>265</Words>
  <Application>Microsoft Macintosh PowerPoint</Application>
  <PresentationFormat>On-screen Show (4:3)</PresentationFormat>
  <Paragraphs>79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1_6.042 Lecture Template</vt:lpstr>
      <vt:lpstr>PowerPoint Presentation</vt:lpstr>
      <vt:lpstr>Compatible Boys &amp; Girls</vt:lpstr>
      <vt:lpstr>Compatible Boys &amp; Girls</vt:lpstr>
      <vt:lpstr>Compatible Boys &amp; Girls</vt:lpstr>
      <vt:lpstr>Compatible Boys &amp; Girls</vt:lpstr>
      <vt:lpstr>Compatible Boys &amp; Girls</vt:lpstr>
      <vt:lpstr>Compatible Boys &amp; Girls</vt:lpstr>
      <vt:lpstr> Not enough boys for these girls!</vt:lpstr>
      <vt:lpstr> No match is possible!</vt:lpstr>
      <vt:lpstr> No match is possible!</vt:lpstr>
      <vt:lpstr>Bottleneck Lemma</vt:lpstr>
      <vt:lpstr>Bottleneck Lemma</vt:lpstr>
      <vt:lpstr>Hall’s Theorem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1265</cp:revision>
  <cp:lastPrinted>2012-03-19T05:02:46Z</cp:lastPrinted>
  <dcterms:created xsi:type="dcterms:W3CDTF">2011-03-15T21:42:30Z</dcterms:created>
  <dcterms:modified xsi:type="dcterms:W3CDTF">2012-03-22T19:42:22Z</dcterms:modified>
</cp:coreProperties>
</file>