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6"/>
  </p:notesMasterIdLst>
  <p:handoutMasterIdLst>
    <p:handoutMasterId r:id="rId17"/>
  </p:handoutMasterIdLst>
  <p:sldIdLst>
    <p:sldId id="816" r:id="rId3"/>
    <p:sldId id="852" r:id="rId4"/>
    <p:sldId id="853" r:id="rId5"/>
    <p:sldId id="854" r:id="rId6"/>
    <p:sldId id="855" r:id="rId7"/>
    <p:sldId id="856" r:id="rId8"/>
    <p:sldId id="863" r:id="rId9"/>
    <p:sldId id="857" r:id="rId10"/>
    <p:sldId id="858" r:id="rId11"/>
    <p:sldId id="859" r:id="rId12"/>
    <p:sldId id="860" r:id="rId13"/>
    <p:sldId id="861" r:id="rId14"/>
    <p:sldId id="862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9115" autoAdjust="0"/>
    <p:restoredTop sz="92496" autoAdjust="0"/>
  </p:normalViewPr>
  <p:slideViewPr>
    <p:cSldViewPr snapToGrid="0" showGuides="1">
      <p:cViewPr>
        <p:scale>
          <a:sx n="130" d="100"/>
          <a:sy n="130" d="100"/>
        </p:scale>
        <p:origin x="-1136" y="-80"/>
      </p:cViewPr>
      <p:guideLst>
        <p:guide orient="horz" pos="2135"/>
        <p:guide pos="26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8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199"/>
            <a:ext cx="4109434" cy="404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>
                <a:latin typeface="Comic Sans MS" pitchFamily="66" charset="0"/>
              </a:rPr>
              <a:t>lec</a:t>
            </a:r>
            <a:r>
              <a:rPr lang="en-US" sz="1200" i="0" dirty="0">
                <a:latin typeface="Comic Sans MS" pitchFamily="66" charset="0"/>
              </a:rPr>
              <a:t> </a:t>
            </a:r>
            <a:r>
              <a:rPr lang="en-US" sz="1200" i="0" dirty="0" smtClean="0">
                <a:latin typeface="Comic Sans MS" pitchFamily="66" charset="0"/>
              </a:rPr>
              <a:t>13W.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  <p:sldLayoutId id="214748369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.wmf"/><Relationship Id="rId6" Type="http://schemas.openxmlformats.org/officeDocument/2006/relationships/oleObject" Target="../embeddings/oleObject1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2178538" y="410308"/>
            <a:ext cx="5705231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</a:t>
            </a:r>
            <a:r>
              <a:rPr lang="en-US" sz="2800" b="1" i="1" dirty="0" smtClean="0">
                <a:solidFill>
                  <a:schemeClr val="tx2"/>
                </a:solidFill>
                <a:latin typeface="Comic Sans MS"/>
                <a:cs typeface="Comic Sans MS"/>
              </a:rPr>
              <a:t>Computer </a:t>
            </a: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9304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Matching Birthdays</a:t>
            </a:r>
            <a:endParaRPr lang="en-US" sz="18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298"/>
    </mc:Choice>
    <mc:Fallback xmlns="">
      <p:transition xmlns:p14="http://schemas.microsoft.com/office/powerpoint/2010/main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34099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3800842"/>
              </p:ext>
            </p:extLst>
          </p:nvPr>
        </p:nvGraphicFramePr>
        <p:xfrm>
          <a:off x="2235200" y="2538413"/>
          <a:ext cx="452120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02" name="Equation" r:id="rId3" imgW="1003300" imgH="457200" progId="Equation.DSMT4">
                  <p:embed/>
                </p:oleObj>
              </mc:Choice>
              <mc:Fallback>
                <p:oleObj name="Equation" r:id="rId3" imgW="10033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538413"/>
                        <a:ext cx="4521200" cy="2060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Predictions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04900"/>
            <a:ext cx="8204200" cy="46990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>
                <a:solidFill>
                  <a:srgbClr val="0000CC"/>
                </a:solidFill>
              </a:rPr>
              <a:t>Chebyshev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4000" dirty="0">
                <a:ea typeface="SimSun" pitchFamily="2" charset="-122"/>
                <a:cs typeface="SimSun" pitchFamily="2" charset="-122"/>
              </a:rPr>
              <a:t> </a:t>
            </a:r>
            <a:r>
              <a:rPr lang="en-US" altLang="zh-CN" sz="4000" dirty="0" err="1">
                <a:ea typeface="SimSun" pitchFamily="2" charset="-122"/>
                <a:cs typeface="SimSun" pitchFamily="2" charset="-122"/>
              </a:rPr>
              <a:t>Pr</a:t>
            </a:r>
            <a:r>
              <a:rPr lang="en-US" altLang="zh-CN" sz="4000" dirty="0" smtClean="0">
                <a:ea typeface="SimSun" pitchFamily="2" charset="-122"/>
                <a:cs typeface="SimSun" pitchFamily="2" charset="-122"/>
              </a:rPr>
              <a:t>{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  <a:sym typeface="Greek Symbols" pitchFamily="18" charset="2"/>
              </a:rPr>
              <a:t>57.8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± 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</a:rPr>
              <a:t>3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  <a:sym typeface="Greek Symbols" pitchFamily="18" charset="2"/>
              </a:rPr>
              <a:t>σ</a:t>
            </a:r>
            <a:r>
              <a:rPr lang="en-US" sz="4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000" dirty="0"/>
              <a:t>pairs} 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b="1" dirty="0">
                <a:latin typeface="Times New Roman" charset="0"/>
              </a:rPr>
              <a:t>&gt;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Symbol" charset="2"/>
              </a:rPr>
              <a:t>- </a:t>
            </a:r>
            <a:r>
              <a:rPr lang="en-US" sz="4000" dirty="0">
                <a:solidFill>
                  <a:srgbClr val="0000FF"/>
                </a:solidFill>
              </a:rPr>
              <a:t>(1/2)</a:t>
            </a:r>
            <a:r>
              <a:rPr lang="en-US" sz="4000" baseline="30000" dirty="0">
                <a:solidFill>
                  <a:srgbClr val="0000FF"/>
                </a:solidFill>
              </a:rPr>
              <a:t>2 </a:t>
            </a:r>
          </a:p>
          <a:p>
            <a:pPr>
              <a:buFontTx/>
              <a:buNone/>
            </a:pPr>
            <a:r>
              <a:rPr lang="en-US" sz="4000" dirty="0"/>
              <a:t>                         </a:t>
            </a:r>
            <a:r>
              <a:rPr lang="en-US" sz="4000" dirty="0" smtClean="0"/>
              <a:t>      </a:t>
            </a:r>
            <a:r>
              <a:rPr lang="en-US" sz="4000" dirty="0"/>
              <a:t>=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3/4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35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to </a:t>
            </a: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81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pairs 75% of the time</a:t>
            </a:r>
          </a:p>
          <a:p>
            <a:pPr algn="ctr">
              <a:buFontTx/>
              <a:buNone/>
            </a:pPr>
            <a:r>
              <a:rPr lang="en-US" sz="4000" dirty="0"/>
              <a:t>We actually found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64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/>
              <a:t>pairs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(40 pairs &amp; 8 </a:t>
            </a:r>
            <a:r>
              <a:rPr lang="en-US" sz="4000" dirty="0"/>
              <a:t>triples)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433">
        <p:fade/>
      </p:transition>
    </mc:Choice>
    <mc:Fallback xmlns="">
      <p:transition xmlns:p14="http://schemas.microsoft.com/office/powerpoint/2010/main" spd="med" advTm="6343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’11 Matching Birthdays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274" y="1154999"/>
            <a:ext cx="2761593" cy="454482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Apr 04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81440" y="1154999"/>
            <a:ext cx="2761593" cy="454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May 28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Jul 23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Sep 19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Oct 22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02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18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’11 Matching Birthdays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125" y="1384299"/>
            <a:ext cx="7353775" cy="517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urier"/>
                <a:cs typeface="Courier"/>
              </a:rPr>
              <a:t>Jan </a:t>
            </a:r>
            <a:r>
              <a:rPr lang="en-US" sz="2200" dirty="0">
                <a:latin typeface="Courier"/>
                <a:cs typeface="Courier"/>
              </a:rPr>
              <a:t>01     Apr 05     Jul 14      Oct 05     </a:t>
            </a:r>
          </a:p>
          <a:p>
            <a:r>
              <a:rPr lang="en-US" sz="2200" dirty="0">
                <a:latin typeface="Courier"/>
                <a:cs typeface="Courier"/>
              </a:rPr>
              <a:t>Jan 13     Apr 10     Jul 15      Oct 08     </a:t>
            </a:r>
          </a:p>
          <a:p>
            <a:r>
              <a:rPr lang="en-US" sz="2200" dirty="0">
                <a:latin typeface="Courier"/>
                <a:cs typeface="Courier"/>
              </a:rPr>
              <a:t>Jan 15 *   Apr 12     Jul 19 *    Oct 09     </a:t>
            </a:r>
          </a:p>
          <a:p>
            <a:r>
              <a:rPr lang="en-US" sz="2200" dirty="0">
                <a:latin typeface="Courier"/>
                <a:cs typeface="Courier"/>
              </a:rPr>
              <a:t>Jan 22     Apr 17     Jul 24      Oct 10 *   </a:t>
            </a:r>
          </a:p>
          <a:p>
            <a:r>
              <a:rPr lang="en-US" sz="2200" dirty="0">
                <a:latin typeface="Courier"/>
                <a:cs typeface="Courier"/>
              </a:rPr>
              <a:t>Jan 25 *   Apr 20     Jul 31      Oct 16     </a:t>
            </a:r>
          </a:p>
          <a:p>
            <a:r>
              <a:rPr lang="en-US" sz="2200" dirty="0">
                <a:latin typeface="Courier"/>
                <a:cs typeface="Courier"/>
              </a:rPr>
              <a:t>Jan 29                            Oct 17</a:t>
            </a:r>
          </a:p>
          <a:p>
            <a:r>
              <a:rPr lang="en-US" sz="2200" dirty="0">
                <a:latin typeface="Courier"/>
                <a:cs typeface="Courier"/>
              </a:rPr>
              <a:t>           May 02     Aug 02      Oct 22       </a:t>
            </a:r>
          </a:p>
          <a:p>
            <a:r>
              <a:rPr lang="en-US" sz="2200" dirty="0">
                <a:latin typeface="Courier"/>
                <a:cs typeface="Courier"/>
              </a:rPr>
              <a:t>Feb 09     May 15 *   Aug 21 *    Oct 3 </a:t>
            </a:r>
          </a:p>
          <a:p>
            <a:r>
              <a:rPr lang="en-US" sz="2200" dirty="0">
                <a:latin typeface="Courier"/>
                <a:cs typeface="Courier"/>
              </a:rPr>
              <a:t>Feb 29     May 17     Aug 28 *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May 22                 Nov 08</a:t>
            </a:r>
          </a:p>
          <a:p>
            <a:r>
              <a:rPr lang="en-US" sz="2200" dirty="0">
                <a:latin typeface="Courier"/>
                <a:cs typeface="Courier"/>
              </a:rPr>
              <a:t>Mar 12     May 28     Sep 16      Nov 19</a:t>
            </a:r>
          </a:p>
          <a:p>
            <a:r>
              <a:rPr lang="en-US" sz="2200" dirty="0">
                <a:latin typeface="Courier"/>
                <a:cs typeface="Courier"/>
              </a:rPr>
              <a:t>Mar 19                Sep 17      Nov 23</a:t>
            </a:r>
          </a:p>
          <a:p>
            <a:r>
              <a:rPr lang="en-US" sz="2200" dirty="0">
                <a:latin typeface="Courier"/>
                <a:cs typeface="Courier"/>
              </a:rPr>
              <a:t>Mar 30 *   Jun 27     Sep 20      Nov 27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Sep 26  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            </a:t>
            </a:r>
            <a:r>
              <a:rPr lang="en-US" sz="2000" dirty="0">
                <a:latin typeface="Courier"/>
                <a:cs typeface="Courier"/>
              </a:rPr>
              <a:t>Dec </a:t>
            </a:r>
            <a:r>
              <a:rPr lang="en-US" sz="2000" dirty="0" smtClean="0">
                <a:latin typeface="Courier"/>
                <a:cs typeface="Courier"/>
              </a:rPr>
              <a:t>31</a:t>
            </a:r>
            <a:endParaRPr lang="cs-CZ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465" y="966048"/>
            <a:ext cx="840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/>
                <a:cs typeface="Comic Sans MS"/>
              </a:rPr>
              <a:t>206 Fall '11 </a:t>
            </a:r>
            <a:r>
              <a:rPr lang="en-US" sz="2800" b="1" dirty="0" smtClean="0">
                <a:latin typeface="Comic Sans MS"/>
                <a:cs typeface="Comic Sans MS"/>
              </a:rPr>
              <a:t>students: 40 </a:t>
            </a:r>
            <a:r>
              <a:rPr lang="en-US" sz="2800" b="1" dirty="0">
                <a:latin typeface="Comic Sans MS"/>
                <a:cs typeface="Comic Sans MS"/>
              </a:rPr>
              <a:t>Pairs &amp; 8 </a:t>
            </a:r>
            <a:r>
              <a:rPr lang="en-US" sz="2800" b="1" dirty="0" smtClean="0">
                <a:latin typeface="Comic Sans MS"/>
                <a:cs typeface="Comic Sans MS"/>
              </a:rPr>
              <a:t>Triples*</a:t>
            </a:r>
            <a:endParaRPr lang="en-US" sz="2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44013065"/>
      </p:ext>
    </p:extLst>
  </p:cSld>
  <p:clrMapOvr>
    <a:masterClrMapping/>
  </p:clrMapOvr>
  <p:transition xmlns:p14="http://schemas.microsoft.com/office/powerpoint/2010/main" spd="slow" advTm="2542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Birthday Pairs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0500"/>
            <a:ext cx="8045450" cy="204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::=</a:t>
            </a:r>
            <a:r>
              <a:rPr lang="en-US" sz="4400" dirty="0"/>
              <a:t>  # pairs with matching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</a:t>
            </a:r>
            <a:r>
              <a:rPr lang="en-US" sz="4400" dirty="0" err="1"/>
              <a:t>b’days</a:t>
            </a:r>
            <a:r>
              <a:rPr lang="en-US" sz="4400" dirty="0"/>
              <a:t> among 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people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in a </a:t>
            </a:r>
            <a:r>
              <a:rPr lang="en-US" sz="4400" dirty="0" err="1">
                <a:solidFill>
                  <a:srgbClr val="0000FF"/>
                </a:solidFill>
              </a:rPr>
              <a:t>d</a:t>
            </a:r>
            <a:r>
              <a:rPr lang="en-US" sz="4400" dirty="0"/>
              <a:t>-day year</a:t>
            </a:r>
          </a:p>
        </p:txBody>
      </p:sp>
      <p:pic>
        <p:nvPicPr>
          <p:cNvPr id="229381" name="Picture 5" descr="j0264248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0"/>
            <a:ext cx="1752600" cy="1612900"/>
          </a:xfrm>
          <a:prstGeom prst="rect">
            <a:avLst/>
          </a:prstGeom>
          <a:noFill/>
        </p:spPr>
      </p:pic>
      <p:graphicFrame>
        <p:nvGraphicFramePr>
          <p:cNvPr id="229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448259"/>
              </p:ext>
            </p:extLst>
          </p:nvPr>
        </p:nvGraphicFramePr>
        <p:xfrm>
          <a:off x="858838" y="3224213"/>
          <a:ext cx="4170362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16" name="Equation" r:id="rId6" imgW="762000" imgH="381000" progId="Equation.DSMT4">
                  <p:embed/>
                </p:oleObj>
              </mc:Choice>
              <mc:Fallback>
                <p:oleObj name="Equation" r:id="rId6" imgW="762000" imgH="38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224213"/>
                        <a:ext cx="4170362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604838" y="4983163"/>
            <a:ext cx="730508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::= indicator that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i</a:t>
            </a:r>
            <a:r>
              <a:rPr lang="en-US" sz="4000" dirty="0" err="1" smtClean="0">
                <a:latin typeface="Comic Sans MS" charset="0"/>
              </a:rPr>
              <a:t>th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&amp;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j</a:t>
            </a:r>
            <a:r>
              <a:rPr lang="en-US" sz="4000" dirty="0" err="1" smtClean="0">
                <a:latin typeface="Comic Sans MS" charset="0"/>
              </a:rPr>
              <a:t>th</a:t>
            </a:r>
            <a:endParaRPr lang="en-US" sz="4000" dirty="0">
              <a:latin typeface="Comic Sans MS" charset="0"/>
            </a:endParaRPr>
          </a:p>
          <a:p>
            <a:pPr algn="l"/>
            <a:r>
              <a:rPr lang="en-US" sz="4000" dirty="0">
                <a:latin typeface="Comic Sans MS" charset="0"/>
              </a:rPr>
              <a:t>            </a:t>
            </a:r>
            <a:r>
              <a:rPr lang="en-US" sz="4000" dirty="0" smtClean="0">
                <a:latin typeface="Comic Sans MS" charset="0"/>
              </a:rPr>
              <a:t> birthdays match</a:t>
            </a:r>
            <a:endParaRPr lang="en-US" sz="4000" dirty="0">
              <a:latin typeface="Comic Sans MS" charset="0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8956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603500"/>
            <a:ext cx="7099300" cy="1168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5400" dirty="0"/>
              <a:t>so by linearity of E[]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7807441"/>
              </p:ext>
            </p:extLst>
          </p:nvPr>
        </p:nvGraphicFramePr>
        <p:xfrm>
          <a:off x="776288" y="3621088"/>
          <a:ext cx="7380287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60" name="Equation" r:id="rId5" imgW="1790700" imgH="482600" progId="Equation.DSMT4">
                  <p:embed/>
                </p:oleObj>
              </mc:Choice>
              <mc:Fallback>
                <p:oleObj name="Equation" r:id="rId5" imgW="17907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621088"/>
                        <a:ext cx="7380287" cy="19891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25688" y="1520825"/>
            <a:ext cx="4319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60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6000" dirty="0">
                <a:solidFill>
                  <a:srgbClr val="0000FF"/>
                </a:solidFill>
                <a:latin typeface="Comic Sans MS" charset="0"/>
              </a:rPr>
              <a:t>] = 1/d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443">
        <p:fade/>
      </p:transition>
    </mc:Choice>
    <mc:Fallback xmlns="">
      <p:transition xmlns:p14="http://schemas.microsoft.com/office/powerpoint/2010/main" spd="med" advTm="5944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172200" cy="1219200"/>
          </a:xfrm>
        </p:spPr>
        <p:txBody>
          <a:bodyPr/>
          <a:lstStyle/>
          <a:p>
            <a:r>
              <a:rPr lang="en-US" b="0"/>
              <a:t>Actual Distribution by Month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94325" y="2987675"/>
            <a:ext cx="1539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708525" y="2073275"/>
            <a:ext cx="18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sz="800">
              <a:latin typeface="Courier New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800100"/>
            <a:ext cx="7531101" cy="4654550"/>
            <a:chOff x="144" y="440"/>
            <a:chExt cx="4744" cy="2932"/>
          </a:xfrm>
        </p:grpSpPr>
        <p:sp>
          <p:nvSpPr>
            <p:cNvPr id="23143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44" y="440"/>
              <a:ext cx="3744" cy="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</a:cxnLst>
              <a:rect l="0" t="0" r="r" b="b"/>
              <a:pathLst>
                <a:path w="2368" h="22">
                  <a:moveTo>
                    <a:pt x="0" y="22"/>
                  </a:moveTo>
                  <a:lnTo>
                    <a:pt x="28" y="0"/>
                  </a:lnTo>
                  <a:lnTo>
                    <a:pt x="2368" y="0"/>
                  </a:lnTo>
                  <a:lnTo>
                    <a:pt x="234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2" name="Freeform 8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5" name="Freeform 11"/>
            <p:cNvSpPr>
              <a:spLocks/>
            </p:cNvSpPr>
            <p:nvPr/>
          </p:nvSpPr>
          <p:spPr bwMode="auto">
            <a:xfrm>
              <a:off x="1575" y="2635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auto">
            <a:xfrm>
              <a:off x="1575" y="2354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7" name="Freeform 13"/>
            <p:cNvSpPr>
              <a:spLocks/>
            </p:cNvSpPr>
            <p:nvPr/>
          </p:nvSpPr>
          <p:spPr bwMode="auto">
            <a:xfrm>
              <a:off x="1575" y="2074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auto">
            <a:xfrm>
              <a:off x="1575" y="179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9" name="Freeform 15"/>
            <p:cNvSpPr>
              <a:spLocks/>
            </p:cNvSpPr>
            <p:nvPr/>
          </p:nvSpPr>
          <p:spPr bwMode="auto">
            <a:xfrm>
              <a:off x="1575" y="151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auto">
            <a:xfrm>
              <a:off x="1575" y="1227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auto">
            <a:xfrm>
              <a:off x="1575" y="946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auto">
            <a:xfrm>
              <a:off x="1575" y="666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3" name="Freeform 19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</a:cxnLst>
              <a:rect l="0" t="0" r="r" b="b"/>
              <a:pathLst>
                <a:path w="2368" h="22">
                  <a:moveTo>
                    <a:pt x="2368" y="0"/>
                  </a:moveTo>
                  <a:lnTo>
                    <a:pt x="2340" y="22"/>
                  </a:lnTo>
                  <a:lnTo>
                    <a:pt x="0" y="22"/>
                  </a:lnTo>
                  <a:lnTo>
                    <a:pt x="28" y="0"/>
                  </a:lnTo>
                  <a:lnTo>
                    <a:pt x="236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noFill/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auto">
            <a:xfrm>
              <a:off x="1710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>
              <a:off x="1635" y="688"/>
              <a:ext cx="75" cy="225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auto">
            <a:xfrm>
              <a:off x="1635" y="666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9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9" name="Freeform 25"/>
            <p:cNvSpPr>
              <a:spLocks/>
            </p:cNvSpPr>
            <p:nvPr/>
          </p:nvSpPr>
          <p:spPr bwMode="auto">
            <a:xfrm>
              <a:off x="1907" y="1227"/>
              <a:ext cx="28" cy="1716"/>
            </a:xfrm>
            <a:custGeom>
              <a:avLst/>
              <a:gdLst/>
              <a:ahLst/>
              <a:cxnLst>
                <a:cxn ang="0">
                  <a:pos x="0" y="1716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1694"/>
                </a:cxn>
                <a:cxn ang="0">
                  <a:pos x="0" y="1716"/>
                </a:cxn>
              </a:cxnLst>
              <a:rect l="0" t="0" r="r" b="b"/>
              <a:pathLst>
                <a:path w="28" h="1716">
                  <a:moveTo>
                    <a:pt x="0" y="1716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1694"/>
                  </a:lnTo>
                  <a:lnTo>
                    <a:pt x="0" y="1716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1827" y="1254"/>
              <a:ext cx="80" cy="1689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auto">
            <a:xfrm>
              <a:off x="1827" y="1227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2" name="Freeform 28"/>
            <p:cNvSpPr>
              <a:spLocks/>
            </p:cNvSpPr>
            <p:nvPr/>
          </p:nvSpPr>
          <p:spPr bwMode="auto">
            <a:xfrm>
              <a:off x="2103" y="1931"/>
              <a:ext cx="24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24" y="990"/>
                </a:cxn>
                <a:cxn ang="0">
                  <a:pos x="0" y="1012"/>
                </a:cxn>
              </a:cxnLst>
              <a:rect l="0" t="0" r="r" b="b"/>
              <a:pathLst>
                <a:path w="24" h="1012">
                  <a:moveTo>
                    <a:pt x="0" y="1012"/>
                  </a:moveTo>
                  <a:lnTo>
                    <a:pt x="0" y="27"/>
                  </a:lnTo>
                  <a:lnTo>
                    <a:pt x="24" y="0"/>
                  </a:lnTo>
                  <a:lnTo>
                    <a:pt x="24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3" name="Rectangle 29"/>
            <p:cNvSpPr>
              <a:spLocks noChangeArrowheads="1"/>
            </p:cNvSpPr>
            <p:nvPr/>
          </p:nvSpPr>
          <p:spPr bwMode="auto">
            <a:xfrm>
              <a:off x="2024" y="1958"/>
              <a:ext cx="79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4" name="Freeform 30"/>
            <p:cNvSpPr>
              <a:spLocks/>
            </p:cNvSpPr>
            <p:nvPr/>
          </p:nvSpPr>
          <p:spPr bwMode="auto">
            <a:xfrm>
              <a:off x="2024" y="1931"/>
              <a:ext cx="103" cy="27"/>
            </a:xfrm>
            <a:custGeom>
              <a:avLst/>
              <a:gdLst/>
              <a:ahLst/>
              <a:cxnLst>
                <a:cxn ang="0">
                  <a:pos x="79" y="27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79" y="27"/>
                </a:cxn>
              </a:cxnLst>
              <a:rect l="0" t="0" r="r" b="b"/>
              <a:pathLst>
                <a:path w="103" h="27">
                  <a:moveTo>
                    <a:pt x="79" y="27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79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auto">
            <a:xfrm>
              <a:off x="2295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2220" y="1958"/>
              <a:ext cx="75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auto">
            <a:xfrm>
              <a:off x="2220" y="1931"/>
              <a:ext cx="103" cy="27"/>
            </a:xfrm>
            <a:custGeom>
              <a:avLst/>
              <a:gdLst/>
              <a:ahLst/>
              <a:cxnLst>
                <a:cxn ang="0">
                  <a:pos x="75" y="27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7"/>
                </a:cxn>
                <a:cxn ang="0">
                  <a:pos x="75" y="27"/>
                </a:cxn>
              </a:cxnLst>
              <a:rect l="0" t="0" r="r" b="b"/>
              <a:pathLst>
                <a:path w="103" h="27">
                  <a:moveTo>
                    <a:pt x="75" y="27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7"/>
                  </a:lnTo>
                  <a:lnTo>
                    <a:pt x="75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auto">
            <a:xfrm>
              <a:off x="2492" y="1370"/>
              <a:ext cx="28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551"/>
                </a:cxn>
                <a:cxn ang="0">
                  <a:pos x="0" y="1573"/>
                </a:cxn>
              </a:cxnLst>
              <a:rect l="0" t="0" r="r" b="b"/>
              <a:pathLst>
                <a:path w="28" h="1573">
                  <a:moveTo>
                    <a:pt x="0" y="1573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2412" y="1392"/>
              <a:ext cx="80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auto">
            <a:xfrm>
              <a:off x="2412" y="1370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auto">
            <a:xfrm>
              <a:off x="2688" y="2778"/>
              <a:ext cx="24" cy="16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43"/>
                </a:cxn>
                <a:cxn ang="0">
                  <a:pos x="0" y="165"/>
                </a:cxn>
              </a:cxnLst>
              <a:rect l="0" t="0" r="r" b="b"/>
              <a:pathLst>
                <a:path w="24" h="165">
                  <a:moveTo>
                    <a:pt x="0" y="165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4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609" y="2800"/>
              <a:ext cx="79" cy="143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3" name="Freeform 39"/>
            <p:cNvSpPr>
              <a:spLocks/>
            </p:cNvSpPr>
            <p:nvPr/>
          </p:nvSpPr>
          <p:spPr bwMode="auto">
            <a:xfrm>
              <a:off x="2609" y="2778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4" name="Freeform 40"/>
            <p:cNvSpPr>
              <a:spLocks/>
            </p:cNvSpPr>
            <p:nvPr/>
          </p:nvSpPr>
          <p:spPr bwMode="auto">
            <a:xfrm>
              <a:off x="2880" y="2074"/>
              <a:ext cx="28" cy="869"/>
            </a:xfrm>
            <a:custGeom>
              <a:avLst/>
              <a:gdLst/>
              <a:ahLst/>
              <a:cxnLst>
                <a:cxn ang="0">
                  <a:pos x="0" y="869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847"/>
                </a:cxn>
                <a:cxn ang="0">
                  <a:pos x="0" y="869"/>
                </a:cxn>
              </a:cxnLst>
              <a:rect l="0" t="0" r="r" b="b"/>
              <a:pathLst>
                <a:path w="28" h="869">
                  <a:moveTo>
                    <a:pt x="0" y="869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847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2805" y="2096"/>
              <a:ext cx="75" cy="847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6" name="Freeform 42"/>
            <p:cNvSpPr>
              <a:spLocks/>
            </p:cNvSpPr>
            <p:nvPr/>
          </p:nvSpPr>
          <p:spPr bwMode="auto">
            <a:xfrm>
              <a:off x="2805" y="2074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7" name="Freeform 43"/>
            <p:cNvSpPr>
              <a:spLocks/>
            </p:cNvSpPr>
            <p:nvPr/>
          </p:nvSpPr>
          <p:spPr bwMode="auto">
            <a:xfrm>
              <a:off x="3077" y="1089"/>
              <a:ext cx="28" cy="1854"/>
            </a:xfrm>
            <a:custGeom>
              <a:avLst/>
              <a:gdLst/>
              <a:ahLst/>
              <a:cxnLst>
                <a:cxn ang="0">
                  <a:pos x="0" y="1854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832"/>
                </a:cxn>
                <a:cxn ang="0">
                  <a:pos x="0" y="1854"/>
                </a:cxn>
              </a:cxnLst>
              <a:rect l="0" t="0" r="r" b="b"/>
              <a:pathLst>
                <a:path w="28" h="1854">
                  <a:moveTo>
                    <a:pt x="0" y="1854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832"/>
                  </a:lnTo>
                  <a:lnTo>
                    <a:pt x="0" y="1854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8" name="Rectangle 44"/>
            <p:cNvSpPr>
              <a:spLocks noChangeArrowheads="1"/>
            </p:cNvSpPr>
            <p:nvPr/>
          </p:nvSpPr>
          <p:spPr bwMode="auto">
            <a:xfrm>
              <a:off x="2997" y="1111"/>
              <a:ext cx="80" cy="1832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9" name="Freeform 45"/>
            <p:cNvSpPr>
              <a:spLocks/>
            </p:cNvSpPr>
            <p:nvPr/>
          </p:nvSpPr>
          <p:spPr bwMode="auto">
            <a:xfrm>
              <a:off x="2997" y="1089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0" name="Freeform 46"/>
            <p:cNvSpPr>
              <a:spLocks/>
            </p:cNvSpPr>
            <p:nvPr/>
          </p:nvSpPr>
          <p:spPr bwMode="auto">
            <a:xfrm>
              <a:off x="3273" y="1370"/>
              <a:ext cx="24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551"/>
                </a:cxn>
                <a:cxn ang="0">
                  <a:pos x="0" y="1573"/>
                </a:cxn>
              </a:cxnLst>
              <a:rect l="0" t="0" r="r" b="b"/>
              <a:pathLst>
                <a:path w="24" h="1573">
                  <a:moveTo>
                    <a:pt x="0" y="1573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1" name="Rectangle 47"/>
            <p:cNvSpPr>
              <a:spLocks noChangeArrowheads="1"/>
            </p:cNvSpPr>
            <p:nvPr/>
          </p:nvSpPr>
          <p:spPr bwMode="auto">
            <a:xfrm>
              <a:off x="3194" y="1392"/>
              <a:ext cx="79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3194" y="1370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3465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3390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5" name="Freeform 51"/>
            <p:cNvSpPr>
              <a:spLocks/>
            </p:cNvSpPr>
            <p:nvPr/>
          </p:nvSpPr>
          <p:spPr bwMode="auto">
            <a:xfrm>
              <a:off x="3390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6" name="Freeform 52"/>
            <p:cNvSpPr>
              <a:spLocks/>
            </p:cNvSpPr>
            <p:nvPr/>
          </p:nvSpPr>
          <p:spPr bwMode="auto">
            <a:xfrm>
              <a:off x="3662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7" name="Rectangle 53"/>
            <p:cNvSpPr>
              <a:spLocks noChangeArrowheads="1"/>
            </p:cNvSpPr>
            <p:nvPr/>
          </p:nvSpPr>
          <p:spPr bwMode="auto">
            <a:xfrm>
              <a:off x="3582" y="1958"/>
              <a:ext cx="80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8" name="Freeform 54"/>
            <p:cNvSpPr>
              <a:spLocks/>
            </p:cNvSpPr>
            <p:nvPr/>
          </p:nvSpPr>
          <p:spPr bwMode="auto">
            <a:xfrm>
              <a:off x="3582" y="1931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9" name="Freeform 55"/>
            <p:cNvSpPr>
              <a:spLocks/>
            </p:cNvSpPr>
            <p:nvPr/>
          </p:nvSpPr>
          <p:spPr bwMode="auto">
            <a:xfrm>
              <a:off x="3854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0" name="Rectangle 56"/>
            <p:cNvSpPr>
              <a:spLocks noChangeArrowheads="1"/>
            </p:cNvSpPr>
            <p:nvPr/>
          </p:nvSpPr>
          <p:spPr bwMode="auto">
            <a:xfrm>
              <a:off x="3779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1" name="Freeform 57"/>
            <p:cNvSpPr>
              <a:spLocks/>
            </p:cNvSpPr>
            <p:nvPr/>
          </p:nvSpPr>
          <p:spPr bwMode="auto">
            <a:xfrm>
              <a:off x="3779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2" name="Line 58"/>
            <p:cNvSpPr>
              <a:spLocks noChangeShapeType="1"/>
            </p:cNvSpPr>
            <p:nvPr/>
          </p:nvSpPr>
          <p:spPr bwMode="auto">
            <a:xfrm flipV="1">
              <a:off x="1575" y="688"/>
              <a:ext cx="1" cy="225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3" name="Line 59"/>
            <p:cNvSpPr>
              <a:spLocks noChangeShapeType="1"/>
            </p:cNvSpPr>
            <p:nvPr/>
          </p:nvSpPr>
          <p:spPr bwMode="auto">
            <a:xfrm flipH="1">
              <a:off x="1542" y="2943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4" name="Line 60"/>
            <p:cNvSpPr>
              <a:spLocks noChangeShapeType="1"/>
            </p:cNvSpPr>
            <p:nvPr/>
          </p:nvSpPr>
          <p:spPr bwMode="auto">
            <a:xfrm flipH="1">
              <a:off x="1542" y="266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5" name="Line 61"/>
            <p:cNvSpPr>
              <a:spLocks noChangeShapeType="1"/>
            </p:cNvSpPr>
            <p:nvPr/>
          </p:nvSpPr>
          <p:spPr bwMode="auto">
            <a:xfrm flipH="1">
              <a:off x="1542" y="238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6" name="Line 62"/>
            <p:cNvSpPr>
              <a:spLocks noChangeShapeType="1"/>
            </p:cNvSpPr>
            <p:nvPr/>
          </p:nvSpPr>
          <p:spPr bwMode="auto">
            <a:xfrm flipH="1">
              <a:off x="1542" y="2096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7" name="Line 63"/>
            <p:cNvSpPr>
              <a:spLocks noChangeShapeType="1"/>
            </p:cNvSpPr>
            <p:nvPr/>
          </p:nvSpPr>
          <p:spPr bwMode="auto">
            <a:xfrm flipH="1">
              <a:off x="1542" y="181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8" name="Line 64"/>
            <p:cNvSpPr>
              <a:spLocks noChangeShapeType="1"/>
            </p:cNvSpPr>
            <p:nvPr/>
          </p:nvSpPr>
          <p:spPr bwMode="auto">
            <a:xfrm flipH="1">
              <a:off x="1542" y="153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9" name="Line 65"/>
            <p:cNvSpPr>
              <a:spLocks noChangeShapeType="1"/>
            </p:cNvSpPr>
            <p:nvPr/>
          </p:nvSpPr>
          <p:spPr bwMode="auto">
            <a:xfrm flipH="1">
              <a:off x="1542" y="125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0" name="Line 66"/>
            <p:cNvSpPr>
              <a:spLocks noChangeShapeType="1"/>
            </p:cNvSpPr>
            <p:nvPr/>
          </p:nvSpPr>
          <p:spPr bwMode="auto">
            <a:xfrm flipH="1">
              <a:off x="1542" y="97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1" name="Line 67"/>
            <p:cNvSpPr>
              <a:spLocks noChangeShapeType="1"/>
            </p:cNvSpPr>
            <p:nvPr/>
          </p:nvSpPr>
          <p:spPr bwMode="auto">
            <a:xfrm flipH="1">
              <a:off x="1542" y="68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2" name="Rectangle 68"/>
            <p:cNvSpPr>
              <a:spLocks noChangeArrowheads="1"/>
            </p:cNvSpPr>
            <p:nvPr/>
          </p:nvSpPr>
          <p:spPr bwMode="auto">
            <a:xfrm>
              <a:off x="1453" y="284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0</a:t>
              </a:r>
              <a:endParaRPr lang="en-US" sz="3600"/>
            </a:p>
          </p:txBody>
        </p:sp>
        <p:sp>
          <p:nvSpPr>
            <p:cNvPr id="231493" name="Rectangle 69"/>
            <p:cNvSpPr>
              <a:spLocks noChangeArrowheads="1"/>
            </p:cNvSpPr>
            <p:nvPr/>
          </p:nvSpPr>
          <p:spPr bwMode="auto">
            <a:xfrm>
              <a:off x="1453" y="256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494" name="Rectangle 70"/>
            <p:cNvSpPr>
              <a:spLocks noChangeArrowheads="1"/>
            </p:cNvSpPr>
            <p:nvPr/>
          </p:nvSpPr>
          <p:spPr bwMode="auto">
            <a:xfrm>
              <a:off x="1453" y="22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495" name="Rectangle 71"/>
            <p:cNvSpPr>
              <a:spLocks noChangeArrowheads="1"/>
            </p:cNvSpPr>
            <p:nvPr/>
          </p:nvSpPr>
          <p:spPr bwMode="auto">
            <a:xfrm>
              <a:off x="1453" y="200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496" name="Rectangle 72"/>
            <p:cNvSpPr>
              <a:spLocks noChangeArrowheads="1"/>
            </p:cNvSpPr>
            <p:nvPr/>
          </p:nvSpPr>
          <p:spPr bwMode="auto">
            <a:xfrm>
              <a:off x="1453" y="172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497" name="Rectangle 73"/>
            <p:cNvSpPr>
              <a:spLocks noChangeArrowheads="1"/>
            </p:cNvSpPr>
            <p:nvPr/>
          </p:nvSpPr>
          <p:spPr bwMode="auto">
            <a:xfrm>
              <a:off x="1383" y="144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498" name="Rectangle 74"/>
            <p:cNvSpPr>
              <a:spLocks noChangeArrowheads="1"/>
            </p:cNvSpPr>
            <p:nvPr/>
          </p:nvSpPr>
          <p:spPr bwMode="auto">
            <a:xfrm>
              <a:off x="1383" y="116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499" name="Rectangle 75"/>
            <p:cNvSpPr>
              <a:spLocks noChangeArrowheads="1"/>
            </p:cNvSpPr>
            <p:nvPr/>
          </p:nvSpPr>
          <p:spPr bwMode="auto">
            <a:xfrm>
              <a:off x="1383" y="880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14</a:t>
              </a:r>
              <a:endParaRPr lang="en-US" sz="3600"/>
            </a:p>
          </p:txBody>
        </p:sp>
        <p:sp>
          <p:nvSpPr>
            <p:cNvPr id="231500" name="Rectangle 76"/>
            <p:cNvSpPr>
              <a:spLocks noChangeArrowheads="1"/>
            </p:cNvSpPr>
            <p:nvPr/>
          </p:nvSpPr>
          <p:spPr bwMode="auto">
            <a:xfrm>
              <a:off x="1383" y="59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16</a:t>
              </a:r>
              <a:endParaRPr lang="en-US" sz="3600"/>
            </a:p>
          </p:txBody>
        </p:sp>
        <p:sp>
          <p:nvSpPr>
            <p:cNvPr id="231501" name="Line 77"/>
            <p:cNvSpPr>
              <a:spLocks noChangeShapeType="1"/>
            </p:cNvSpPr>
            <p:nvPr/>
          </p:nvSpPr>
          <p:spPr bwMode="auto">
            <a:xfrm>
              <a:off x="1575" y="2943"/>
              <a:ext cx="23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2" name="Line 78"/>
            <p:cNvSpPr>
              <a:spLocks noChangeShapeType="1"/>
            </p:cNvSpPr>
            <p:nvPr/>
          </p:nvSpPr>
          <p:spPr bwMode="auto">
            <a:xfrm>
              <a:off x="157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3" name="Line 79"/>
            <p:cNvSpPr>
              <a:spLocks noChangeShapeType="1"/>
            </p:cNvSpPr>
            <p:nvPr/>
          </p:nvSpPr>
          <p:spPr bwMode="auto">
            <a:xfrm>
              <a:off x="177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4" name="Line 80"/>
            <p:cNvSpPr>
              <a:spLocks noChangeShapeType="1"/>
            </p:cNvSpPr>
            <p:nvPr/>
          </p:nvSpPr>
          <p:spPr bwMode="auto">
            <a:xfrm>
              <a:off x="196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5" name="Line 81"/>
            <p:cNvSpPr>
              <a:spLocks noChangeShapeType="1"/>
            </p:cNvSpPr>
            <p:nvPr/>
          </p:nvSpPr>
          <p:spPr bwMode="auto">
            <a:xfrm>
              <a:off x="216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6" name="Line 82"/>
            <p:cNvSpPr>
              <a:spLocks noChangeShapeType="1"/>
            </p:cNvSpPr>
            <p:nvPr/>
          </p:nvSpPr>
          <p:spPr bwMode="auto">
            <a:xfrm>
              <a:off x="235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7" name="Line 83"/>
            <p:cNvSpPr>
              <a:spLocks noChangeShapeType="1"/>
            </p:cNvSpPr>
            <p:nvPr/>
          </p:nvSpPr>
          <p:spPr bwMode="auto">
            <a:xfrm>
              <a:off x="255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8" name="Line 84"/>
            <p:cNvSpPr>
              <a:spLocks noChangeShapeType="1"/>
            </p:cNvSpPr>
            <p:nvPr/>
          </p:nvSpPr>
          <p:spPr bwMode="auto">
            <a:xfrm>
              <a:off x="274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9" name="Line 85"/>
            <p:cNvSpPr>
              <a:spLocks noChangeShapeType="1"/>
            </p:cNvSpPr>
            <p:nvPr/>
          </p:nvSpPr>
          <p:spPr bwMode="auto">
            <a:xfrm>
              <a:off x="294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0" name="Line 86"/>
            <p:cNvSpPr>
              <a:spLocks noChangeShapeType="1"/>
            </p:cNvSpPr>
            <p:nvPr/>
          </p:nvSpPr>
          <p:spPr bwMode="auto">
            <a:xfrm>
              <a:off x="313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1" name="Line 87"/>
            <p:cNvSpPr>
              <a:spLocks noChangeShapeType="1"/>
            </p:cNvSpPr>
            <p:nvPr/>
          </p:nvSpPr>
          <p:spPr bwMode="auto">
            <a:xfrm>
              <a:off x="333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2" name="Line 88"/>
            <p:cNvSpPr>
              <a:spLocks noChangeShapeType="1"/>
            </p:cNvSpPr>
            <p:nvPr/>
          </p:nvSpPr>
          <p:spPr bwMode="auto">
            <a:xfrm>
              <a:off x="352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3" name="Line 89"/>
            <p:cNvSpPr>
              <a:spLocks noChangeShapeType="1"/>
            </p:cNvSpPr>
            <p:nvPr/>
          </p:nvSpPr>
          <p:spPr bwMode="auto">
            <a:xfrm>
              <a:off x="371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4" name="Line 90"/>
            <p:cNvSpPr>
              <a:spLocks noChangeShapeType="1"/>
            </p:cNvSpPr>
            <p:nvPr/>
          </p:nvSpPr>
          <p:spPr bwMode="auto">
            <a:xfrm>
              <a:off x="391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64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3600"/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83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202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3600"/>
            </a:p>
          </p:txBody>
        </p:sp>
        <p:sp>
          <p:nvSpPr>
            <p:cNvPr id="231518" name="Rectangle 94"/>
            <p:cNvSpPr>
              <a:spLocks noChangeArrowheads="1"/>
            </p:cNvSpPr>
            <p:nvPr/>
          </p:nvSpPr>
          <p:spPr bwMode="auto">
            <a:xfrm>
              <a:off x="2225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519" name="Rectangle 95"/>
            <p:cNvSpPr>
              <a:spLocks noChangeArrowheads="1"/>
            </p:cNvSpPr>
            <p:nvPr/>
          </p:nvSpPr>
          <p:spPr bwMode="auto">
            <a:xfrm>
              <a:off x="2422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3600"/>
            </a:p>
          </p:txBody>
        </p:sp>
        <p:sp>
          <p:nvSpPr>
            <p:cNvPr id="231520" name="Rectangle 96"/>
            <p:cNvSpPr>
              <a:spLocks noChangeArrowheads="1"/>
            </p:cNvSpPr>
            <p:nvPr/>
          </p:nvSpPr>
          <p:spPr bwMode="auto">
            <a:xfrm>
              <a:off x="2614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521" name="Rectangle 97"/>
            <p:cNvSpPr>
              <a:spLocks noChangeArrowheads="1"/>
            </p:cNvSpPr>
            <p:nvPr/>
          </p:nvSpPr>
          <p:spPr bwMode="auto">
            <a:xfrm>
              <a:off x="281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7</a:t>
              </a:r>
              <a:endParaRPr lang="en-US" sz="3600"/>
            </a:p>
          </p:txBody>
        </p:sp>
        <p:sp>
          <p:nvSpPr>
            <p:cNvPr id="231522" name="Rectangle 98"/>
            <p:cNvSpPr>
              <a:spLocks noChangeArrowheads="1"/>
            </p:cNvSpPr>
            <p:nvPr/>
          </p:nvSpPr>
          <p:spPr bwMode="auto">
            <a:xfrm>
              <a:off x="300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523" name="Rectangle 99"/>
            <p:cNvSpPr>
              <a:spLocks noChangeArrowheads="1"/>
            </p:cNvSpPr>
            <p:nvPr/>
          </p:nvSpPr>
          <p:spPr bwMode="auto">
            <a:xfrm>
              <a:off x="319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9</a:t>
              </a:r>
              <a:endParaRPr lang="en-US" sz="3600"/>
            </a:p>
          </p:txBody>
        </p:sp>
        <p:sp>
          <p:nvSpPr>
            <p:cNvPr id="231524" name="Rectangle 100"/>
            <p:cNvSpPr>
              <a:spLocks noChangeArrowheads="1"/>
            </p:cNvSpPr>
            <p:nvPr/>
          </p:nvSpPr>
          <p:spPr bwMode="auto">
            <a:xfrm>
              <a:off x="3358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525" name="Rectangle 101"/>
            <p:cNvSpPr>
              <a:spLocks noChangeArrowheads="1"/>
            </p:cNvSpPr>
            <p:nvPr/>
          </p:nvSpPr>
          <p:spPr bwMode="auto">
            <a:xfrm>
              <a:off x="3554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11</a:t>
              </a:r>
              <a:endParaRPr lang="en-US" sz="3600"/>
            </a:p>
          </p:txBody>
        </p:sp>
        <p:sp>
          <p:nvSpPr>
            <p:cNvPr id="231526" name="Rectangle 102"/>
            <p:cNvSpPr>
              <a:spLocks noChangeArrowheads="1"/>
            </p:cNvSpPr>
            <p:nvPr/>
          </p:nvSpPr>
          <p:spPr bwMode="auto">
            <a:xfrm>
              <a:off x="3746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529" name="Rectangle 105"/>
            <p:cNvSpPr>
              <a:spLocks noChangeArrowheads="1"/>
            </p:cNvSpPr>
            <p:nvPr/>
          </p:nvSpPr>
          <p:spPr bwMode="auto">
            <a:xfrm>
              <a:off x="144" y="1472"/>
              <a:ext cx="12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# students</a:t>
              </a:r>
              <a:endParaRPr lang="en-US" sz="4400" dirty="0">
                <a:latin typeface="Comic Sans MS"/>
                <a:cs typeface="Comic Sans MS"/>
              </a:endParaRPr>
            </a:p>
          </p:txBody>
        </p:sp>
      </p:grpSp>
      <p:sp>
        <p:nvSpPr>
          <p:cNvPr id="231530" name="Text Box 106"/>
          <p:cNvSpPr txBox="1">
            <a:spLocks noChangeArrowheads="1"/>
          </p:cNvSpPr>
          <p:nvPr/>
        </p:nvSpPr>
        <p:spPr bwMode="auto">
          <a:xfrm>
            <a:off x="719331" y="5191125"/>
            <a:ext cx="7703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Uniformity assumption not true</a:t>
            </a:r>
          </a:p>
          <a:p>
            <a:r>
              <a:rPr lang="en-US" sz="4000" dirty="0">
                <a:latin typeface="Comic Sans MS"/>
                <a:cs typeface="Comic Sans MS"/>
              </a:rPr>
              <a:t>but pretend it is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816">
        <p:fade/>
      </p:transition>
    </mc:Choice>
    <mc:Fallback xmlns="">
      <p:transition xmlns:p14="http://schemas.microsoft.com/office/powerpoint/2010/main" spd="med" advTm="4981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23245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4641728"/>
              </p:ext>
            </p:extLst>
          </p:nvPr>
        </p:nvGraphicFramePr>
        <p:xfrm>
          <a:off x="1355725" y="2060575"/>
          <a:ext cx="65055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08" name="Equation" r:id="rId5" imgW="1816100" imgH="482600" progId="Equation.DSMT4">
                  <p:embed/>
                </p:oleObj>
              </mc:Choice>
              <mc:Fallback>
                <p:oleObj name="Equation" r:id="rId5" imgW="18161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060575"/>
                        <a:ext cx="6505575" cy="1728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54038" y="1104124"/>
            <a:ext cx="79199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Comic Sans MS" charset="0"/>
              </a:rPr>
              <a:t>Have data on</a:t>
            </a:r>
            <a:r>
              <a:rPr lang="en-US" sz="4800" dirty="0" smtClean="0">
                <a:latin typeface="Comic Sans MS" charset="0"/>
              </a:rPr>
              <a:t> 206 </a:t>
            </a:r>
            <a:r>
              <a:rPr lang="en-US" sz="4800" dirty="0">
                <a:latin typeface="Comic Sans MS" charset="0"/>
              </a:rPr>
              <a:t>students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0938" y="4074901"/>
            <a:ext cx="74852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(Actually had 2 people born</a:t>
            </a:r>
          </a:p>
          <a:p>
            <a:r>
              <a:rPr lang="en-US" dirty="0" smtClean="0">
                <a:latin typeface="Comic Sans MS"/>
                <a:cs typeface="Comic Sans MS"/>
              </a:rPr>
              <a:t>on Feb. 29, so denominator</a:t>
            </a:r>
          </a:p>
          <a:p>
            <a:r>
              <a:rPr lang="en-US" dirty="0" smtClean="0">
                <a:latin typeface="Comic Sans MS"/>
                <a:cs typeface="Comic Sans MS"/>
              </a:rPr>
              <a:t>1/365.25 would be better </a:t>
            </a:r>
            <a:r>
              <a:rPr lang="en-US" sz="6000" b="1" dirty="0" smtClean="0">
                <a:solidFill>
                  <a:srgbClr val="FFFF00"/>
                </a:solidFill>
                <a:latin typeface="Comic Sans MS"/>
                <a:cs typeface="Comic Sans MS"/>
                <a:sym typeface="Wingdings"/>
              </a:rPr>
              <a:t></a:t>
            </a:r>
            <a:r>
              <a:rPr lang="en-US" dirty="0" smtClean="0">
                <a:latin typeface="Comic Sans MS"/>
                <a:cs typeface="Comic Sans MS"/>
                <a:sym typeface="Wingding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)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760">
        <p:fade/>
      </p:transition>
    </mc:Choice>
    <mc:Fallback xmlns="">
      <p:transition xmlns:p14="http://schemas.microsoft.com/office/powerpoint/2010/main" spd="med" advTm="5076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31950"/>
            <a:ext cx="86868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How likely 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near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</a:t>
            </a:r>
            <a:r>
              <a:rPr lang="en-US" sz="4800" dirty="0" smtClean="0"/>
              <a:t>?</a:t>
            </a:r>
            <a:endParaRPr lang="en-US" sz="4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 err="1">
                <a:solidFill>
                  <a:srgbClr val="0000FF"/>
                </a:solidFill>
              </a:rPr>
              <a:t>Pr</a:t>
            </a:r>
            <a:r>
              <a:rPr lang="en-US" sz="4800" dirty="0" smtClean="0">
                <a:solidFill>
                  <a:srgbClr val="0000FF"/>
                </a:solidFill>
              </a:rPr>
              <a:t>{|P –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57.8|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rgbClr val="0000FF"/>
                </a:solidFill>
                <a:latin typeface="cmsy10" charset="0"/>
              </a:rPr>
              <a:t> </a:t>
            </a:r>
            <a:r>
              <a:rPr lang="en-US" sz="4800" dirty="0">
                <a:solidFill>
                  <a:srgbClr val="0000FF"/>
                </a:solidFill>
              </a:rPr>
              <a:t>k}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hard to calculate!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Variance easy to calculate!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576">
        <p:fade/>
      </p:transition>
    </mc:Choice>
    <mc:Fallback xmlns="">
      <p:transition xmlns:p14="http://schemas.microsoft.com/office/powerpoint/2010/main" spd="med" advTm="3357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213874" cy="553964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660066"/>
                </a:solidFill>
              </a:rPr>
              <a:t>Drew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David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and </a:t>
            </a:r>
            <a:r>
              <a:rPr lang="en-US" sz="3600" dirty="0" smtClean="0">
                <a:solidFill>
                  <a:srgbClr val="008000"/>
                </a:solidFill>
              </a:rPr>
              <a:t>Mike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David,Mike</a:t>
            </a:r>
            <a:endParaRPr lang="en-US" sz="4400" baseline="-25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 smtClean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rgbClr val="660066"/>
                </a:solidFill>
              </a:rPr>
              <a:t>Obvious </a:t>
            </a:r>
            <a:r>
              <a:rPr lang="en-US" sz="3600" dirty="0" smtClean="0">
                <a:solidFill>
                  <a:schemeClr val="tx2"/>
                </a:solidFill>
              </a:rPr>
              <a:t>since the </a:t>
            </a:r>
            <a:r>
              <a:rPr lang="en-US" sz="3600" dirty="0" err="1" smtClean="0">
                <a:solidFill>
                  <a:schemeClr val="tx2"/>
                </a:solidFill>
              </a:rPr>
              <a:t>b’days</a:t>
            </a:r>
            <a:r>
              <a:rPr lang="en-US" sz="3600" dirty="0" smtClean="0">
                <a:solidFill>
                  <a:schemeClr val="tx2"/>
                </a:solidFill>
              </a:rPr>
              <a:t> of 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Albert, Drew, David &amp; Mike are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mutually independent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2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422">
        <p:fade/>
      </p:transition>
    </mc:Choice>
    <mc:Fallback xmlns="">
      <p:transition xmlns:p14="http://schemas.microsoft.com/office/powerpoint/2010/main" spd="med" advTm="8042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153400" cy="5194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660066"/>
                </a:solidFill>
              </a:rPr>
              <a:t>Drew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008000"/>
                </a:solidFill>
              </a:rPr>
              <a:t>Mike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,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Mike</a:t>
            </a:r>
            <a:endParaRPr lang="en-US" sz="4400" baseline="-25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/>
              <a:t>(</a:t>
            </a:r>
            <a:r>
              <a:rPr lang="en-US" sz="3600" dirty="0" err="1"/>
              <a:t>pairwise</a:t>
            </a:r>
            <a:r>
              <a:rPr lang="en-US" sz="3600" dirty="0"/>
              <a:t>, but </a:t>
            </a:r>
            <a:r>
              <a:rPr lang="en-US" sz="3600" dirty="0">
                <a:solidFill>
                  <a:schemeClr val="accent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3-way</a:t>
            </a:r>
            <a:r>
              <a:rPr lang="en-US" sz="3600" dirty="0"/>
              <a:t>:</a:t>
            </a:r>
          </a:p>
          <a:p>
            <a:pPr>
              <a:buFontTx/>
              <a:buNone/>
            </a:pPr>
            <a:r>
              <a:rPr lang="en-US" sz="3600" i="1" dirty="0"/>
              <a:t>   </a:t>
            </a:r>
            <a:r>
              <a:rPr lang="en-US" sz="3600" i="1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Drew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,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Mike</a:t>
            </a:r>
            <a:r>
              <a:rPr lang="en-US" sz="4000" baseline="-25000" dirty="0" smtClean="0"/>
              <a:t> </a:t>
            </a:r>
            <a:r>
              <a:rPr lang="en-US" sz="3600" baseline="-25000" dirty="0" smtClean="0"/>
              <a:t> </a:t>
            </a:r>
            <a:r>
              <a:rPr lang="en-US" sz="3600" dirty="0"/>
              <a:t>depends on other two)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493">
        <p:fade/>
      </p:transition>
    </mc:Choice>
    <mc:Fallback xmlns="">
      <p:transition xmlns:p14="http://schemas.microsoft.com/office/powerpoint/2010/main" spd="med" advTm="8449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765300"/>
            <a:ext cx="8641862" cy="1038469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 dirty="0"/>
              <a:t>so by </a:t>
            </a:r>
            <a:r>
              <a:rPr lang="en-US" sz="4400" dirty="0" err="1"/>
              <a:t>prwise</a:t>
            </a:r>
            <a:r>
              <a:rPr lang="en-US" sz="4400" dirty="0"/>
              <a:t> </a:t>
            </a:r>
            <a:r>
              <a:rPr lang="en-US" sz="4400" dirty="0" err="1" smtClean="0"/>
              <a:t>additivity</a:t>
            </a:r>
            <a:r>
              <a:rPr lang="en-US" sz="4400" dirty="0" smtClean="0"/>
              <a:t> </a:t>
            </a:r>
            <a:r>
              <a:rPr lang="en-US" sz="4400" dirty="0"/>
              <a:t>of </a:t>
            </a:r>
            <a:r>
              <a:rPr lang="en-US" sz="4400" dirty="0" err="1"/>
              <a:t>Var</a:t>
            </a:r>
            <a:r>
              <a:rPr lang="en-US" sz="4400" dirty="0"/>
              <a:t>[]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08013" y="965200"/>
            <a:ext cx="7913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Var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ij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] = (1/365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  <a:sym typeface="Euclid Symbol" charset="2"/>
              </a:rPr>
              <a:t>(1-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)</a:t>
            </a:r>
            <a:endParaRPr lang="en-US" sz="4400" baseline="30000" dirty="0">
              <a:solidFill>
                <a:srgbClr val="0000FF"/>
              </a:solidFill>
              <a:latin typeface="Comic Sans MS" charset="0"/>
              <a:sym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57350"/>
              </p:ext>
            </p:extLst>
          </p:nvPr>
        </p:nvGraphicFramePr>
        <p:xfrm>
          <a:off x="822827" y="4108450"/>
          <a:ext cx="750787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29" name="Equation" r:id="rId5" imgW="2273300" imgH="482600" progId="Equation.DSMT4">
                  <p:embed/>
                </p:oleObj>
              </mc:Choice>
              <mc:Fallback>
                <p:oleObj name="Equation" r:id="rId5" imgW="227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827" y="4108450"/>
                        <a:ext cx="7507872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747167"/>
              </p:ext>
            </p:extLst>
          </p:nvPr>
        </p:nvGraphicFramePr>
        <p:xfrm>
          <a:off x="3289300" y="5449888"/>
          <a:ext cx="25749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30" name="Equation" r:id="rId7" imgW="571500" imgH="241300" progId="Equation.DSMT4">
                  <p:embed/>
                </p:oleObj>
              </mc:Choice>
              <mc:Fallback>
                <p:oleObj name="Equation" r:id="rId7" imgW="571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449888"/>
                        <a:ext cx="2574925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06740"/>
              </p:ext>
            </p:extLst>
          </p:nvPr>
        </p:nvGraphicFramePr>
        <p:xfrm>
          <a:off x="431299" y="2509838"/>
          <a:ext cx="8235989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31" name="Equation" r:id="rId9" imgW="2476500" imgH="482600" progId="Equation.DSMT4">
                  <p:embed/>
                </p:oleObj>
              </mc:Choice>
              <mc:Fallback>
                <p:oleObj name="Equation" r:id="rId9" imgW="2476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299" y="2509838"/>
                        <a:ext cx="8235989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935">
        <p:fade/>
      </p:transition>
    </mc:Choice>
    <mc:Fallback xmlns="">
      <p:transition xmlns:p14="http://schemas.microsoft.com/office/powerpoint/2010/main" spd="med" advTm="68935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4.2|2.9|1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54.6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8.9|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2.4|25.7|1.7|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24.5|28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.9|16|12.9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9408</TotalTime>
  <Words>504</Words>
  <Application>Microsoft Macintosh PowerPoint</Application>
  <PresentationFormat>On-screen Show (4:3)</PresentationFormat>
  <Paragraphs>120</Paragraphs>
  <Slides>13</Slides>
  <Notes>11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6.042 Lecture Template</vt:lpstr>
      <vt:lpstr>Default Design</vt:lpstr>
      <vt:lpstr>Equation</vt:lpstr>
      <vt:lpstr>PowerPoint Presentation</vt:lpstr>
      <vt:lpstr>Birthday Pairs</vt:lpstr>
      <vt:lpstr>Birthday Pairs</vt:lpstr>
      <vt:lpstr>Actual Distribution by Month</vt:lpstr>
      <vt:lpstr>Birthday Pairs</vt:lpstr>
      <vt:lpstr>Birthday Pairs</vt:lpstr>
      <vt:lpstr>Pairwise Independence</vt:lpstr>
      <vt:lpstr>Pairwise Independence</vt:lpstr>
      <vt:lpstr>Birthday Pairs</vt:lpstr>
      <vt:lpstr>Birthday Pairs</vt:lpstr>
      <vt:lpstr>Birthday Predictions</vt:lpstr>
      <vt:lpstr>Spring ’11 Matching Birthdays </vt:lpstr>
      <vt:lpstr>Fall ’11 Matching Birthdays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1303</cp:revision>
  <cp:lastPrinted>2012-05-15T22:26:45Z</cp:lastPrinted>
  <dcterms:created xsi:type="dcterms:W3CDTF">2011-05-02T03:18:38Z</dcterms:created>
  <dcterms:modified xsi:type="dcterms:W3CDTF">2012-05-15T22:31:31Z</dcterms:modified>
</cp:coreProperties>
</file>