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1" r:id="rId2"/>
    <p:sldId id="344" r:id="rId3"/>
    <p:sldId id="377" r:id="rId4"/>
    <p:sldId id="345" r:id="rId5"/>
    <p:sldId id="346" r:id="rId6"/>
    <p:sldId id="378" r:id="rId7"/>
    <p:sldId id="347" r:id="rId8"/>
    <p:sldId id="348" r:id="rId9"/>
    <p:sldId id="374" r:id="rId10"/>
    <p:sldId id="375" r:id="rId11"/>
  </p:sldIdLst>
  <p:sldSz cx="9144000" cy="6858000" type="screen4x3"/>
  <p:notesSz cx="7315200" cy="96012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C34CA"/>
    <a:srgbClr val="FF33CC"/>
    <a:srgbClr val="EA0000"/>
    <a:srgbClr val="029C27"/>
    <a:srgbClr val="028822"/>
    <a:srgbClr val="0033CC"/>
    <a:srgbClr val="009900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51" autoAdjust="0"/>
    <p:restoredTop sz="94576" autoAdjust="0"/>
  </p:normalViewPr>
  <p:slideViewPr>
    <p:cSldViewPr showGuides="1">
      <p:cViewPr varScale="1">
        <p:scale>
          <a:sx n="145" d="100"/>
          <a:sy n="145" d="100"/>
        </p:scale>
        <p:origin x="-8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2/23/12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4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2/23/12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6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B0F86-5AAC-46B8-9804-1F73E73384C6}" type="slidenum">
              <a:rPr lang="en-US"/>
              <a:pPr/>
              <a:t>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10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416F0-A7F6-4C80-93BD-C1CE46499089}" type="slidenum">
              <a:rPr lang="en-US"/>
              <a:pPr/>
              <a:t>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416F0-A7F6-4C80-93BD-C1CE46499089}" type="slidenum">
              <a:rPr lang="en-US"/>
              <a:pPr/>
              <a:t>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A953E-9655-41F5-809B-EB43F3C61232}" type="slidenum">
              <a:rPr lang="en-US"/>
              <a:pPr/>
              <a:t>4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E2AF8-D878-4040-802C-C0AE32784EEC}" type="slidenum">
              <a:rPr lang="en-US"/>
              <a:pPr/>
              <a:t>5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E2AF8-D878-4040-802C-C0AE32784EEC}" type="slidenum">
              <a:rPr lang="en-US"/>
              <a:pPr/>
              <a:t>6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B3E3F6-D602-4501-B70E-4B505166BE19}" type="slidenum">
              <a:rPr lang="en-US"/>
              <a:pPr/>
              <a:t>7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8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9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4008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066800" cy="304799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3F.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286000" y="6553200"/>
            <a:ext cx="3454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    February 24,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90688"/>
            <a:ext cx="7756525" cy="3567112"/>
          </a:xfrm>
        </p:spPr>
        <p:txBody>
          <a:bodyPr/>
          <a:lstStyle/>
          <a:p>
            <a:pPr eaLnBrk="1" hangingPunct="1"/>
            <a:r>
              <a:rPr lang="en-US" sz="11000" b="0" dirty="0" smtClean="0"/>
              <a:t>Bogus</a:t>
            </a:r>
            <a:br>
              <a:rPr lang="en-US" sz="11000" b="0" dirty="0" smtClean="0"/>
            </a:br>
            <a:r>
              <a:rPr lang="en-US" sz="11000" b="0" dirty="0" smtClean="0"/>
              <a:t>Induction</a:t>
            </a:r>
            <a:endParaRPr lang="en-US" sz="11000" b="0" baseline="-25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04800" y="4818063"/>
            <a:ext cx="874470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9900"/>
                </a:solidFill>
                <a:latin typeface="Comic Sans MS" pitchFamily="66" charset="0"/>
              </a:rPr>
              <a:t>(But proof works for all n </a:t>
            </a:r>
            <a:r>
              <a:rPr lang="en-US" sz="4800" b="1" dirty="0">
                <a:solidFill>
                  <a:srgbClr val="009900"/>
                </a:solidFill>
                <a:latin typeface="Comic Sans MS" pitchFamily="66" charset="0"/>
                <a:cs typeface="Times New Roman" pitchFamily="18" charset="0"/>
              </a:rPr>
              <a:t>≠</a:t>
            </a:r>
            <a:r>
              <a:rPr lang="en-US" sz="4800" dirty="0">
                <a:solidFill>
                  <a:srgbClr val="009900"/>
                </a:solidFill>
                <a:latin typeface="Comic Sans MS" pitchFamily="66" charset="0"/>
                <a:sym typeface="Comic Sans MS" pitchFamily="66" charset="0"/>
              </a:rPr>
              <a:t> </a:t>
            </a:r>
            <a:r>
              <a:rPr lang="en-US" sz="4800" dirty="0">
                <a:solidFill>
                  <a:srgbClr val="009900"/>
                </a:solidFill>
                <a:latin typeface="Comic Sans MS" pitchFamily="66" charset="0"/>
              </a:rPr>
              <a:t>1)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195697"/>
            <a:ext cx="65180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because there are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 “middle” horses!</a:t>
            </a:r>
            <a:endParaRPr lang="en-US" sz="48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19200" y="1558925"/>
            <a:ext cx="41569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What’s </a:t>
            </a:r>
            <a:r>
              <a:rPr lang="en-US" sz="4400" dirty="0">
                <a:latin typeface="Comic Sans MS" pitchFamily="66" charset="0"/>
              </a:rPr>
              <a:t>wrong?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Bogus Proof</a:t>
            </a:r>
          </a:p>
        </p:txBody>
      </p:sp>
    </p:spTree>
    <p:extLst>
      <p:ext uri="{BB962C8B-B14F-4D97-AF65-F5344CB8AC3E}">
        <p14:creationId xmlns:p14="http://schemas.microsoft.com/office/powerpoint/2010/main" val="86829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 Bogus Proof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67154" y="1396425"/>
            <a:ext cx="7591767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mic Sans MS" pitchFamily="66" charset="0"/>
              </a:rPr>
              <a:t>Theorem: </a:t>
            </a:r>
            <a:r>
              <a:rPr lang="en-US" sz="3200" dirty="0">
                <a:latin typeface="Comic Sans MS" pitchFamily="66" charset="0"/>
              </a:rPr>
              <a:t>All horses are the same color.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04800" y="2020431"/>
            <a:ext cx="8534400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FF33CC"/>
                </a:solidFill>
                <a:latin typeface="Comic Sans MS" pitchFamily="66" charset="0"/>
              </a:rPr>
              <a:t>Proof:</a:t>
            </a:r>
            <a:r>
              <a:rPr lang="en-US" sz="3600" dirty="0">
                <a:latin typeface="Comic Sans MS" pitchFamily="66" charset="0"/>
              </a:rPr>
              <a:t> (by induction on</a:t>
            </a:r>
            <a:r>
              <a:rPr lang="en-US" sz="3600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)</a:t>
            </a:r>
          </a:p>
          <a:p>
            <a:r>
              <a:rPr lang="en-US" sz="3600" dirty="0">
                <a:latin typeface="Comic Sans MS" pitchFamily="66" charset="0"/>
              </a:rPr>
              <a:t>Induction hypothesis:</a:t>
            </a:r>
          </a:p>
          <a:p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600" dirty="0">
                <a:latin typeface="Comic Sans MS" pitchFamily="66" charset="0"/>
              </a:rPr>
              <a:t>(</a:t>
            </a:r>
            <a:r>
              <a:rPr lang="en-US" sz="36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) ::=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any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set of </a:t>
            </a:r>
            <a:r>
              <a:rPr lang="en-US" sz="36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horses are</a:t>
            </a:r>
          </a:p>
          <a:p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          the same color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90600" y="4495800"/>
            <a:ext cx="6662738" cy="847725"/>
            <a:chOff x="624" y="2832"/>
            <a:chExt cx="4197" cy="534"/>
          </a:xfrm>
        </p:grpSpPr>
        <p:pic>
          <p:nvPicPr>
            <p:cNvPr id="35846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7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8" name="Picture 8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9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50" name="Text Box 10"/>
            <p:cNvSpPr txBox="1">
              <a:spLocks noChangeArrowheads="1"/>
            </p:cNvSpPr>
            <p:nvPr/>
          </p:nvSpPr>
          <p:spPr bwMode="auto">
            <a:xfrm>
              <a:off x="3024" y="2832"/>
              <a:ext cx="37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latin typeface="Comic Sans MS" pitchFamily="66" charset="0"/>
                </a:rPr>
                <a:t>…</a:t>
              </a:r>
            </a:p>
          </p:txBody>
        </p:sp>
        <p:pic>
          <p:nvPicPr>
            <p:cNvPr id="35851" name="Picture 11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52" name="Picture 12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 Bogus Proof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67154" y="1396425"/>
            <a:ext cx="760709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Theorem:</a:t>
            </a:r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All horses are the same color.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04800" y="2020431"/>
            <a:ext cx="8534400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FF33CC"/>
                </a:solidFill>
                <a:latin typeface="Comic Sans MS" pitchFamily="66" charset="0"/>
              </a:rPr>
              <a:t>Proof:</a:t>
            </a:r>
            <a:r>
              <a:rPr lang="en-US" sz="3600" dirty="0">
                <a:latin typeface="Comic Sans MS" pitchFamily="66" charset="0"/>
              </a:rPr>
              <a:t> (by induction on</a:t>
            </a:r>
            <a:r>
              <a:rPr lang="en-US" sz="3600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)</a:t>
            </a:r>
          </a:p>
          <a:p>
            <a:r>
              <a:rPr lang="en-US" sz="3600" dirty="0">
                <a:latin typeface="Comic Sans MS" pitchFamily="66" charset="0"/>
              </a:rPr>
              <a:t>Induction hypothesis:</a:t>
            </a:r>
          </a:p>
          <a:p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600" dirty="0">
                <a:latin typeface="Comic Sans MS" pitchFamily="66" charset="0"/>
              </a:rPr>
              <a:t>(</a:t>
            </a:r>
            <a:r>
              <a:rPr lang="en-US" sz="36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) ::=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any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set of </a:t>
            </a:r>
            <a:r>
              <a:rPr lang="en-US" sz="36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horses are</a:t>
            </a:r>
          </a:p>
          <a:p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          the same color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41910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33CC"/>
                </a:solidFill>
                <a:latin typeface="Comic Sans MS" pitchFamily="66" charset="0"/>
              </a:rPr>
              <a:t>Base case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(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=1):</a:t>
            </a:r>
          </a:p>
          <a:p>
            <a:r>
              <a:rPr lang="en-US" sz="3600" dirty="0">
                <a:latin typeface="Comic Sans MS" pitchFamily="66" charset="0"/>
              </a:rPr>
              <a:t>	horse is same color as itself!</a:t>
            </a:r>
          </a:p>
        </p:txBody>
      </p:sp>
      <p:pic>
        <p:nvPicPr>
          <p:cNvPr id="14" name="Picture 8" descr="AN0247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5410200"/>
            <a:ext cx="9477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 descr="MCj0105192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39624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631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8362235" cy="267765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33CC"/>
                </a:solidFill>
                <a:latin typeface="Comic Sans MS" pitchFamily="66" charset="0"/>
              </a:rPr>
              <a:t>(Inductive case</a:t>
            </a:r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:</a:t>
            </a:r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Assume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 </a:t>
            </a:r>
            <a:r>
              <a:rPr lang="en-US" sz="4000" dirty="0" smtClean="0">
                <a:latin typeface="Comic Sans MS" pitchFamily="66" charset="0"/>
              </a:rPr>
              <a:t>horses</a:t>
            </a:r>
          </a:p>
          <a:p>
            <a:r>
              <a:rPr lang="en-US" sz="4000" dirty="0" smtClean="0">
                <a:latin typeface="Comic Sans MS" pitchFamily="66" charset="0"/>
              </a:rPr>
              <a:t>have </a:t>
            </a:r>
            <a:r>
              <a:rPr lang="en-US" sz="4000" dirty="0">
                <a:latin typeface="Comic Sans MS" pitchFamily="66" charset="0"/>
              </a:rPr>
              <a:t>the same color.</a:t>
            </a:r>
          </a:p>
          <a:p>
            <a:r>
              <a:rPr lang="en-US" sz="4400" dirty="0">
                <a:latin typeface="Comic Sans MS" pitchFamily="66" charset="0"/>
              </a:rPr>
              <a:t>Prove that any </a:t>
            </a:r>
            <a:r>
              <a:rPr lang="en-US" sz="44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400" dirty="0">
                <a:latin typeface="Comic Sans MS" pitchFamily="66" charset="0"/>
              </a:rPr>
              <a:t> horses have </a:t>
            </a:r>
            <a:endParaRPr lang="en-US" sz="4400" dirty="0" smtClean="0">
              <a:latin typeface="Comic Sans MS" pitchFamily="66" charset="0"/>
            </a:endParaRPr>
          </a:p>
          <a:p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>
                <a:latin typeface="Comic Sans MS" pitchFamily="66" charset="0"/>
              </a:rPr>
              <a:t>same color.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6875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6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7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8" name="Picture 8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9" name="Text Box 9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6880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81" name="Picture 11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066800" y="5410205"/>
            <a:ext cx="6324600" cy="584201"/>
            <a:chOff x="672" y="3408"/>
            <a:chExt cx="3984" cy="368"/>
          </a:xfrm>
        </p:grpSpPr>
        <p:sp>
          <p:nvSpPr>
            <p:cNvPr id="3687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1" name="Line 14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Line 15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Line 16"/>
            <p:cNvSpPr>
              <a:spLocks noChangeShapeType="1"/>
            </p:cNvSpPr>
            <p:nvPr/>
          </p:nvSpPr>
          <p:spPr bwMode="auto">
            <a:xfrm>
              <a:off x="3072" y="355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Text Box 17"/>
            <p:cNvSpPr txBox="1">
              <a:spLocks noChangeArrowheads="1"/>
            </p:cNvSpPr>
            <p:nvPr/>
          </p:nvSpPr>
          <p:spPr bwMode="auto">
            <a:xfrm>
              <a:off x="2496" y="3408"/>
              <a:ext cx="4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29C27"/>
                  </a:solidFill>
                  <a:latin typeface="Comic Sans MS" pitchFamily="66" charset="0"/>
                </a:rPr>
                <a:t>n+1</a:t>
              </a:r>
            </a:p>
          </p:txBody>
        </p:sp>
      </p:grp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Bogus Proof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7903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4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5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6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07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7908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9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990600" y="5486404"/>
            <a:ext cx="7102475" cy="752476"/>
            <a:chOff x="624" y="3456"/>
            <a:chExt cx="4474" cy="474"/>
          </a:xfrm>
        </p:grpSpPr>
        <p:sp>
          <p:nvSpPr>
            <p:cNvPr id="37899" name="Text Box 12"/>
            <p:cNvSpPr txBox="1">
              <a:spLocks noChangeArrowheads="1"/>
            </p:cNvSpPr>
            <p:nvPr/>
          </p:nvSpPr>
          <p:spPr bwMode="auto">
            <a:xfrm>
              <a:off x="624" y="3600"/>
              <a:ext cx="447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f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irst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 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>
              <a:off x="412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725613" y="3895725"/>
            <a:ext cx="6884988" cy="676275"/>
            <a:chOff x="1087" y="2454"/>
            <a:chExt cx="4337" cy="426"/>
          </a:xfrm>
        </p:grpSpPr>
        <p:sp>
          <p:nvSpPr>
            <p:cNvPr id="37895" name="Line 17"/>
            <p:cNvSpPr>
              <a:spLocks noChangeShapeType="1"/>
            </p:cNvSpPr>
            <p:nvPr/>
          </p:nvSpPr>
          <p:spPr bwMode="auto">
            <a:xfrm>
              <a:off x="129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Line 18"/>
            <p:cNvSpPr>
              <a:spLocks noChangeShapeType="1"/>
            </p:cNvSpPr>
            <p:nvPr/>
          </p:nvSpPr>
          <p:spPr bwMode="auto">
            <a:xfrm>
              <a:off x="4752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Text Box 19"/>
            <p:cNvSpPr txBox="1">
              <a:spLocks noChangeArrowheads="1"/>
            </p:cNvSpPr>
            <p:nvPr/>
          </p:nvSpPr>
          <p:spPr bwMode="auto">
            <a:xfrm>
              <a:off x="1087" y="2454"/>
              <a:ext cx="433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2nd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898" name="Line 20"/>
            <p:cNvSpPr>
              <a:spLocks noChangeShapeType="1"/>
            </p:cNvSpPr>
            <p:nvPr/>
          </p:nvSpPr>
          <p:spPr bwMode="auto">
            <a:xfrm>
              <a:off x="1296" y="278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Bogus Proof</a:t>
            </a: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8362235" cy="267765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33CC"/>
                </a:solidFill>
                <a:latin typeface="Comic Sans MS" pitchFamily="66" charset="0"/>
              </a:rPr>
              <a:t>(Inductive case</a:t>
            </a:r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:</a:t>
            </a:r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Assume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 </a:t>
            </a:r>
            <a:r>
              <a:rPr lang="en-US" sz="4000" dirty="0" smtClean="0">
                <a:latin typeface="Comic Sans MS" pitchFamily="66" charset="0"/>
              </a:rPr>
              <a:t>horses</a:t>
            </a:r>
          </a:p>
          <a:p>
            <a:r>
              <a:rPr lang="en-US" sz="4000" dirty="0" smtClean="0">
                <a:latin typeface="Comic Sans MS" pitchFamily="66" charset="0"/>
              </a:rPr>
              <a:t>have </a:t>
            </a:r>
            <a:r>
              <a:rPr lang="en-US" sz="4000" dirty="0">
                <a:latin typeface="Comic Sans MS" pitchFamily="66" charset="0"/>
              </a:rPr>
              <a:t>the same color.</a:t>
            </a:r>
          </a:p>
          <a:p>
            <a:r>
              <a:rPr lang="en-US" sz="4400" dirty="0">
                <a:latin typeface="Comic Sans MS" pitchFamily="66" charset="0"/>
              </a:rPr>
              <a:t>Prove that any </a:t>
            </a:r>
            <a:r>
              <a:rPr lang="en-US" sz="44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400" dirty="0">
                <a:latin typeface="Comic Sans MS" pitchFamily="66" charset="0"/>
              </a:rPr>
              <a:t> horses have </a:t>
            </a:r>
            <a:endParaRPr lang="en-US" sz="4400" dirty="0" smtClean="0">
              <a:latin typeface="Comic Sans MS" pitchFamily="66" charset="0"/>
            </a:endParaRPr>
          </a:p>
          <a:p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>
                <a:latin typeface="Comic Sans MS" pitchFamily="66" charset="0"/>
              </a:rPr>
              <a:t>same color.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7903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4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5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6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07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7908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9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990600" y="5486404"/>
            <a:ext cx="7102475" cy="752476"/>
            <a:chOff x="624" y="3456"/>
            <a:chExt cx="4474" cy="474"/>
          </a:xfrm>
        </p:grpSpPr>
        <p:sp>
          <p:nvSpPr>
            <p:cNvPr id="37899" name="Text Box 12"/>
            <p:cNvSpPr txBox="1">
              <a:spLocks noChangeArrowheads="1"/>
            </p:cNvSpPr>
            <p:nvPr/>
          </p:nvSpPr>
          <p:spPr bwMode="auto">
            <a:xfrm>
              <a:off x="624" y="3600"/>
              <a:ext cx="447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f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irst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 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>
              <a:off x="412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725613" y="3895725"/>
            <a:ext cx="6884988" cy="676275"/>
            <a:chOff x="1087" y="2454"/>
            <a:chExt cx="4337" cy="426"/>
          </a:xfrm>
        </p:grpSpPr>
        <p:sp>
          <p:nvSpPr>
            <p:cNvPr id="37895" name="Line 17"/>
            <p:cNvSpPr>
              <a:spLocks noChangeShapeType="1"/>
            </p:cNvSpPr>
            <p:nvPr/>
          </p:nvSpPr>
          <p:spPr bwMode="auto">
            <a:xfrm>
              <a:off x="129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Line 18"/>
            <p:cNvSpPr>
              <a:spLocks noChangeShapeType="1"/>
            </p:cNvSpPr>
            <p:nvPr/>
          </p:nvSpPr>
          <p:spPr bwMode="auto">
            <a:xfrm>
              <a:off x="4752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Text Box 19"/>
            <p:cNvSpPr txBox="1">
              <a:spLocks noChangeArrowheads="1"/>
            </p:cNvSpPr>
            <p:nvPr/>
          </p:nvSpPr>
          <p:spPr bwMode="auto">
            <a:xfrm>
              <a:off x="1087" y="2454"/>
              <a:ext cx="433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2nd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898" name="Line 20"/>
            <p:cNvSpPr>
              <a:spLocks noChangeShapeType="1"/>
            </p:cNvSpPr>
            <p:nvPr/>
          </p:nvSpPr>
          <p:spPr bwMode="auto">
            <a:xfrm>
              <a:off x="1296" y="278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Bogus Proof</a:t>
            </a: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8362235" cy="267765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33CC"/>
                </a:solidFill>
                <a:latin typeface="Comic Sans MS" pitchFamily="66" charset="0"/>
              </a:rPr>
              <a:t>(Inductive case</a:t>
            </a:r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:</a:t>
            </a:r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Assume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 </a:t>
            </a:r>
            <a:r>
              <a:rPr lang="en-US" sz="4000" dirty="0" smtClean="0">
                <a:latin typeface="Comic Sans MS" pitchFamily="66" charset="0"/>
              </a:rPr>
              <a:t>horses</a:t>
            </a:r>
          </a:p>
          <a:p>
            <a:r>
              <a:rPr lang="en-US" sz="4000" dirty="0" smtClean="0">
                <a:latin typeface="Comic Sans MS" pitchFamily="66" charset="0"/>
              </a:rPr>
              <a:t>have </a:t>
            </a:r>
            <a:r>
              <a:rPr lang="en-US" sz="4000" dirty="0">
                <a:latin typeface="Comic Sans MS" pitchFamily="66" charset="0"/>
              </a:rPr>
              <a:t>the same color.</a:t>
            </a:r>
          </a:p>
          <a:p>
            <a:r>
              <a:rPr lang="en-US" sz="4400" dirty="0">
                <a:latin typeface="Comic Sans MS" pitchFamily="66" charset="0"/>
              </a:rPr>
              <a:t>Prove that any </a:t>
            </a:r>
            <a:r>
              <a:rPr lang="en-US" sz="44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400" dirty="0">
                <a:latin typeface="Comic Sans MS" pitchFamily="66" charset="0"/>
              </a:rPr>
              <a:t> horses have </a:t>
            </a:r>
            <a:endParaRPr lang="en-US" sz="4400" dirty="0" smtClean="0">
              <a:latin typeface="Comic Sans MS" pitchFamily="66" charset="0"/>
            </a:endParaRPr>
          </a:p>
          <a:p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>
                <a:latin typeface="Comic Sans MS" pitchFamily="66" charset="0"/>
              </a:rPr>
              <a:t>same color.</a:t>
            </a:r>
          </a:p>
        </p:txBody>
      </p:sp>
    </p:spTree>
    <p:extLst>
      <p:ext uri="{BB962C8B-B14F-4D97-AF65-F5344CB8AC3E}">
        <p14:creationId xmlns:p14="http://schemas.microsoft.com/office/powerpoint/2010/main" val="405373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8922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3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4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5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6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8927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8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918" name="Text Box 12"/>
          <p:cNvSpPr txBox="1">
            <a:spLocks noChangeArrowheads="1"/>
          </p:cNvSpPr>
          <p:nvPr/>
        </p:nvSpPr>
        <p:spPr bwMode="auto">
          <a:xfrm>
            <a:off x="457200" y="3429000"/>
            <a:ext cx="743266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so set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of </a:t>
            </a:r>
            <a:r>
              <a:rPr lang="en-US" sz="36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 have the same color!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90600" y="4038600"/>
            <a:ext cx="6439694" cy="319915"/>
            <a:chOff x="799306" y="3413885"/>
            <a:chExt cx="6439694" cy="319915"/>
          </a:xfrm>
        </p:grpSpPr>
        <p:sp>
          <p:nvSpPr>
            <p:cNvPr id="38919" name="Line 13"/>
            <p:cNvSpPr>
              <a:spLocks noChangeShapeType="1"/>
            </p:cNvSpPr>
            <p:nvPr/>
          </p:nvSpPr>
          <p:spPr bwMode="auto">
            <a:xfrm>
              <a:off x="799306" y="3566284"/>
              <a:ext cx="6439694" cy="15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Line 14"/>
            <p:cNvSpPr>
              <a:spLocks noChangeShapeType="1"/>
            </p:cNvSpPr>
            <p:nvPr/>
          </p:nvSpPr>
          <p:spPr bwMode="auto">
            <a:xfrm>
              <a:off x="7239000" y="3429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Line 15"/>
            <p:cNvSpPr>
              <a:spLocks noChangeShapeType="1"/>
            </p:cNvSpPr>
            <p:nvPr/>
          </p:nvSpPr>
          <p:spPr bwMode="auto">
            <a:xfrm>
              <a:off x="799306" y="341388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47700" y="1524000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1</a:t>
            </a:r>
            <a:r>
              <a:rPr lang="en-US" sz="4000" baseline="30000" dirty="0" smtClean="0">
                <a:latin typeface="Comic Sans MS" pitchFamily="66" charset="0"/>
              </a:rPr>
              <a:t>st</a:t>
            </a:r>
            <a:r>
              <a:rPr lang="en-US" sz="4000" dirty="0" smtClean="0">
                <a:latin typeface="Comic Sans MS" pitchFamily="66" charset="0"/>
              </a:rPr>
              <a:t> and last       same color as </a:t>
            </a:r>
          </a:p>
          <a:p>
            <a:r>
              <a:rPr lang="en-US" sz="4000" dirty="0" smtClean="0">
                <a:latin typeface="Comic Sans MS" pitchFamily="66" charset="0"/>
              </a:rPr>
              <a:t>the middle ones</a:t>
            </a:r>
          </a:p>
        </p:txBody>
      </p:sp>
      <p:pic>
        <p:nvPicPr>
          <p:cNvPr id="20" name="Picture 10" descr="AN0247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524000"/>
            <a:ext cx="722832" cy="64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Bogus Proof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2438400"/>
            <a:ext cx="2528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QED ?!?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19200" y="1558925"/>
            <a:ext cx="41569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What’s </a:t>
            </a:r>
            <a:r>
              <a:rPr lang="en-US" sz="4400" dirty="0">
                <a:latin typeface="Comic Sans MS" pitchFamily="66" charset="0"/>
              </a:rPr>
              <a:t>wrong?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5105402"/>
            <a:ext cx="4186239" cy="1498601"/>
            <a:chOff x="144" y="3216"/>
            <a:chExt cx="2637" cy="944"/>
          </a:xfrm>
        </p:grpSpPr>
        <p:pic>
          <p:nvPicPr>
            <p:cNvPr id="39950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" y="3216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44" y="3648"/>
              <a:ext cx="2637" cy="512"/>
              <a:chOff x="144" y="3648"/>
              <a:chExt cx="2637" cy="512"/>
            </a:xfrm>
          </p:grpSpPr>
          <p:sp>
            <p:nvSpPr>
              <p:cNvPr id="39952" name="Text Box 8"/>
              <p:cNvSpPr txBox="1">
                <a:spLocks noChangeArrowheads="1"/>
              </p:cNvSpPr>
              <p:nvPr/>
            </p:nvSpPr>
            <p:spPr bwMode="auto">
              <a:xfrm>
                <a:off x="144" y="3792"/>
                <a:ext cx="2637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1st 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set of </a:t>
                </a:r>
                <a:r>
                  <a:rPr lang="en-US" sz="3200" dirty="0">
                    <a:solidFill>
                      <a:srgbClr val="029C27"/>
                    </a:solidFill>
                    <a:latin typeface="Comic Sans MS" pitchFamily="66" charset="0"/>
                  </a:rPr>
                  <a:t>n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=</a:t>
                </a:r>
                <a:r>
                  <a:rPr lang="en-US" sz="3200" dirty="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 horses</a:t>
                </a:r>
              </a:p>
            </p:txBody>
          </p:sp>
          <p:sp>
            <p:nvSpPr>
              <p:cNvPr id="39953" name="Line 9"/>
              <p:cNvSpPr>
                <a:spLocks noChangeShapeType="1"/>
              </p:cNvSpPr>
              <p:nvPr/>
            </p:nvSpPr>
            <p:spPr bwMode="auto">
              <a:xfrm>
                <a:off x="192" y="3744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4" name="Line 10"/>
              <p:cNvSpPr>
                <a:spLocks noChangeShapeType="1"/>
              </p:cNvSpPr>
              <p:nvPr/>
            </p:nvSpPr>
            <p:spPr bwMode="auto">
              <a:xfrm>
                <a:off x="19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5" name="Line 11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48201" y="4495800"/>
            <a:ext cx="4311651" cy="1457325"/>
            <a:chOff x="2928" y="2832"/>
            <a:chExt cx="2716" cy="918"/>
          </a:xfrm>
        </p:grpSpPr>
        <p:pic>
          <p:nvPicPr>
            <p:cNvPr id="39944" name="Picture 13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60" y="3216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5" name="Text Box 14"/>
            <p:cNvSpPr txBox="1">
              <a:spLocks noChangeArrowheads="1"/>
            </p:cNvSpPr>
            <p:nvPr/>
          </p:nvSpPr>
          <p:spPr bwMode="auto">
            <a:xfrm>
              <a:off x="2928" y="2832"/>
              <a:ext cx="271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2nd set of </a:t>
              </a:r>
              <a:r>
                <a:rPr lang="en-US" sz="3200" dirty="0" smtClean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=</a:t>
              </a:r>
              <a:r>
                <a:rPr lang="en-US" sz="3200" dirty="0" smtClean="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 horses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936" y="3120"/>
              <a:ext cx="1489" cy="192"/>
              <a:chOff x="1439" y="3072"/>
              <a:chExt cx="3456" cy="192"/>
            </a:xfrm>
          </p:grpSpPr>
          <p:sp>
            <p:nvSpPr>
              <p:cNvPr id="39947" name="Line 16"/>
              <p:cNvSpPr>
                <a:spLocks noChangeShapeType="1"/>
              </p:cNvSpPr>
              <p:nvPr/>
            </p:nvSpPr>
            <p:spPr bwMode="auto">
              <a:xfrm>
                <a:off x="1439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8" name="Line 17"/>
              <p:cNvSpPr>
                <a:spLocks noChangeShapeType="1"/>
              </p:cNvSpPr>
              <p:nvPr/>
            </p:nvSpPr>
            <p:spPr bwMode="auto">
              <a:xfrm>
                <a:off x="4895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9" name="Line 18"/>
              <p:cNvSpPr>
                <a:spLocks noChangeShapeType="1"/>
              </p:cNvSpPr>
              <p:nvPr/>
            </p:nvSpPr>
            <p:spPr bwMode="auto">
              <a:xfrm>
                <a:off x="1439" y="3168"/>
                <a:ext cx="34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533400" y="3195697"/>
            <a:ext cx="65180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because there are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 “middle” horses!</a:t>
            </a:r>
            <a:endParaRPr lang="en-US" sz="48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33800" y="5105400"/>
            <a:ext cx="2514600" cy="990600"/>
            <a:chOff x="3733800" y="5105400"/>
            <a:chExt cx="2514600" cy="990600"/>
          </a:xfrm>
        </p:grpSpPr>
        <p:sp>
          <p:nvSpPr>
            <p:cNvPr id="22" name="Rounded Rectangle 21"/>
            <p:cNvSpPr/>
            <p:nvPr/>
          </p:nvSpPr>
          <p:spPr>
            <a:xfrm>
              <a:off x="3733800" y="5105400"/>
              <a:ext cx="2514600" cy="990600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2400" y="5257800"/>
              <a:ext cx="150921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Comic Sans MS" pitchFamily="66" charset="0"/>
                </a:rPr>
                <a:t>no horses</a:t>
              </a:r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Bogus Proof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195697"/>
            <a:ext cx="65180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because there are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 “middle” horses!</a:t>
            </a:r>
            <a:endParaRPr lang="en-US" sz="48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19200" y="1558925"/>
            <a:ext cx="41569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What’s </a:t>
            </a:r>
            <a:r>
              <a:rPr lang="en-US" sz="4400" dirty="0">
                <a:latin typeface="Comic Sans MS" pitchFamily="66" charset="0"/>
              </a:rPr>
              <a:t>wrong?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Bogus Proof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5562600"/>
            <a:ext cx="48910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BC34CA"/>
                </a:solidFill>
                <a:latin typeface="Comic Sans MS" pitchFamily="66" charset="0"/>
              </a:rPr>
              <a:t>mislead by ellipsis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90600" y="4149725"/>
            <a:ext cx="6662738" cy="1193800"/>
            <a:chOff x="990600" y="4149725"/>
            <a:chExt cx="6662738" cy="1193800"/>
          </a:xfrm>
        </p:grpSpPr>
        <p:pic>
          <p:nvPicPr>
            <p:cNvPr id="10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90600" y="4495800"/>
              <a:ext cx="947738" cy="847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1800" y="4495800"/>
              <a:ext cx="947738" cy="847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86200" y="4495800"/>
              <a:ext cx="947738" cy="847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4495800"/>
              <a:ext cx="947738" cy="847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800600" y="4149725"/>
              <a:ext cx="1030288" cy="1108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BC34CA"/>
                  </a:solidFill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15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81200" y="4495800"/>
              <a:ext cx="947738" cy="847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05600" y="4495800"/>
              <a:ext cx="947738" cy="847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395</Words>
  <Application>Microsoft Macintosh PowerPoint</Application>
  <PresentationFormat>On-screen Show (4:3)</PresentationFormat>
  <Paragraphs>79</Paragraphs>
  <Slides>10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Bogus Induction</vt:lpstr>
      <vt:lpstr>A Bogus Proof</vt:lpstr>
      <vt:lpstr>A Bogus Proof</vt:lpstr>
      <vt:lpstr>A Bogus Proof</vt:lpstr>
      <vt:lpstr>A Bogus Proof</vt:lpstr>
      <vt:lpstr>A Bogus Proof</vt:lpstr>
      <vt:lpstr>A Bogus Proof</vt:lpstr>
      <vt:lpstr>A Bogus Proof</vt:lpstr>
      <vt:lpstr>A Bogus Proof</vt:lpstr>
      <vt:lpstr>A Bogus Proof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204</cp:revision>
  <cp:lastPrinted>2012-02-21T03:02:02Z</cp:lastPrinted>
  <dcterms:created xsi:type="dcterms:W3CDTF">2011-02-22T16:01:23Z</dcterms:created>
  <dcterms:modified xsi:type="dcterms:W3CDTF">2012-02-23T20:18:37Z</dcterms:modified>
</cp:coreProperties>
</file>