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1" r:id="rId2"/>
    <p:sldId id="288" r:id="rId3"/>
    <p:sldId id="289" r:id="rId4"/>
    <p:sldId id="291" r:id="rId5"/>
    <p:sldId id="292" r:id="rId6"/>
    <p:sldId id="290" r:id="rId7"/>
    <p:sldId id="293" r:id="rId8"/>
    <p:sldId id="294" r:id="rId9"/>
    <p:sldId id="295" r:id="rId10"/>
    <p:sldId id="297" r:id="rId11"/>
    <p:sldId id="368" r:id="rId12"/>
    <p:sldId id="300" r:id="rId13"/>
    <p:sldId id="367" r:id="rId14"/>
    <p:sldId id="420" r:id="rId15"/>
    <p:sldId id="331" r:id="rId16"/>
    <p:sldId id="419" r:id="rId17"/>
    <p:sldId id="421" r:id="rId18"/>
    <p:sldId id="369" r:id="rId19"/>
    <p:sldId id="333" r:id="rId20"/>
    <p:sldId id="334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7D"/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>
        <p:scale>
          <a:sx n="100" d="100"/>
          <a:sy n="100" d="100"/>
        </p:scale>
        <p:origin x="-1232" y="64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emf"/><Relationship Id="rId1" Type="http://schemas.openxmlformats.org/officeDocument/2006/relationships/image" Target="../media/image4.wmf"/><Relationship Id="rId2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8F.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5.e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3.emf"/><Relationship Id="rId14" Type="http://schemas.openxmlformats.org/officeDocument/2006/relationships/image" Target="../media/image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Book Stacking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Harmonic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973262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506662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116262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792662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554662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31162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60118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pic>
        <p:nvPicPr>
          <p:cNvPr id="22" name="Picture 21" descr="license.im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n+1</a:t>
            </a:r>
            <a:r>
              <a:rPr lang="en-US" i="1" dirty="0" smtClean="0"/>
              <a:t> </a:t>
            </a:r>
            <a:r>
              <a:rPr lang="en-US" dirty="0" smtClean="0"/>
              <a:t>books</a:t>
            </a:r>
            <a:endParaRPr lang="en-US" i="1" dirty="0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center of mass of top </a:t>
            </a:r>
            <a:r>
              <a:rPr lang="en-US" sz="2400" dirty="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 dirty="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7" imgW="139700" imgH="406400" progId="Equation.DSMT4">
                  <p:embed/>
                </p:oleObj>
              </mc:Choice>
              <mc:Fallback>
                <p:oleObj name="Equation" r:id="rId7" imgW="139700" imgH="40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uiExpand="1"/>
      <p:bldP spid="175118" grpId="0" animBg="1"/>
      <p:bldP spid="175120" grpId="1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/>
            <a:r>
              <a:rPr lang="el-GR" sz="5400" dirty="0">
                <a:solidFill>
                  <a:srgbClr val="0000FF"/>
                </a:solidFill>
              </a:rPr>
              <a:t>Δ-overhang</a:t>
            </a:r>
            <a:r>
              <a:rPr lang="el-GR" sz="5400" dirty="0"/>
              <a:t> ::</a:t>
            </a:r>
            <a:r>
              <a:rPr lang="el-GR" sz="5400" dirty="0" smtClean="0"/>
              <a:t>=</a:t>
            </a:r>
            <a:endParaRPr lang="en-US" sz="5400" dirty="0" smtClean="0"/>
          </a:p>
          <a:p>
            <a:pPr eaLnBrk="1" hangingPunct="1"/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let bottom book center be </a:t>
            </a:r>
            <a:r>
              <a:rPr lang="en-US" sz="4000" dirty="0" smtClean="0">
                <a:solidFill>
                  <a:srgbClr val="0000FF"/>
                </a:solidFill>
              </a:rPr>
              <a:t>x ::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  <a:r>
              <a:rPr lang="en-US" sz="4000" dirty="0" smtClean="0"/>
              <a:t>,</a:t>
            </a:r>
          </a:p>
          <a:p>
            <a:pPr eaLnBrk="1" hangingPunct="1"/>
            <a:r>
              <a:rPr lang="en-US" sz="4000" dirty="0" smtClean="0"/>
              <a:t>so center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/>
              <a:t>-</a:t>
            </a:r>
            <a:r>
              <a:rPr lang="en-US" sz="4000" dirty="0" smtClean="0"/>
              <a:t>stack is at </a:t>
            </a:r>
            <a:r>
              <a:rPr lang="en-US" sz="4000" dirty="0" smtClean="0">
                <a:solidFill>
                  <a:srgbClr val="0000FF"/>
                </a:solidFill>
              </a:rPr>
              <a:t>x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1/2</a:t>
            </a:r>
            <a:r>
              <a:rPr lang="en-US" sz="4000" dirty="0" smtClean="0"/>
              <a:t>.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Now center of </a:t>
            </a:r>
            <a:r>
              <a:rPr lang="en-US" sz="4000" dirty="0" smtClean="0">
                <a:solidFill>
                  <a:srgbClr val="0000FF"/>
                </a:solidFill>
              </a:rPr>
              <a:t>n+1</a:t>
            </a:r>
            <a:r>
              <a:rPr lang="en-US" sz="4000" dirty="0" smtClean="0"/>
              <a:t>-stack is at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62502"/>
              </p:ext>
            </p:extLst>
          </p:nvPr>
        </p:nvGraphicFramePr>
        <p:xfrm>
          <a:off x="1524000" y="3234267"/>
          <a:ext cx="5926113" cy="133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4" imgW="1968500" imgH="444500" progId="Equation.DSMT4">
                  <p:embed/>
                </p:oleObj>
              </mc:Choice>
              <mc:Fallback>
                <p:oleObj name="Equation" r:id="rId4" imgW="19685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234267"/>
                        <a:ext cx="5926113" cy="1337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64551"/>
              </p:ext>
            </p:extLst>
          </p:nvPr>
        </p:nvGraphicFramePr>
        <p:xfrm>
          <a:off x="1371600" y="4419600"/>
          <a:ext cx="624644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6" imgW="1765300" imgH="495300" progId="Equation.DSMT4">
                  <p:embed/>
                </p:oleObj>
              </mc:Choice>
              <mc:Fallback>
                <p:oleObj name="Equation" r:id="rId6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624644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pPr eaLnBrk="1" hangingPunct="1">
              <a:spcAft>
                <a:spcPts val="0"/>
              </a:spcAft>
              <a:buFontTx/>
              <a:buNone/>
            </a:pPr>
            <a:r>
              <a:rPr lang="en-US" sz="4400" dirty="0" smtClean="0"/>
              <a:t>say center of n-stack at </a:t>
            </a:r>
            <a:r>
              <a:rPr lang="en-US" sz="4400" dirty="0" smtClean="0">
                <a:solidFill>
                  <a:srgbClr val="0000FF"/>
                </a:solidFill>
              </a:rPr>
              <a:t>x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0</a:t>
            </a:r>
            <a:r>
              <a:rPr lang="en-US" sz="4400" dirty="0" smtClean="0"/>
              <a:t>,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>
              <a:spcAft>
                <a:spcPts val="0"/>
              </a:spcAft>
              <a:buFontTx/>
              <a:buNone/>
            </a:pPr>
            <a:r>
              <a:rPr lang="en-US" sz="4400" dirty="0" smtClean="0"/>
              <a:t>center of bottom book at </a:t>
            </a:r>
            <a:r>
              <a:rPr lang="en-US" sz="4400" dirty="0" smtClean="0">
                <a:solidFill>
                  <a:srgbClr val="0000FF"/>
                </a:solidFill>
              </a:rPr>
              <a:t>x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so center of n+1-stack is at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25354"/>
              </p:ext>
            </p:extLst>
          </p:nvPr>
        </p:nvGraphicFramePr>
        <p:xfrm>
          <a:off x="454025" y="3771900"/>
          <a:ext cx="8232775" cy="16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4" imgW="2222500" imgH="444500" progId="Equation.DSMT4">
                  <p:embed/>
                </p:oleObj>
              </mc:Choice>
              <mc:Fallback>
                <p:oleObj name="Equation" r:id="rId4" imgW="22225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025" y="3771900"/>
                        <a:ext cx="8232775" cy="164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401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34970"/>
              </p:ext>
            </p:extLst>
          </p:nvPr>
        </p:nvGraphicFramePr>
        <p:xfrm>
          <a:off x="1930400" y="4191000"/>
          <a:ext cx="4827588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206500" imgH="533400" progId="Equation.DSMT4">
                  <p:embed/>
                </p:oleObj>
              </mc:Choice>
              <mc:Fallback>
                <p:oleObj name="Equation" r:id="rId5" imgW="1206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191000"/>
                        <a:ext cx="4827588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stCxn id="11275" idx="3"/>
              <a:endCxn id="11274" idx="1"/>
            </p:cNvCxnSpPr>
            <p:nvPr/>
          </p:nvCxnSpPr>
          <p:spPr bwMode="auto">
            <a:xfrm>
              <a:off x="5782188" y="1863298"/>
              <a:ext cx="771014" cy="956101"/>
            </a:xfrm>
            <a:prstGeom prst="curvedConnector4">
              <a:avLst>
                <a:gd name="adj1" fmla="val 42588"/>
                <a:gd name="adj2" fmla="val 42883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</p:spPr>
        </p:cxnSp>
      </p:grpSp>
      <p:sp>
        <p:nvSpPr>
          <p:cNvPr id="4" name="TextBox 3"/>
          <p:cNvSpPr txBox="1"/>
          <p:nvPr/>
        </p:nvSpPr>
        <p:spPr>
          <a:xfrm>
            <a:off x="762000" y="1143000"/>
            <a:ext cx="30814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table edge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7" name="Curved Connector 16"/>
          <p:cNvCxnSpPr>
            <a:stCxn id="4" idx="3"/>
          </p:cNvCxnSpPr>
          <p:nvPr/>
        </p:nvCxnSpPr>
        <p:spPr bwMode="auto">
          <a:xfrm>
            <a:off x="3843480" y="1543110"/>
            <a:ext cx="2176320" cy="1657290"/>
          </a:xfrm>
          <a:prstGeom prst="curvedConnector3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</p:spTree>
    <p:custDataLst>
      <p:tags r:id="rId2"/>
    </p:custDataLst>
    <p:extLst>
      <p:ext uri="{BB962C8B-B14F-4D97-AF65-F5344CB8AC3E}">
        <p14:creationId xmlns:p14="http://schemas.microsoft.com/office/powerpoint/2010/main" val="12318287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n+1</a:t>
            </a:r>
            <a:r>
              <a:rPr lang="en-US" i="1" dirty="0" smtClean="0"/>
              <a:t> </a:t>
            </a:r>
            <a:r>
              <a:rPr lang="en-US" dirty="0" smtClean="0"/>
              <a:t>books</a:t>
            </a:r>
            <a:endParaRPr lang="en-US" i="1" dirty="0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center of mass of top </a:t>
            </a:r>
            <a:r>
              <a:rPr lang="en-US" sz="2400" dirty="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 dirty="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7" imgW="139700" imgH="406400" progId="Equation.DSMT4">
                  <p:embed/>
                </p:oleObj>
              </mc:Choice>
              <mc:Fallback>
                <p:oleObj name="Equation" r:id="rId7" imgW="139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9268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">
        <p:fade/>
      </p:transition>
    </mc:Choice>
    <mc:Fallback>
      <p:transition xmlns:p14="http://schemas.microsoft.com/office/powerpoint/2010/main" spd="slow" advClick="0" advTm="1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6" imgW="215640" imgH="355320" progId="Equation.DSMT4">
                  <p:embed/>
                </p:oleObj>
              </mc:Choice>
              <mc:Fallback>
                <p:oleObj name="Equation" r:id="rId6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Equation" r:id="rId8" imgW="215640" imgH="355320" progId="Equation.DSMT4">
                  <p:embed/>
                </p:oleObj>
              </mc:Choice>
              <mc:Fallback>
                <p:oleObj name="Equation" r:id="rId8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Equation" r:id="rId10" imgW="520560" imgH="419040" progId="Equation.DSMT4">
                  <p:embed/>
                </p:oleObj>
              </mc:Choice>
              <mc:Fallback>
                <p:oleObj name="Equation" r:id="rId10" imgW="52056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78583"/>
                        <a:ext cx="1371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Equation" r:id="rId12" imgW="139700" imgH="406400" progId="Equation.DSMT4">
                  <p:embed/>
                </p:oleObj>
              </mc:Choice>
              <mc:Fallback>
                <p:oleObj name="Equation" r:id="rId12" imgW="139700" imgH="40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14800"/>
                        <a:ext cx="609600" cy="1773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5" imgW="520560" imgH="419040" progId="Equation.DSMT4">
                  <p:embed/>
                </p:oleObj>
              </mc:Choice>
              <mc:Fallback>
                <p:oleObj name="Equation" r:id="rId5" imgW="5205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905000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84895463"/>
              </p:ext>
            </p:extLst>
          </p:nvPr>
        </p:nvGraphicFramePr>
        <p:xfrm>
          <a:off x="2303463" y="4419600"/>
          <a:ext cx="43846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7" imgW="1295400" imgH="469900" progId="Equation.3">
                  <p:embed/>
                </p:oleObj>
              </mc:Choice>
              <mc:Fallback>
                <p:oleObj name="Equation" r:id="rId7" imgW="12954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419600"/>
                        <a:ext cx="43846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pic>
        <p:nvPicPr>
          <p:cNvPr id="14" name="Picture 13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 dirty="0">
                <a:latin typeface="Comic Sans MS" pitchFamily="66" charset="0"/>
              </a:rPr>
              <a:t>th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 dirty="0">
                <a:latin typeface="Comic Sans MS" pitchFamily="66" charset="0"/>
              </a:rPr>
              <a:t>       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4724400" y="5492750"/>
            <a:ext cx="27601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>
                <a:solidFill>
                  <a:srgbClr val="96007D"/>
                </a:solidFill>
                <a:latin typeface="Comic Sans MS" pitchFamily="66" charset="0"/>
              </a:rPr>
              <a:t>overhang</a:t>
            </a: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3978" y="4800600"/>
            <a:ext cx="4436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1-book overhang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84831"/>
              </p:ext>
            </p:extLst>
          </p:nvPr>
        </p:nvGraphicFramePr>
        <p:xfrm>
          <a:off x="6172200" y="5257800"/>
          <a:ext cx="889000" cy="143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5" imgW="292100" imgH="469900" progId="Equation.DSMT4">
                  <p:embed/>
                </p:oleObj>
              </mc:Choice>
              <mc:Fallback>
                <p:oleObj name="Equation" r:id="rId5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5257800"/>
                        <a:ext cx="889000" cy="143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17" name="Picture 16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2.1|2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9.2|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2.1|2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.9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368</Words>
  <Application>Microsoft Macintosh PowerPoint</Application>
  <PresentationFormat>On-screen Show (4:3)</PresentationFormat>
  <Paragraphs>130</Paragraphs>
  <Slides>20</Slides>
  <Notes>20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Equation</vt:lpstr>
      <vt:lpstr>PowerPoint Presentation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n+1 books</vt:lpstr>
      <vt:lpstr>n+1 books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421</cp:revision>
  <cp:lastPrinted>2012-04-06T14:24:42Z</cp:lastPrinted>
  <dcterms:created xsi:type="dcterms:W3CDTF">2011-04-03T16:42:20Z</dcterms:created>
  <dcterms:modified xsi:type="dcterms:W3CDTF">2012-04-06T14:24:49Z</dcterms:modified>
</cp:coreProperties>
</file>