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ppt/notesSlides/notesSlide12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524" r:id="rId2"/>
    <p:sldId id="560" r:id="rId3"/>
    <p:sldId id="561" r:id="rId4"/>
    <p:sldId id="557" r:id="rId5"/>
    <p:sldId id="548" r:id="rId6"/>
    <p:sldId id="549" r:id="rId7"/>
    <p:sldId id="550" r:id="rId8"/>
    <p:sldId id="562" r:id="rId9"/>
    <p:sldId id="551" r:id="rId10"/>
    <p:sldId id="552" r:id="rId11"/>
    <p:sldId id="553" r:id="rId12"/>
    <p:sldId id="554" r:id="rId13"/>
    <p:sldId id="556" r:id="rId14"/>
    <p:sldId id="564" r:id="rId15"/>
    <p:sldId id="555" r:id="rId16"/>
    <p:sldId id="558" r:id="rId17"/>
    <p:sldId id="559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2806" autoAdjust="0"/>
  </p:normalViewPr>
  <p:slideViewPr>
    <p:cSldViewPr snapToGrid="0" showGuides="1">
      <p:cViewPr varScale="1">
        <p:scale>
          <a:sx n="137" d="100"/>
          <a:sy n="137" d="100"/>
        </p:scale>
        <p:origin x="-15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2A73887-E2EF-4595-BF9A-2CF6930BB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CEF7F18-8A39-49EB-9CDF-FF5A6BB51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96617-F0B4-4BAB-8965-656985B9AA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944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944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1894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046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19046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046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19046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637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637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1863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251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251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353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353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9354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EF7F18-8A39-49EB-9CDF-FF5A6BB51D9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9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227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227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534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534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1853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April 18,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2610" y="1752599"/>
            <a:ext cx="8714700" cy="332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Bookkeeper </a:t>
            </a:r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Rule </a:t>
            </a:r>
            <a:r>
              <a:rPr lang="en-US" sz="6600" b="1" dirty="0" smtClean="0">
                <a:latin typeface="Comic Sans MS" pitchFamily="66" charset="0"/>
              </a:rPr>
              <a:t>Multinomial </a:t>
            </a:r>
            <a:r>
              <a:rPr lang="en-US" sz="6600" b="1" dirty="0">
                <a:latin typeface="Comic Sans MS" pitchFamily="66" charset="0"/>
              </a:rPr>
              <a:t>Theorem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524000" y="4191001"/>
            <a:ext cx="6019800" cy="2355850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wrap="square"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BANANA</a:t>
            </a: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  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 + A + N)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4336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  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 + A + N)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798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207116"/>
              </p:ext>
            </p:extLst>
          </p:nvPr>
        </p:nvGraphicFramePr>
        <p:xfrm>
          <a:off x="3297238" y="4169283"/>
          <a:ext cx="25495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4" name="Equation" r:id="rId4" imgW="545760" imgH="457200" progId="Equation.3">
                  <p:embed/>
                </p:oleObj>
              </mc:Choice>
              <mc:Fallback>
                <p:oleObj name="Equation" r:id="rId4" imgW="545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4169283"/>
                        <a:ext cx="254952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797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400" dirty="0">
              <a:solidFill>
                <a:schemeClr val="tx2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(X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+…+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baseline="-25000" dirty="0" err="1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5400" baseline="30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baseline="30000" dirty="0">
                <a:latin typeface="Comic Sans MS" pitchFamily="66" charset="0"/>
              </a:rPr>
              <a:t>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266479"/>
              </p:ext>
            </p:extLst>
          </p:nvPr>
        </p:nvGraphicFramePr>
        <p:xfrm>
          <a:off x="2505075" y="1806575"/>
          <a:ext cx="4167188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9" name="Equation" r:id="rId4" imgW="977900" imgH="266700" progId="Equation.DSMT4">
                  <p:embed/>
                </p:oleObj>
              </mc:Choice>
              <mc:Fallback>
                <p:oleObj name="Equation" r:id="rId4" imgW="977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1806575"/>
                        <a:ext cx="4167188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333263"/>
              </p:ext>
            </p:extLst>
          </p:nvPr>
        </p:nvGraphicFramePr>
        <p:xfrm>
          <a:off x="2462748" y="4361401"/>
          <a:ext cx="4082098" cy="210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0" name="Equation" r:id="rId6" imgW="965200" imgH="495300" progId="Equation.DSMT4">
                  <p:embed/>
                </p:oleObj>
              </mc:Choice>
              <mc:Fallback>
                <p:oleObj name="Equation" r:id="rId6" imgW="965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2462748" y="4361401"/>
                        <a:ext cx="4082098" cy="2102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15012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Multinomial Formula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475521"/>
              </p:ext>
            </p:extLst>
          </p:nvPr>
        </p:nvGraphicFramePr>
        <p:xfrm>
          <a:off x="388845" y="1574085"/>
          <a:ext cx="6373796" cy="160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7" name="Equation" r:id="rId4" imgW="1866900" imgH="469900" progId="Equation.DSMT4">
                  <p:embed/>
                </p:oleObj>
              </mc:Choice>
              <mc:Fallback>
                <p:oleObj name="Equation" r:id="rId4" imgW="1866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388845" y="1574085"/>
                        <a:ext cx="6373796" cy="16057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13</a:t>
            </a:fld>
            <a:endParaRPr lang="en-US" dirty="0" smtClean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85163"/>
              </p:ext>
            </p:extLst>
          </p:nvPr>
        </p:nvGraphicFramePr>
        <p:xfrm>
          <a:off x="181263" y="3430164"/>
          <a:ext cx="8722065" cy="1939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8" name="Equation" r:id="rId6" imgW="2743200" imgH="609600" progId="Equation.DSMT4">
                  <p:embed/>
                </p:oleObj>
              </mc:Choice>
              <mc:Fallback>
                <p:oleObj name="Equation" r:id="rId6" imgW="27432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81263" y="3430164"/>
                        <a:ext cx="8722065" cy="19398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4256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Multinomial Formula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982755"/>
              </p:ext>
            </p:extLst>
          </p:nvPr>
        </p:nvGraphicFramePr>
        <p:xfrm>
          <a:off x="249945" y="1844675"/>
          <a:ext cx="8678863" cy="317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6" name="Equation" r:id="rId4" imgW="2819400" imgH="1028700" progId="Equation.DSMT4">
                  <p:embed/>
                </p:oleObj>
              </mc:Choice>
              <mc:Fallback>
                <p:oleObj name="Equation" r:id="rId4" imgW="2819400" imgH="1028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249945" y="1844675"/>
                        <a:ext cx="8678863" cy="317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913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0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029050"/>
              </p:ext>
            </p:extLst>
          </p:nvPr>
        </p:nvGraphicFramePr>
        <p:xfrm>
          <a:off x="428625" y="4897754"/>
          <a:ext cx="82867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9" name="Equation" r:id="rId4" imgW="1968500" imgH="266700" progId="Equation.DSMT4">
                  <p:embed/>
                </p:oleObj>
              </mc:Choice>
              <mc:Fallback>
                <p:oleObj name="Equation" r:id="rId4" imgW="19685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897754"/>
                        <a:ext cx="8286750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026734"/>
              </p:ext>
            </p:extLst>
          </p:nvPr>
        </p:nvGraphicFramePr>
        <p:xfrm>
          <a:off x="1597701" y="1459672"/>
          <a:ext cx="5948597" cy="3064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0" name="Equation" r:id="rId6" imgW="965200" imgH="495300" progId="Equation.DSMT4">
                  <p:embed/>
                </p:oleObj>
              </mc:Choice>
              <mc:Fallback>
                <p:oleObj name="Equation" r:id="rId6" imgW="965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597701" y="1459672"/>
                        <a:ext cx="5948597" cy="3064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61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3" name="Group 3"/>
          <p:cNvGrpSpPr>
            <a:grpSpLocks/>
          </p:cNvGrpSpPr>
          <p:nvPr/>
        </p:nvGrpSpPr>
        <p:grpSpPr bwMode="auto">
          <a:xfrm>
            <a:off x="693738" y="1222375"/>
            <a:ext cx="2463800" cy="5087938"/>
            <a:chOff x="752" y="176"/>
            <a:chExt cx="2155" cy="4149"/>
          </a:xfrm>
        </p:grpSpPr>
        <p:grpSp>
          <p:nvGrpSpPr>
            <p:cNvPr id="168965" name="Group 5"/>
            <p:cNvGrpSpPr>
              <a:grpSpLocks/>
            </p:cNvGrpSpPr>
            <p:nvPr/>
          </p:nvGrpSpPr>
          <p:grpSpPr bwMode="auto">
            <a:xfrm>
              <a:off x="752" y="745"/>
              <a:ext cx="2155" cy="3580"/>
              <a:chOff x="752" y="745"/>
              <a:chExt cx="2155" cy="3580"/>
            </a:xfrm>
          </p:grpSpPr>
          <p:sp>
            <p:nvSpPr>
              <p:cNvPr id="168975" name="AutoShape 15"/>
              <p:cNvSpPr>
                <a:spLocks/>
              </p:cNvSpPr>
              <p:nvPr/>
            </p:nvSpPr>
            <p:spPr bwMode="auto">
              <a:xfrm>
                <a:off x="1069" y="745"/>
                <a:ext cx="769" cy="838"/>
              </a:xfrm>
              <a:custGeom>
                <a:avLst/>
                <a:gdLst>
                  <a:gd name="T0" fmla="*/ 514 w 769"/>
                  <a:gd name="T1" fmla="*/ 428 h 838"/>
                  <a:gd name="T2" fmla="*/ 495 w 769"/>
                  <a:gd name="T3" fmla="*/ 256 h 838"/>
                  <a:gd name="T4" fmla="*/ 427 w 769"/>
                  <a:gd name="T5" fmla="*/ 68 h 838"/>
                  <a:gd name="T6" fmla="*/ 326 w 769"/>
                  <a:gd name="T7" fmla="*/ 0 h 838"/>
                  <a:gd name="T8" fmla="*/ 206 w 769"/>
                  <a:gd name="T9" fmla="*/ 0 h 838"/>
                  <a:gd name="T10" fmla="*/ 67 w 769"/>
                  <a:gd name="T11" fmla="*/ 102 h 838"/>
                  <a:gd name="T12" fmla="*/ 0 w 769"/>
                  <a:gd name="T13" fmla="*/ 308 h 838"/>
                  <a:gd name="T14" fmla="*/ 18 w 769"/>
                  <a:gd name="T15" fmla="*/ 582 h 838"/>
                  <a:gd name="T16" fmla="*/ 86 w 769"/>
                  <a:gd name="T17" fmla="*/ 718 h 838"/>
                  <a:gd name="T18" fmla="*/ 206 w 769"/>
                  <a:gd name="T19" fmla="*/ 838 h 838"/>
                  <a:gd name="T20" fmla="*/ 375 w 769"/>
                  <a:gd name="T21" fmla="*/ 838 h 838"/>
                  <a:gd name="T22" fmla="*/ 495 w 769"/>
                  <a:gd name="T23" fmla="*/ 736 h 838"/>
                  <a:gd name="T24" fmla="*/ 529 w 769"/>
                  <a:gd name="T25" fmla="*/ 598 h 838"/>
                  <a:gd name="T26" fmla="*/ 529 w 769"/>
                  <a:gd name="T27" fmla="*/ 530 h 838"/>
                  <a:gd name="T28" fmla="*/ 751 w 769"/>
                  <a:gd name="T29" fmla="*/ 530 h 838"/>
                  <a:gd name="T30" fmla="*/ 769 w 769"/>
                  <a:gd name="T31" fmla="*/ 394 h 838"/>
                  <a:gd name="T32" fmla="*/ 514 w 769"/>
                  <a:gd name="T33" fmla="*/ 428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9"/>
                  <a:gd name="T52" fmla="*/ 0 h 838"/>
                  <a:gd name="T53" fmla="*/ 769 w 769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9" h="838">
                    <a:moveTo>
                      <a:pt x="514" y="428"/>
                    </a:moveTo>
                    <a:lnTo>
                      <a:pt x="495" y="256"/>
                    </a:lnTo>
                    <a:lnTo>
                      <a:pt x="427" y="68"/>
                    </a:lnTo>
                    <a:lnTo>
                      <a:pt x="326" y="0"/>
                    </a:lnTo>
                    <a:lnTo>
                      <a:pt x="206" y="0"/>
                    </a:lnTo>
                    <a:lnTo>
                      <a:pt x="67" y="102"/>
                    </a:lnTo>
                    <a:lnTo>
                      <a:pt x="0" y="308"/>
                    </a:lnTo>
                    <a:lnTo>
                      <a:pt x="18" y="582"/>
                    </a:lnTo>
                    <a:lnTo>
                      <a:pt x="86" y="718"/>
                    </a:lnTo>
                    <a:lnTo>
                      <a:pt x="206" y="838"/>
                    </a:lnTo>
                    <a:lnTo>
                      <a:pt x="375" y="838"/>
                    </a:lnTo>
                    <a:lnTo>
                      <a:pt x="495" y="736"/>
                    </a:lnTo>
                    <a:lnTo>
                      <a:pt x="529" y="598"/>
                    </a:lnTo>
                    <a:lnTo>
                      <a:pt x="529" y="530"/>
                    </a:lnTo>
                    <a:lnTo>
                      <a:pt x="751" y="530"/>
                    </a:lnTo>
                    <a:lnTo>
                      <a:pt x="769" y="394"/>
                    </a:lnTo>
                    <a:lnTo>
                      <a:pt x="514" y="4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6" name="AutoShape 16"/>
              <p:cNvSpPr>
                <a:spLocks/>
              </p:cNvSpPr>
              <p:nvPr/>
            </p:nvSpPr>
            <p:spPr bwMode="auto">
              <a:xfrm>
                <a:off x="1168" y="1714"/>
                <a:ext cx="555" cy="1440"/>
              </a:xfrm>
              <a:custGeom>
                <a:avLst/>
                <a:gdLst>
                  <a:gd name="T0" fmla="*/ 0 w 555"/>
                  <a:gd name="T1" fmla="*/ 186 h 1440"/>
                  <a:gd name="T2" fmla="*/ 52 w 555"/>
                  <a:gd name="T3" fmla="*/ 34 h 1440"/>
                  <a:gd name="T4" fmla="*/ 156 w 555"/>
                  <a:gd name="T5" fmla="*/ 0 h 1440"/>
                  <a:gd name="T6" fmla="*/ 295 w 555"/>
                  <a:gd name="T7" fmla="*/ 0 h 1440"/>
                  <a:gd name="T8" fmla="*/ 433 w 555"/>
                  <a:gd name="T9" fmla="*/ 84 h 1440"/>
                  <a:gd name="T10" fmla="*/ 503 w 555"/>
                  <a:gd name="T11" fmla="*/ 288 h 1440"/>
                  <a:gd name="T12" fmla="*/ 503 w 555"/>
                  <a:gd name="T13" fmla="*/ 423 h 1440"/>
                  <a:gd name="T14" fmla="*/ 555 w 555"/>
                  <a:gd name="T15" fmla="*/ 729 h 1440"/>
                  <a:gd name="T16" fmla="*/ 537 w 555"/>
                  <a:gd name="T17" fmla="*/ 1100 h 1440"/>
                  <a:gd name="T18" fmla="*/ 485 w 555"/>
                  <a:gd name="T19" fmla="*/ 1322 h 1440"/>
                  <a:gd name="T20" fmla="*/ 365 w 555"/>
                  <a:gd name="T21" fmla="*/ 1440 h 1440"/>
                  <a:gd name="T22" fmla="*/ 261 w 555"/>
                  <a:gd name="T23" fmla="*/ 1440 h 1440"/>
                  <a:gd name="T24" fmla="*/ 122 w 555"/>
                  <a:gd name="T25" fmla="*/ 1372 h 1440"/>
                  <a:gd name="T26" fmla="*/ 52 w 555"/>
                  <a:gd name="T27" fmla="*/ 1236 h 1440"/>
                  <a:gd name="T28" fmla="*/ 18 w 555"/>
                  <a:gd name="T29" fmla="*/ 1084 h 1440"/>
                  <a:gd name="T30" fmla="*/ 0 w 555"/>
                  <a:gd name="T31" fmla="*/ 915 h 1440"/>
                  <a:gd name="T32" fmla="*/ 0 w 555"/>
                  <a:gd name="T33" fmla="*/ 491 h 1440"/>
                  <a:gd name="T34" fmla="*/ 0 w 555"/>
                  <a:gd name="T35" fmla="*/ 186 h 14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55"/>
                  <a:gd name="T55" fmla="*/ 0 h 1440"/>
                  <a:gd name="T56" fmla="*/ 555 w 555"/>
                  <a:gd name="T57" fmla="*/ 1440 h 14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55" h="1440">
                    <a:moveTo>
                      <a:pt x="0" y="186"/>
                    </a:moveTo>
                    <a:lnTo>
                      <a:pt x="52" y="34"/>
                    </a:lnTo>
                    <a:lnTo>
                      <a:pt x="156" y="0"/>
                    </a:lnTo>
                    <a:lnTo>
                      <a:pt x="295" y="0"/>
                    </a:lnTo>
                    <a:lnTo>
                      <a:pt x="433" y="84"/>
                    </a:lnTo>
                    <a:lnTo>
                      <a:pt x="503" y="288"/>
                    </a:lnTo>
                    <a:lnTo>
                      <a:pt x="503" y="423"/>
                    </a:lnTo>
                    <a:lnTo>
                      <a:pt x="555" y="729"/>
                    </a:lnTo>
                    <a:lnTo>
                      <a:pt x="537" y="1100"/>
                    </a:lnTo>
                    <a:lnTo>
                      <a:pt x="485" y="1322"/>
                    </a:lnTo>
                    <a:lnTo>
                      <a:pt x="365" y="1440"/>
                    </a:lnTo>
                    <a:lnTo>
                      <a:pt x="261" y="1440"/>
                    </a:lnTo>
                    <a:lnTo>
                      <a:pt x="122" y="1372"/>
                    </a:lnTo>
                    <a:lnTo>
                      <a:pt x="52" y="1236"/>
                    </a:lnTo>
                    <a:lnTo>
                      <a:pt x="18" y="1084"/>
                    </a:lnTo>
                    <a:lnTo>
                      <a:pt x="0" y="915"/>
                    </a:lnTo>
                    <a:lnTo>
                      <a:pt x="0" y="491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7" name="AutoShape 17"/>
              <p:cNvSpPr>
                <a:spLocks/>
              </p:cNvSpPr>
              <p:nvPr/>
            </p:nvSpPr>
            <p:spPr bwMode="auto">
              <a:xfrm>
                <a:off x="752" y="1721"/>
                <a:ext cx="552" cy="1311"/>
              </a:xfrm>
              <a:custGeom>
                <a:avLst/>
                <a:gdLst>
                  <a:gd name="T0" fmla="*/ 321 w 552"/>
                  <a:gd name="T1" fmla="*/ 113 h 1311"/>
                  <a:gd name="T2" fmla="*/ 437 w 552"/>
                  <a:gd name="T3" fmla="*/ 11 h 1311"/>
                  <a:gd name="T4" fmla="*/ 529 w 552"/>
                  <a:gd name="T5" fmla="*/ 0 h 1311"/>
                  <a:gd name="T6" fmla="*/ 552 w 552"/>
                  <a:gd name="T7" fmla="*/ 45 h 1311"/>
                  <a:gd name="T8" fmla="*/ 507 w 552"/>
                  <a:gd name="T9" fmla="*/ 170 h 1311"/>
                  <a:gd name="T10" fmla="*/ 425 w 552"/>
                  <a:gd name="T11" fmla="*/ 249 h 1311"/>
                  <a:gd name="T12" fmla="*/ 310 w 552"/>
                  <a:gd name="T13" fmla="*/ 305 h 1311"/>
                  <a:gd name="T14" fmla="*/ 230 w 552"/>
                  <a:gd name="T15" fmla="*/ 419 h 1311"/>
                  <a:gd name="T16" fmla="*/ 138 w 552"/>
                  <a:gd name="T17" fmla="*/ 543 h 1311"/>
                  <a:gd name="T18" fmla="*/ 126 w 552"/>
                  <a:gd name="T19" fmla="*/ 645 h 1311"/>
                  <a:gd name="T20" fmla="*/ 149 w 552"/>
                  <a:gd name="T21" fmla="*/ 699 h 1311"/>
                  <a:gd name="T22" fmla="*/ 242 w 552"/>
                  <a:gd name="T23" fmla="*/ 824 h 1311"/>
                  <a:gd name="T24" fmla="*/ 369 w 552"/>
                  <a:gd name="T25" fmla="*/ 903 h 1311"/>
                  <a:gd name="T26" fmla="*/ 403 w 552"/>
                  <a:gd name="T27" fmla="*/ 937 h 1311"/>
                  <a:gd name="T28" fmla="*/ 414 w 552"/>
                  <a:gd name="T29" fmla="*/ 1016 h 1311"/>
                  <a:gd name="T30" fmla="*/ 357 w 552"/>
                  <a:gd name="T31" fmla="*/ 1107 h 1311"/>
                  <a:gd name="T32" fmla="*/ 264 w 552"/>
                  <a:gd name="T33" fmla="*/ 1175 h 1311"/>
                  <a:gd name="T34" fmla="*/ 264 w 552"/>
                  <a:gd name="T35" fmla="*/ 1311 h 1311"/>
                  <a:gd name="T36" fmla="*/ 219 w 552"/>
                  <a:gd name="T37" fmla="*/ 1311 h 1311"/>
                  <a:gd name="T38" fmla="*/ 194 w 552"/>
                  <a:gd name="T39" fmla="*/ 1209 h 1311"/>
                  <a:gd name="T40" fmla="*/ 194 w 552"/>
                  <a:gd name="T41" fmla="*/ 1118 h 1311"/>
                  <a:gd name="T42" fmla="*/ 253 w 552"/>
                  <a:gd name="T43" fmla="*/ 1016 h 1311"/>
                  <a:gd name="T44" fmla="*/ 287 w 552"/>
                  <a:gd name="T45" fmla="*/ 982 h 1311"/>
                  <a:gd name="T46" fmla="*/ 276 w 552"/>
                  <a:gd name="T47" fmla="*/ 948 h 1311"/>
                  <a:gd name="T48" fmla="*/ 194 w 552"/>
                  <a:gd name="T49" fmla="*/ 881 h 1311"/>
                  <a:gd name="T50" fmla="*/ 92 w 552"/>
                  <a:gd name="T51" fmla="*/ 790 h 1311"/>
                  <a:gd name="T52" fmla="*/ 33 w 552"/>
                  <a:gd name="T53" fmla="*/ 688 h 1311"/>
                  <a:gd name="T54" fmla="*/ 0 w 552"/>
                  <a:gd name="T55" fmla="*/ 554 h 1311"/>
                  <a:gd name="T56" fmla="*/ 33 w 552"/>
                  <a:gd name="T57" fmla="*/ 475 h 1311"/>
                  <a:gd name="T58" fmla="*/ 149 w 552"/>
                  <a:gd name="T59" fmla="*/ 317 h 1311"/>
                  <a:gd name="T60" fmla="*/ 242 w 552"/>
                  <a:gd name="T61" fmla="*/ 192 h 1311"/>
                  <a:gd name="T62" fmla="*/ 321 w 552"/>
                  <a:gd name="T63" fmla="*/ 113 h 13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52"/>
                  <a:gd name="T97" fmla="*/ 0 h 1311"/>
                  <a:gd name="T98" fmla="*/ 552 w 552"/>
                  <a:gd name="T99" fmla="*/ 1311 h 131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52" h="1311">
                    <a:moveTo>
                      <a:pt x="321" y="113"/>
                    </a:moveTo>
                    <a:lnTo>
                      <a:pt x="437" y="11"/>
                    </a:lnTo>
                    <a:lnTo>
                      <a:pt x="529" y="0"/>
                    </a:lnTo>
                    <a:lnTo>
                      <a:pt x="552" y="45"/>
                    </a:lnTo>
                    <a:lnTo>
                      <a:pt x="507" y="170"/>
                    </a:lnTo>
                    <a:lnTo>
                      <a:pt x="425" y="249"/>
                    </a:lnTo>
                    <a:lnTo>
                      <a:pt x="310" y="305"/>
                    </a:lnTo>
                    <a:lnTo>
                      <a:pt x="230" y="419"/>
                    </a:lnTo>
                    <a:lnTo>
                      <a:pt x="138" y="543"/>
                    </a:lnTo>
                    <a:lnTo>
                      <a:pt x="126" y="645"/>
                    </a:lnTo>
                    <a:lnTo>
                      <a:pt x="149" y="699"/>
                    </a:lnTo>
                    <a:lnTo>
                      <a:pt x="242" y="824"/>
                    </a:lnTo>
                    <a:lnTo>
                      <a:pt x="369" y="903"/>
                    </a:lnTo>
                    <a:lnTo>
                      <a:pt x="403" y="937"/>
                    </a:lnTo>
                    <a:lnTo>
                      <a:pt x="414" y="1016"/>
                    </a:lnTo>
                    <a:lnTo>
                      <a:pt x="357" y="1107"/>
                    </a:lnTo>
                    <a:lnTo>
                      <a:pt x="264" y="1175"/>
                    </a:lnTo>
                    <a:lnTo>
                      <a:pt x="264" y="1311"/>
                    </a:lnTo>
                    <a:lnTo>
                      <a:pt x="219" y="1311"/>
                    </a:lnTo>
                    <a:lnTo>
                      <a:pt x="194" y="1209"/>
                    </a:lnTo>
                    <a:lnTo>
                      <a:pt x="194" y="1118"/>
                    </a:lnTo>
                    <a:lnTo>
                      <a:pt x="253" y="1016"/>
                    </a:lnTo>
                    <a:lnTo>
                      <a:pt x="287" y="982"/>
                    </a:lnTo>
                    <a:lnTo>
                      <a:pt x="276" y="948"/>
                    </a:lnTo>
                    <a:lnTo>
                      <a:pt x="194" y="881"/>
                    </a:lnTo>
                    <a:lnTo>
                      <a:pt x="92" y="790"/>
                    </a:lnTo>
                    <a:lnTo>
                      <a:pt x="33" y="688"/>
                    </a:lnTo>
                    <a:lnTo>
                      <a:pt x="0" y="554"/>
                    </a:lnTo>
                    <a:lnTo>
                      <a:pt x="33" y="475"/>
                    </a:lnTo>
                    <a:lnTo>
                      <a:pt x="149" y="317"/>
                    </a:lnTo>
                    <a:lnTo>
                      <a:pt x="242" y="192"/>
                    </a:lnTo>
                    <a:lnTo>
                      <a:pt x="321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8" name="AutoShape 18"/>
              <p:cNvSpPr>
                <a:spLocks/>
              </p:cNvSpPr>
              <p:nvPr/>
            </p:nvSpPr>
            <p:spPr bwMode="auto">
              <a:xfrm>
                <a:off x="1487" y="1743"/>
                <a:ext cx="1420" cy="646"/>
              </a:xfrm>
              <a:custGeom>
                <a:avLst/>
                <a:gdLst>
                  <a:gd name="T0" fmla="*/ 0 w 1420"/>
                  <a:gd name="T1" fmla="*/ 12 h 646"/>
                  <a:gd name="T2" fmla="*/ 80 w 1420"/>
                  <a:gd name="T3" fmla="*/ 0 h 646"/>
                  <a:gd name="T4" fmla="*/ 270 w 1420"/>
                  <a:gd name="T5" fmla="*/ 80 h 646"/>
                  <a:gd name="T6" fmla="*/ 485 w 1420"/>
                  <a:gd name="T7" fmla="*/ 206 h 646"/>
                  <a:gd name="T8" fmla="*/ 610 w 1420"/>
                  <a:gd name="T9" fmla="*/ 308 h 646"/>
                  <a:gd name="T10" fmla="*/ 902 w 1420"/>
                  <a:gd name="T11" fmla="*/ 365 h 646"/>
                  <a:gd name="T12" fmla="*/ 1173 w 1420"/>
                  <a:gd name="T13" fmla="*/ 401 h 646"/>
                  <a:gd name="T14" fmla="*/ 1239 w 1420"/>
                  <a:gd name="T15" fmla="*/ 365 h 646"/>
                  <a:gd name="T16" fmla="*/ 1348 w 1420"/>
                  <a:gd name="T17" fmla="*/ 281 h 646"/>
                  <a:gd name="T18" fmla="*/ 1382 w 1420"/>
                  <a:gd name="T19" fmla="*/ 315 h 646"/>
                  <a:gd name="T20" fmla="*/ 1257 w 1420"/>
                  <a:gd name="T21" fmla="*/ 412 h 646"/>
                  <a:gd name="T22" fmla="*/ 1420 w 1420"/>
                  <a:gd name="T23" fmla="*/ 424 h 646"/>
                  <a:gd name="T24" fmla="*/ 1416 w 1420"/>
                  <a:gd name="T25" fmla="*/ 474 h 646"/>
                  <a:gd name="T26" fmla="*/ 1280 w 1420"/>
                  <a:gd name="T27" fmla="*/ 462 h 646"/>
                  <a:gd name="T28" fmla="*/ 1268 w 1420"/>
                  <a:gd name="T29" fmla="*/ 508 h 646"/>
                  <a:gd name="T30" fmla="*/ 1398 w 1420"/>
                  <a:gd name="T31" fmla="*/ 605 h 646"/>
                  <a:gd name="T32" fmla="*/ 1364 w 1420"/>
                  <a:gd name="T33" fmla="*/ 646 h 646"/>
                  <a:gd name="T34" fmla="*/ 1257 w 1420"/>
                  <a:gd name="T35" fmla="*/ 548 h 646"/>
                  <a:gd name="T36" fmla="*/ 1228 w 1420"/>
                  <a:gd name="T37" fmla="*/ 646 h 646"/>
                  <a:gd name="T38" fmla="*/ 1201 w 1420"/>
                  <a:gd name="T39" fmla="*/ 628 h 646"/>
                  <a:gd name="T40" fmla="*/ 1185 w 1420"/>
                  <a:gd name="T41" fmla="*/ 492 h 646"/>
                  <a:gd name="T42" fmla="*/ 822 w 1420"/>
                  <a:gd name="T43" fmla="*/ 469 h 646"/>
                  <a:gd name="T44" fmla="*/ 610 w 1420"/>
                  <a:gd name="T45" fmla="*/ 435 h 646"/>
                  <a:gd name="T46" fmla="*/ 530 w 1420"/>
                  <a:gd name="T47" fmla="*/ 390 h 646"/>
                  <a:gd name="T48" fmla="*/ 281 w 1420"/>
                  <a:gd name="T49" fmla="*/ 240 h 646"/>
                  <a:gd name="T50" fmla="*/ 102 w 1420"/>
                  <a:gd name="T51" fmla="*/ 184 h 646"/>
                  <a:gd name="T52" fmla="*/ 80 w 1420"/>
                  <a:gd name="T53" fmla="*/ 80 h 646"/>
                  <a:gd name="T54" fmla="*/ 0 w 1420"/>
                  <a:gd name="T55" fmla="*/ 12 h 64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420"/>
                  <a:gd name="T85" fmla="*/ 0 h 646"/>
                  <a:gd name="T86" fmla="*/ 1420 w 1420"/>
                  <a:gd name="T87" fmla="*/ 646 h 64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420" h="646">
                    <a:moveTo>
                      <a:pt x="0" y="12"/>
                    </a:moveTo>
                    <a:lnTo>
                      <a:pt x="80" y="0"/>
                    </a:lnTo>
                    <a:lnTo>
                      <a:pt x="270" y="80"/>
                    </a:lnTo>
                    <a:lnTo>
                      <a:pt x="485" y="206"/>
                    </a:lnTo>
                    <a:lnTo>
                      <a:pt x="610" y="308"/>
                    </a:lnTo>
                    <a:lnTo>
                      <a:pt x="902" y="365"/>
                    </a:lnTo>
                    <a:lnTo>
                      <a:pt x="1173" y="401"/>
                    </a:lnTo>
                    <a:lnTo>
                      <a:pt x="1239" y="365"/>
                    </a:lnTo>
                    <a:lnTo>
                      <a:pt x="1348" y="281"/>
                    </a:lnTo>
                    <a:lnTo>
                      <a:pt x="1382" y="315"/>
                    </a:lnTo>
                    <a:lnTo>
                      <a:pt x="1257" y="412"/>
                    </a:lnTo>
                    <a:lnTo>
                      <a:pt x="1420" y="424"/>
                    </a:lnTo>
                    <a:lnTo>
                      <a:pt x="1416" y="474"/>
                    </a:lnTo>
                    <a:lnTo>
                      <a:pt x="1280" y="462"/>
                    </a:lnTo>
                    <a:lnTo>
                      <a:pt x="1268" y="508"/>
                    </a:lnTo>
                    <a:lnTo>
                      <a:pt x="1398" y="605"/>
                    </a:lnTo>
                    <a:lnTo>
                      <a:pt x="1364" y="646"/>
                    </a:lnTo>
                    <a:lnTo>
                      <a:pt x="1257" y="548"/>
                    </a:lnTo>
                    <a:lnTo>
                      <a:pt x="1228" y="646"/>
                    </a:lnTo>
                    <a:lnTo>
                      <a:pt x="1201" y="628"/>
                    </a:lnTo>
                    <a:lnTo>
                      <a:pt x="1185" y="492"/>
                    </a:lnTo>
                    <a:lnTo>
                      <a:pt x="822" y="469"/>
                    </a:lnTo>
                    <a:lnTo>
                      <a:pt x="610" y="435"/>
                    </a:lnTo>
                    <a:lnTo>
                      <a:pt x="530" y="390"/>
                    </a:lnTo>
                    <a:lnTo>
                      <a:pt x="281" y="240"/>
                    </a:lnTo>
                    <a:lnTo>
                      <a:pt x="102" y="184"/>
                    </a:lnTo>
                    <a:lnTo>
                      <a:pt x="80" y="8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9" name="AutoShape 19"/>
              <p:cNvSpPr>
                <a:spLocks/>
              </p:cNvSpPr>
              <p:nvPr/>
            </p:nvSpPr>
            <p:spPr bwMode="auto">
              <a:xfrm>
                <a:off x="819" y="2792"/>
                <a:ext cx="562" cy="1533"/>
              </a:xfrm>
              <a:custGeom>
                <a:avLst/>
                <a:gdLst>
                  <a:gd name="T0" fmla="*/ 322 w 562"/>
                  <a:gd name="T1" fmla="*/ 170 h 1533"/>
                  <a:gd name="T2" fmla="*/ 424 w 562"/>
                  <a:gd name="T3" fmla="*/ 0 h 1533"/>
                  <a:gd name="T4" fmla="*/ 562 w 562"/>
                  <a:gd name="T5" fmla="*/ 68 h 1533"/>
                  <a:gd name="T6" fmla="*/ 562 w 562"/>
                  <a:gd name="T7" fmla="*/ 226 h 1533"/>
                  <a:gd name="T8" fmla="*/ 517 w 562"/>
                  <a:gd name="T9" fmla="*/ 269 h 1533"/>
                  <a:gd name="T10" fmla="*/ 413 w 562"/>
                  <a:gd name="T11" fmla="*/ 348 h 1533"/>
                  <a:gd name="T12" fmla="*/ 356 w 562"/>
                  <a:gd name="T13" fmla="*/ 507 h 1533"/>
                  <a:gd name="T14" fmla="*/ 356 w 562"/>
                  <a:gd name="T15" fmla="*/ 654 h 1533"/>
                  <a:gd name="T16" fmla="*/ 424 w 562"/>
                  <a:gd name="T17" fmla="*/ 890 h 1533"/>
                  <a:gd name="T18" fmla="*/ 458 w 562"/>
                  <a:gd name="T19" fmla="*/ 1093 h 1533"/>
                  <a:gd name="T20" fmla="*/ 435 w 562"/>
                  <a:gd name="T21" fmla="*/ 1317 h 1533"/>
                  <a:gd name="T22" fmla="*/ 471 w 562"/>
                  <a:gd name="T23" fmla="*/ 1363 h 1533"/>
                  <a:gd name="T24" fmla="*/ 458 w 562"/>
                  <a:gd name="T25" fmla="*/ 1431 h 1533"/>
                  <a:gd name="T26" fmla="*/ 413 w 562"/>
                  <a:gd name="T27" fmla="*/ 1431 h 1533"/>
                  <a:gd name="T28" fmla="*/ 311 w 562"/>
                  <a:gd name="T29" fmla="*/ 1453 h 1533"/>
                  <a:gd name="T30" fmla="*/ 173 w 562"/>
                  <a:gd name="T31" fmla="*/ 1533 h 1533"/>
                  <a:gd name="T32" fmla="*/ 127 w 562"/>
                  <a:gd name="T33" fmla="*/ 1533 h 1533"/>
                  <a:gd name="T34" fmla="*/ 0 w 562"/>
                  <a:gd name="T35" fmla="*/ 1442 h 1533"/>
                  <a:gd name="T36" fmla="*/ 23 w 562"/>
                  <a:gd name="T37" fmla="*/ 1408 h 1533"/>
                  <a:gd name="T38" fmla="*/ 195 w 562"/>
                  <a:gd name="T39" fmla="*/ 1363 h 1533"/>
                  <a:gd name="T40" fmla="*/ 345 w 562"/>
                  <a:gd name="T41" fmla="*/ 1363 h 1533"/>
                  <a:gd name="T42" fmla="*/ 379 w 562"/>
                  <a:gd name="T43" fmla="*/ 1229 h 1533"/>
                  <a:gd name="T44" fmla="*/ 367 w 562"/>
                  <a:gd name="T45" fmla="*/ 1037 h 1533"/>
                  <a:gd name="T46" fmla="*/ 311 w 562"/>
                  <a:gd name="T47" fmla="*/ 867 h 1533"/>
                  <a:gd name="T48" fmla="*/ 240 w 562"/>
                  <a:gd name="T49" fmla="*/ 654 h 1533"/>
                  <a:gd name="T50" fmla="*/ 207 w 562"/>
                  <a:gd name="T51" fmla="*/ 484 h 1533"/>
                  <a:gd name="T52" fmla="*/ 207 w 562"/>
                  <a:gd name="T53" fmla="*/ 360 h 1533"/>
                  <a:gd name="T54" fmla="*/ 252 w 562"/>
                  <a:gd name="T55" fmla="*/ 249 h 1533"/>
                  <a:gd name="T56" fmla="*/ 322 w 562"/>
                  <a:gd name="T57" fmla="*/ 170 h 153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62"/>
                  <a:gd name="T88" fmla="*/ 0 h 1533"/>
                  <a:gd name="T89" fmla="*/ 562 w 562"/>
                  <a:gd name="T90" fmla="*/ 1533 h 153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62" h="1533">
                    <a:moveTo>
                      <a:pt x="322" y="170"/>
                    </a:moveTo>
                    <a:lnTo>
                      <a:pt x="424" y="0"/>
                    </a:lnTo>
                    <a:lnTo>
                      <a:pt x="562" y="68"/>
                    </a:lnTo>
                    <a:lnTo>
                      <a:pt x="562" y="226"/>
                    </a:lnTo>
                    <a:lnTo>
                      <a:pt x="517" y="269"/>
                    </a:lnTo>
                    <a:lnTo>
                      <a:pt x="413" y="348"/>
                    </a:lnTo>
                    <a:lnTo>
                      <a:pt x="356" y="507"/>
                    </a:lnTo>
                    <a:lnTo>
                      <a:pt x="356" y="654"/>
                    </a:lnTo>
                    <a:lnTo>
                      <a:pt x="424" y="890"/>
                    </a:lnTo>
                    <a:lnTo>
                      <a:pt x="458" y="1093"/>
                    </a:lnTo>
                    <a:lnTo>
                      <a:pt x="435" y="1317"/>
                    </a:lnTo>
                    <a:lnTo>
                      <a:pt x="471" y="1363"/>
                    </a:lnTo>
                    <a:lnTo>
                      <a:pt x="458" y="1431"/>
                    </a:lnTo>
                    <a:lnTo>
                      <a:pt x="413" y="1431"/>
                    </a:lnTo>
                    <a:lnTo>
                      <a:pt x="311" y="1453"/>
                    </a:lnTo>
                    <a:lnTo>
                      <a:pt x="173" y="1533"/>
                    </a:lnTo>
                    <a:lnTo>
                      <a:pt x="127" y="1533"/>
                    </a:lnTo>
                    <a:lnTo>
                      <a:pt x="0" y="1442"/>
                    </a:lnTo>
                    <a:lnTo>
                      <a:pt x="23" y="1408"/>
                    </a:lnTo>
                    <a:lnTo>
                      <a:pt x="195" y="1363"/>
                    </a:lnTo>
                    <a:lnTo>
                      <a:pt x="345" y="1363"/>
                    </a:lnTo>
                    <a:lnTo>
                      <a:pt x="379" y="1229"/>
                    </a:lnTo>
                    <a:lnTo>
                      <a:pt x="367" y="1037"/>
                    </a:lnTo>
                    <a:lnTo>
                      <a:pt x="311" y="867"/>
                    </a:lnTo>
                    <a:lnTo>
                      <a:pt x="240" y="654"/>
                    </a:lnTo>
                    <a:lnTo>
                      <a:pt x="207" y="484"/>
                    </a:lnTo>
                    <a:lnTo>
                      <a:pt x="207" y="360"/>
                    </a:lnTo>
                    <a:lnTo>
                      <a:pt x="252" y="249"/>
                    </a:lnTo>
                    <a:lnTo>
                      <a:pt x="322" y="1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80" name="AutoShape 20"/>
              <p:cNvSpPr>
                <a:spLocks/>
              </p:cNvSpPr>
              <p:nvPr/>
            </p:nvSpPr>
            <p:spPr bwMode="auto">
              <a:xfrm>
                <a:off x="1453" y="2869"/>
                <a:ext cx="542" cy="1376"/>
              </a:xfrm>
              <a:custGeom>
                <a:avLst/>
                <a:gdLst>
                  <a:gd name="T0" fmla="*/ 71 w 542"/>
                  <a:gd name="T1" fmla="*/ 0 h 1376"/>
                  <a:gd name="T2" fmla="*/ 195 w 542"/>
                  <a:gd name="T3" fmla="*/ 90 h 1376"/>
                  <a:gd name="T4" fmla="*/ 254 w 542"/>
                  <a:gd name="T5" fmla="*/ 226 h 1376"/>
                  <a:gd name="T6" fmla="*/ 277 w 542"/>
                  <a:gd name="T7" fmla="*/ 348 h 1376"/>
                  <a:gd name="T8" fmla="*/ 288 w 542"/>
                  <a:gd name="T9" fmla="*/ 507 h 1376"/>
                  <a:gd name="T10" fmla="*/ 277 w 542"/>
                  <a:gd name="T11" fmla="*/ 722 h 1376"/>
                  <a:gd name="T12" fmla="*/ 231 w 542"/>
                  <a:gd name="T13" fmla="*/ 892 h 1376"/>
                  <a:gd name="T14" fmla="*/ 195 w 542"/>
                  <a:gd name="T15" fmla="*/ 1059 h 1376"/>
                  <a:gd name="T16" fmla="*/ 161 w 542"/>
                  <a:gd name="T17" fmla="*/ 1161 h 1376"/>
                  <a:gd name="T18" fmla="*/ 161 w 542"/>
                  <a:gd name="T19" fmla="*/ 1206 h 1376"/>
                  <a:gd name="T20" fmla="*/ 220 w 542"/>
                  <a:gd name="T21" fmla="*/ 1229 h 1376"/>
                  <a:gd name="T22" fmla="*/ 381 w 542"/>
                  <a:gd name="T23" fmla="*/ 1229 h 1376"/>
                  <a:gd name="T24" fmla="*/ 542 w 542"/>
                  <a:gd name="T25" fmla="*/ 1274 h 1376"/>
                  <a:gd name="T26" fmla="*/ 542 w 542"/>
                  <a:gd name="T27" fmla="*/ 1308 h 1376"/>
                  <a:gd name="T28" fmla="*/ 415 w 542"/>
                  <a:gd name="T29" fmla="*/ 1376 h 1376"/>
                  <a:gd name="T30" fmla="*/ 358 w 542"/>
                  <a:gd name="T31" fmla="*/ 1365 h 1376"/>
                  <a:gd name="T32" fmla="*/ 243 w 542"/>
                  <a:gd name="T33" fmla="*/ 1308 h 1376"/>
                  <a:gd name="T34" fmla="*/ 127 w 542"/>
                  <a:gd name="T35" fmla="*/ 1286 h 1376"/>
                  <a:gd name="T36" fmla="*/ 34 w 542"/>
                  <a:gd name="T37" fmla="*/ 1286 h 1376"/>
                  <a:gd name="T38" fmla="*/ 12 w 542"/>
                  <a:gd name="T39" fmla="*/ 1229 h 1376"/>
                  <a:gd name="T40" fmla="*/ 34 w 542"/>
                  <a:gd name="T41" fmla="*/ 1161 h 1376"/>
                  <a:gd name="T42" fmla="*/ 127 w 542"/>
                  <a:gd name="T43" fmla="*/ 1037 h 1376"/>
                  <a:gd name="T44" fmla="*/ 173 w 542"/>
                  <a:gd name="T45" fmla="*/ 880 h 1376"/>
                  <a:gd name="T46" fmla="*/ 195 w 542"/>
                  <a:gd name="T47" fmla="*/ 699 h 1376"/>
                  <a:gd name="T48" fmla="*/ 173 w 542"/>
                  <a:gd name="T49" fmla="*/ 428 h 1376"/>
                  <a:gd name="T50" fmla="*/ 127 w 542"/>
                  <a:gd name="T51" fmla="*/ 317 h 1376"/>
                  <a:gd name="T52" fmla="*/ 46 w 542"/>
                  <a:gd name="T53" fmla="*/ 226 h 1376"/>
                  <a:gd name="T54" fmla="*/ 0 w 542"/>
                  <a:gd name="T55" fmla="*/ 90 h 1376"/>
                  <a:gd name="T56" fmla="*/ 71 w 542"/>
                  <a:gd name="T57" fmla="*/ 0 h 137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42"/>
                  <a:gd name="T88" fmla="*/ 0 h 1376"/>
                  <a:gd name="T89" fmla="*/ 542 w 542"/>
                  <a:gd name="T90" fmla="*/ 1376 h 137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42" h="1376">
                    <a:moveTo>
                      <a:pt x="71" y="0"/>
                    </a:moveTo>
                    <a:lnTo>
                      <a:pt x="195" y="90"/>
                    </a:lnTo>
                    <a:lnTo>
                      <a:pt x="254" y="226"/>
                    </a:lnTo>
                    <a:lnTo>
                      <a:pt x="277" y="348"/>
                    </a:lnTo>
                    <a:lnTo>
                      <a:pt x="288" y="507"/>
                    </a:lnTo>
                    <a:lnTo>
                      <a:pt x="277" y="722"/>
                    </a:lnTo>
                    <a:lnTo>
                      <a:pt x="231" y="892"/>
                    </a:lnTo>
                    <a:lnTo>
                      <a:pt x="195" y="1059"/>
                    </a:lnTo>
                    <a:lnTo>
                      <a:pt x="161" y="1161"/>
                    </a:lnTo>
                    <a:lnTo>
                      <a:pt x="161" y="1206"/>
                    </a:lnTo>
                    <a:lnTo>
                      <a:pt x="220" y="1229"/>
                    </a:lnTo>
                    <a:lnTo>
                      <a:pt x="381" y="1229"/>
                    </a:lnTo>
                    <a:lnTo>
                      <a:pt x="542" y="1274"/>
                    </a:lnTo>
                    <a:lnTo>
                      <a:pt x="542" y="1308"/>
                    </a:lnTo>
                    <a:lnTo>
                      <a:pt x="415" y="1376"/>
                    </a:lnTo>
                    <a:lnTo>
                      <a:pt x="358" y="1365"/>
                    </a:lnTo>
                    <a:lnTo>
                      <a:pt x="243" y="1308"/>
                    </a:lnTo>
                    <a:lnTo>
                      <a:pt x="127" y="1286"/>
                    </a:lnTo>
                    <a:lnTo>
                      <a:pt x="34" y="1286"/>
                    </a:lnTo>
                    <a:lnTo>
                      <a:pt x="12" y="1229"/>
                    </a:lnTo>
                    <a:lnTo>
                      <a:pt x="34" y="1161"/>
                    </a:lnTo>
                    <a:lnTo>
                      <a:pt x="127" y="1037"/>
                    </a:lnTo>
                    <a:lnTo>
                      <a:pt x="173" y="880"/>
                    </a:lnTo>
                    <a:lnTo>
                      <a:pt x="195" y="699"/>
                    </a:lnTo>
                    <a:lnTo>
                      <a:pt x="173" y="428"/>
                    </a:lnTo>
                    <a:lnTo>
                      <a:pt x="127" y="317"/>
                    </a:lnTo>
                    <a:lnTo>
                      <a:pt x="46" y="226"/>
                    </a:lnTo>
                    <a:lnTo>
                      <a:pt x="0" y="9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6" name="Group 6"/>
            <p:cNvGrpSpPr>
              <a:grpSpLocks/>
            </p:cNvGrpSpPr>
            <p:nvPr/>
          </p:nvGrpSpPr>
          <p:grpSpPr bwMode="auto">
            <a:xfrm>
              <a:off x="1252" y="1766"/>
              <a:ext cx="788" cy="1198"/>
              <a:chOff x="1252" y="1766"/>
              <a:chExt cx="788" cy="1198"/>
            </a:xfrm>
          </p:grpSpPr>
          <p:sp>
            <p:nvSpPr>
              <p:cNvPr id="168972" name="AutoShape 12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3" name="AutoShape 13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4" name="AutoShape 14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7" name="Group 7"/>
            <p:cNvGrpSpPr>
              <a:grpSpLocks/>
            </p:cNvGrpSpPr>
            <p:nvPr/>
          </p:nvGrpSpPr>
          <p:grpSpPr bwMode="auto">
            <a:xfrm flipH="1">
              <a:off x="819" y="176"/>
              <a:ext cx="797" cy="944"/>
              <a:chOff x="4060" y="5"/>
              <a:chExt cx="797" cy="944"/>
            </a:xfrm>
          </p:grpSpPr>
          <p:sp>
            <p:nvSpPr>
              <p:cNvPr id="168968" name="AutoShape 8"/>
              <p:cNvSpPr>
                <a:spLocks/>
              </p:cNvSpPr>
              <p:nvPr/>
            </p:nvSpPr>
            <p:spPr bwMode="auto">
              <a:xfrm>
                <a:off x="4094" y="417"/>
                <a:ext cx="597" cy="498"/>
              </a:xfrm>
              <a:custGeom>
                <a:avLst/>
                <a:gdLst>
                  <a:gd name="T0" fmla="*/ 0 w 597"/>
                  <a:gd name="T1" fmla="*/ 312 h 498"/>
                  <a:gd name="T2" fmla="*/ 0 w 597"/>
                  <a:gd name="T3" fmla="*/ 242 h 498"/>
                  <a:gd name="T4" fmla="*/ 34 w 597"/>
                  <a:gd name="T5" fmla="*/ 138 h 498"/>
                  <a:gd name="T6" fmla="*/ 104 w 597"/>
                  <a:gd name="T7" fmla="*/ 70 h 498"/>
                  <a:gd name="T8" fmla="*/ 206 w 597"/>
                  <a:gd name="T9" fmla="*/ 0 h 498"/>
                  <a:gd name="T10" fmla="*/ 299 w 597"/>
                  <a:gd name="T11" fmla="*/ 0 h 498"/>
                  <a:gd name="T12" fmla="*/ 367 w 597"/>
                  <a:gd name="T13" fmla="*/ 0 h 498"/>
                  <a:gd name="T14" fmla="*/ 448 w 597"/>
                  <a:gd name="T15" fmla="*/ 34 h 498"/>
                  <a:gd name="T16" fmla="*/ 530 w 597"/>
                  <a:gd name="T17" fmla="*/ 138 h 498"/>
                  <a:gd name="T18" fmla="*/ 597 w 597"/>
                  <a:gd name="T19" fmla="*/ 255 h 498"/>
                  <a:gd name="T20" fmla="*/ 597 w 597"/>
                  <a:gd name="T21" fmla="*/ 394 h 498"/>
                  <a:gd name="T22" fmla="*/ 564 w 597"/>
                  <a:gd name="T23" fmla="*/ 498 h 498"/>
                  <a:gd name="T24" fmla="*/ 367 w 597"/>
                  <a:gd name="T25" fmla="*/ 464 h 498"/>
                  <a:gd name="T26" fmla="*/ 265 w 597"/>
                  <a:gd name="T27" fmla="*/ 452 h 498"/>
                  <a:gd name="T28" fmla="*/ 138 w 597"/>
                  <a:gd name="T29" fmla="*/ 394 h 498"/>
                  <a:gd name="T30" fmla="*/ 0 w 597"/>
                  <a:gd name="T31" fmla="*/ 312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69" name="AutoShape 9"/>
              <p:cNvSpPr>
                <a:spLocks/>
              </p:cNvSpPr>
              <p:nvPr/>
            </p:nvSpPr>
            <p:spPr bwMode="auto">
              <a:xfrm>
                <a:off x="4284" y="428"/>
                <a:ext cx="240" cy="453"/>
              </a:xfrm>
              <a:custGeom>
                <a:avLst/>
                <a:gdLst>
                  <a:gd name="T0" fmla="*/ 0 w 240"/>
                  <a:gd name="T1" fmla="*/ 383 h 453"/>
                  <a:gd name="T2" fmla="*/ 47 w 240"/>
                  <a:gd name="T3" fmla="*/ 233 h 453"/>
                  <a:gd name="T4" fmla="*/ 167 w 240"/>
                  <a:gd name="T5" fmla="*/ 47 h 453"/>
                  <a:gd name="T6" fmla="*/ 204 w 240"/>
                  <a:gd name="T7" fmla="*/ 0 h 453"/>
                  <a:gd name="T8" fmla="*/ 240 w 240"/>
                  <a:gd name="T9" fmla="*/ 186 h 453"/>
                  <a:gd name="T10" fmla="*/ 192 w 240"/>
                  <a:gd name="T11" fmla="*/ 360 h 453"/>
                  <a:gd name="T12" fmla="*/ 181 w 240"/>
                  <a:gd name="T13" fmla="*/ 453 h 453"/>
                  <a:gd name="T14" fmla="*/ 61 w 240"/>
                  <a:gd name="T15" fmla="*/ 453 h 453"/>
                  <a:gd name="T16" fmla="*/ 0 w 240"/>
                  <a:gd name="T17" fmla="*/ 383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0" name="AutoShape 10"/>
              <p:cNvSpPr>
                <a:spLocks/>
              </p:cNvSpPr>
              <p:nvPr/>
            </p:nvSpPr>
            <p:spPr bwMode="auto">
              <a:xfrm>
                <a:off x="4193" y="27"/>
                <a:ext cx="621" cy="408"/>
              </a:xfrm>
              <a:custGeom>
                <a:avLst/>
                <a:gdLst>
                  <a:gd name="T0" fmla="*/ 322 w 621"/>
                  <a:gd name="T1" fmla="*/ 211 h 408"/>
                  <a:gd name="T2" fmla="*/ 161 w 621"/>
                  <a:gd name="T3" fmla="*/ 197 h 408"/>
                  <a:gd name="T4" fmla="*/ 46 w 621"/>
                  <a:gd name="T5" fmla="*/ 141 h 408"/>
                  <a:gd name="T6" fmla="*/ 0 w 621"/>
                  <a:gd name="T7" fmla="*/ 93 h 408"/>
                  <a:gd name="T8" fmla="*/ 46 w 621"/>
                  <a:gd name="T9" fmla="*/ 11 h 408"/>
                  <a:gd name="T10" fmla="*/ 127 w 621"/>
                  <a:gd name="T11" fmla="*/ 0 h 408"/>
                  <a:gd name="T12" fmla="*/ 218 w 621"/>
                  <a:gd name="T13" fmla="*/ 0 h 408"/>
                  <a:gd name="T14" fmla="*/ 288 w 621"/>
                  <a:gd name="T15" fmla="*/ 104 h 408"/>
                  <a:gd name="T16" fmla="*/ 403 w 621"/>
                  <a:gd name="T17" fmla="*/ 197 h 408"/>
                  <a:gd name="T18" fmla="*/ 505 w 621"/>
                  <a:gd name="T19" fmla="*/ 211 h 408"/>
                  <a:gd name="T20" fmla="*/ 609 w 621"/>
                  <a:gd name="T21" fmla="*/ 267 h 408"/>
                  <a:gd name="T22" fmla="*/ 621 w 621"/>
                  <a:gd name="T23" fmla="*/ 396 h 408"/>
                  <a:gd name="T24" fmla="*/ 553 w 621"/>
                  <a:gd name="T25" fmla="*/ 408 h 408"/>
                  <a:gd name="T26" fmla="*/ 415 w 621"/>
                  <a:gd name="T27" fmla="*/ 360 h 408"/>
                  <a:gd name="T28" fmla="*/ 322 w 621"/>
                  <a:gd name="T29" fmla="*/ 211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1" name="AutoShape 11"/>
              <p:cNvSpPr>
                <a:spLocks/>
              </p:cNvSpPr>
              <p:nvPr/>
            </p:nvSpPr>
            <p:spPr bwMode="auto">
              <a:xfrm>
                <a:off x="4060" y="5"/>
                <a:ext cx="797" cy="944"/>
              </a:xfrm>
              <a:custGeom>
                <a:avLst/>
                <a:gdLst>
                  <a:gd name="T0" fmla="*/ 0 w 797"/>
                  <a:gd name="T1" fmla="*/ 636 h 944"/>
                  <a:gd name="T2" fmla="*/ 262 w 797"/>
                  <a:gd name="T3" fmla="*/ 375 h 944"/>
                  <a:gd name="T4" fmla="*/ 432 w 797"/>
                  <a:gd name="T5" fmla="*/ 296 h 944"/>
                  <a:gd name="T6" fmla="*/ 228 w 797"/>
                  <a:gd name="T7" fmla="*/ 226 h 944"/>
                  <a:gd name="T8" fmla="*/ 102 w 797"/>
                  <a:gd name="T9" fmla="*/ 79 h 944"/>
                  <a:gd name="T10" fmla="*/ 308 w 797"/>
                  <a:gd name="T11" fmla="*/ 0 h 944"/>
                  <a:gd name="T12" fmla="*/ 251 w 797"/>
                  <a:gd name="T13" fmla="*/ 45 h 944"/>
                  <a:gd name="T14" fmla="*/ 181 w 797"/>
                  <a:gd name="T15" fmla="*/ 124 h 944"/>
                  <a:gd name="T16" fmla="*/ 376 w 797"/>
                  <a:gd name="T17" fmla="*/ 203 h 944"/>
                  <a:gd name="T18" fmla="*/ 410 w 797"/>
                  <a:gd name="T19" fmla="*/ 135 h 944"/>
                  <a:gd name="T20" fmla="*/ 444 w 797"/>
                  <a:gd name="T21" fmla="*/ 113 h 944"/>
                  <a:gd name="T22" fmla="*/ 627 w 797"/>
                  <a:gd name="T23" fmla="*/ 192 h 944"/>
                  <a:gd name="T24" fmla="*/ 774 w 797"/>
                  <a:gd name="T25" fmla="*/ 319 h 944"/>
                  <a:gd name="T26" fmla="*/ 718 w 797"/>
                  <a:gd name="T27" fmla="*/ 443 h 944"/>
                  <a:gd name="T28" fmla="*/ 718 w 797"/>
                  <a:gd name="T29" fmla="*/ 375 h 944"/>
                  <a:gd name="T30" fmla="*/ 650 w 797"/>
                  <a:gd name="T31" fmla="*/ 262 h 944"/>
                  <a:gd name="T32" fmla="*/ 511 w 797"/>
                  <a:gd name="T33" fmla="*/ 251 h 944"/>
                  <a:gd name="T34" fmla="*/ 638 w 797"/>
                  <a:gd name="T35" fmla="*/ 375 h 944"/>
                  <a:gd name="T36" fmla="*/ 591 w 797"/>
                  <a:gd name="T37" fmla="*/ 398 h 944"/>
                  <a:gd name="T38" fmla="*/ 455 w 797"/>
                  <a:gd name="T39" fmla="*/ 364 h 944"/>
                  <a:gd name="T40" fmla="*/ 511 w 797"/>
                  <a:gd name="T41" fmla="*/ 455 h 944"/>
                  <a:gd name="T42" fmla="*/ 650 w 797"/>
                  <a:gd name="T43" fmla="*/ 624 h 944"/>
                  <a:gd name="T44" fmla="*/ 638 w 797"/>
                  <a:gd name="T45" fmla="*/ 887 h 944"/>
                  <a:gd name="T46" fmla="*/ 262 w 797"/>
                  <a:gd name="T47" fmla="*/ 876 h 944"/>
                  <a:gd name="T48" fmla="*/ 181 w 797"/>
                  <a:gd name="T49" fmla="*/ 763 h 944"/>
                  <a:gd name="T50" fmla="*/ 557 w 797"/>
                  <a:gd name="T51" fmla="*/ 853 h 944"/>
                  <a:gd name="T52" fmla="*/ 604 w 797"/>
                  <a:gd name="T53" fmla="*/ 774 h 944"/>
                  <a:gd name="T54" fmla="*/ 534 w 797"/>
                  <a:gd name="T55" fmla="*/ 568 h 944"/>
                  <a:gd name="T56" fmla="*/ 489 w 797"/>
                  <a:gd name="T57" fmla="*/ 624 h 944"/>
                  <a:gd name="T58" fmla="*/ 421 w 797"/>
                  <a:gd name="T59" fmla="*/ 647 h 944"/>
                  <a:gd name="T60" fmla="*/ 330 w 797"/>
                  <a:gd name="T61" fmla="*/ 613 h 944"/>
                  <a:gd name="T62" fmla="*/ 262 w 797"/>
                  <a:gd name="T63" fmla="*/ 579 h 944"/>
                  <a:gd name="T64" fmla="*/ 296 w 797"/>
                  <a:gd name="T65" fmla="*/ 443 h 944"/>
                  <a:gd name="T66" fmla="*/ 124 w 797"/>
                  <a:gd name="T67" fmla="*/ 534 h 944"/>
                  <a:gd name="T68" fmla="*/ 68 w 797"/>
                  <a:gd name="T69" fmla="*/ 692 h 944"/>
                  <a:gd name="T70" fmla="*/ 11 w 797"/>
                  <a:gd name="T71" fmla="*/ 774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2362200" y="685800"/>
            <a:ext cx="6172200" cy="2971800"/>
          </a:xfrm>
          <a:prstGeom prst="wedgeRoundRectCallout">
            <a:avLst>
              <a:gd name="adj1" fmla="val -61335"/>
              <a:gd name="adj2" fmla="val 17765"/>
              <a:gd name="adj3" fmla="val 16667"/>
            </a:avLst>
          </a:prstGeom>
          <a:noFill/>
          <a:ln w="25400" cap="sq">
            <a:solidFill>
              <a:srgbClr val="00FFFF"/>
            </a:solidFill>
            <a:miter lim="800000"/>
            <a:headEnd/>
            <a:tailEnd/>
          </a:ln>
        </p:spPr>
        <p:txBody>
          <a:bodyPr lIns="274320" rIns="2743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More</a:t>
            </a:r>
            <a:r>
              <a:rPr lang="en-US" sz="5400" dirty="0" smtClean="0">
                <a:latin typeface="Comic Sans MS" pitchFamily="66" charset="0"/>
              </a:rPr>
              <a:t> next week about counting, algebra &amp; series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65026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2590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Preceding </a:t>
            </a:r>
            <a:r>
              <a:rPr lang="en-US" sz="2400" dirty="0" smtClean="0"/>
              <a:t>slides </a:t>
            </a:r>
            <a:r>
              <a:rPr lang="en-US" sz="2400" dirty="0"/>
              <a:t>adapted from: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Great Theoretical Ideas In Computer Science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Carnegie Mellon Univ., CS 15-251, Spring 2004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Lecture 10	Feb 12, 2004 by Steven </a:t>
            </a:r>
            <a:r>
              <a:rPr lang="en-US" sz="2400" dirty="0" err="1"/>
              <a:t>Rudich</a:t>
            </a: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Applied </a:t>
            </a:r>
            <a:r>
              <a:rPr lang="en-US" sz="2400" i="1" dirty="0" err="1"/>
              <a:t>Combinatorics</a:t>
            </a:r>
            <a:r>
              <a:rPr lang="en-US" sz="2400" dirty="0"/>
              <a:t>, by Alan Tucker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4221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r>
              <a:rPr lang="en-US" sz="4000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sz="4000" b="1" dirty="0" smtClean="0"/>
              <a:t>           bookkeeper</a:t>
            </a:r>
            <a:r>
              <a:rPr lang="en-US" sz="400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# perms    </a:t>
            </a:r>
            <a:r>
              <a:rPr lang="en-US" sz="4000" b="1" dirty="0" smtClean="0"/>
              <a:t>bo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r</a:t>
            </a:r>
            <a:r>
              <a:rPr lang="en-US" sz="4000" dirty="0" smtClean="0"/>
              <a:t>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map perm  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 </a:t>
            </a:r>
            <a:r>
              <a:rPr lang="en-US" sz="4000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                 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</a:rPr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k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e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pe</a:t>
            </a:r>
            <a:endParaRPr lang="en-US" sz="4000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o’s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k’s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3</a:t>
            </a:r>
            <a:r>
              <a:rPr lang="en-US" sz="4000" dirty="0" smtClean="0"/>
              <a:t> </a:t>
            </a:r>
            <a:r>
              <a:rPr lang="en-US" sz="4000" dirty="0" err="1" smtClean="0"/>
              <a:t>e’s</a:t>
            </a:r>
            <a:r>
              <a:rPr lang="en-US" sz="4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000" dirty="0" smtClean="0"/>
              <a:t>       map is </a:t>
            </a:r>
            <a:r>
              <a:rPr lang="en-US" sz="4000" dirty="0" smtClean="0">
                <a:solidFill>
                  <a:srgbClr val="0000FF"/>
                </a:solidFill>
              </a:rPr>
              <a:t>2!·2!·3!</a:t>
            </a:r>
            <a:r>
              <a:rPr lang="en-US" sz="4000" dirty="0" smtClean="0"/>
              <a:t>-to-1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B54D3A3-7076-4E41-BC8B-85C6A2A806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281869"/>
              </p:ext>
            </p:extLst>
          </p:nvPr>
        </p:nvGraphicFramePr>
        <p:xfrm>
          <a:off x="6385106" y="4454071"/>
          <a:ext cx="1968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5" name="Equation" r:id="rId4" imgW="495300" imgH="482600" progId="Equation.DSMT4">
                  <p:embed/>
                </p:oleObj>
              </mc:Choice>
              <mc:Fallback>
                <p:oleObj name="Equation" r:id="rId4" imgW="495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106" y="4454071"/>
                        <a:ext cx="19685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" name="TextBox 10"/>
          <p:cNvSpPr txBox="1"/>
          <p:nvPr/>
        </p:nvSpPr>
        <p:spPr>
          <a:xfrm>
            <a:off x="2743200" y="4038600"/>
            <a:ext cx="487680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obeokrkepe</a:t>
            </a:r>
            <a:r>
              <a:rPr lang="en-US" b="1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593725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2057400"/>
          </a:xfrm>
        </p:spPr>
        <p:txBody>
          <a:bodyPr/>
          <a:lstStyle/>
          <a:p>
            <a:r>
              <a:rPr lang="en-US" sz="4400" dirty="0" smtClean="0"/>
              <a:t># permutations of </a:t>
            </a:r>
            <a:r>
              <a:rPr lang="en-US" dirty="0" smtClean="0"/>
              <a:t>length-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sz="4400" dirty="0" smtClean="0"/>
              <a:t>word with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400" dirty="0" smtClean="0"/>
              <a:t> </a:t>
            </a:r>
            <a:r>
              <a:rPr lang="en-US" sz="4400" b="1" dirty="0" err="1" smtClean="0"/>
              <a:t>a</a:t>
            </a:r>
            <a:r>
              <a:rPr lang="en-US" sz="4400" dirty="0" err="1" smtClean="0"/>
              <a:t>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400" dirty="0" smtClean="0"/>
              <a:t> </a:t>
            </a:r>
            <a:r>
              <a:rPr lang="en-US" sz="4400" b="1" dirty="0" err="1" smtClean="0"/>
              <a:t>b</a:t>
            </a:r>
            <a:r>
              <a:rPr lang="en-US" sz="4400" dirty="0" err="1" smtClean="0"/>
              <a:t>’s</a:t>
            </a:r>
            <a:r>
              <a:rPr lang="en-US" sz="4400" dirty="0" smtClean="0"/>
              <a:t>, …,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400" dirty="0" smtClean="0"/>
              <a:t> </a:t>
            </a:r>
            <a:r>
              <a:rPr lang="en-US" sz="4400" b="1" dirty="0" err="1" smtClean="0"/>
              <a:t>z</a:t>
            </a:r>
            <a:r>
              <a:rPr lang="en-US" sz="4400" dirty="0" err="1" smtClean="0"/>
              <a:t>’s</a:t>
            </a:r>
            <a:r>
              <a:rPr lang="en-US" sz="4400" dirty="0" smtClean="0"/>
              <a:t>: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B54D3A3-7076-4E41-BC8B-85C6A2A8061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519086"/>
              </p:ext>
            </p:extLst>
          </p:nvPr>
        </p:nvGraphicFramePr>
        <p:xfrm>
          <a:off x="5202238" y="2735263"/>
          <a:ext cx="3532187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6" name="Equation" r:id="rId4" imgW="723900" imgH="533400" progId="Equation.3">
                  <p:embed/>
                </p:oleObj>
              </mc:Choice>
              <mc:Fallback>
                <p:oleObj name="Equation" r:id="rId4" imgW="7239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2735263"/>
                        <a:ext cx="3532187" cy="2601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766115"/>
              </p:ext>
            </p:extLst>
          </p:nvPr>
        </p:nvGraphicFramePr>
        <p:xfrm>
          <a:off x="473075" y="2862263"/>
          <a:ext cx="4872038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7" name="Equation" r:id="rId6" imgW="1130300" imgH="558800" progId="Equation.3">
                  <p:embed/>
                </p:oleObj>
              </mc:Choice>
              <mc:Fallback>
                <p:oleObj name="Equation" r:id="rId6" imgW="1130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862263"/>
                        <a:ext cx="4872038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9200" y="5334000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multinomial coefficient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1219200"/>
            <a:ext cx="8686800" cy="4114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5186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838594"/>
              </p:ext>
            </p:extLst>
          </p:nvPr>
        </p:nvGraphicFramePr>
        <p:xfrm>
          <a:off x="1854200" y="2560638"/>
          <a:ext cx="55372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1" name="Equation" r:id="rId4" imgW="1384300" imgH="546100" progId="Equation.DSMT4">
                  <p:embed/>
                </p:oleObj>
              </mc:Choice>
              <mc:Fallback>
                <p:oleObj name="Equation" r:id="rId4" imgW="13843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560638"/>
                        <a:ext cx="55372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47019" y="1325677"/>
            <a:ext cx="7518400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binomial a special case</a:t>
            </a:r>
            <a:r>
              <a:rPr lang="en-US" sz="5400" dirty="0">
                <a:solidFill>
                  <a:srgbClr val="7030A0"/>
                </a:solidFill>
                <a:latin typeface="Arial" charset="0"/>
              </a:rPr>
              <a:t>: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47800" y="304800"/>
            <a:ext cx="6067459" cy="73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dirty="0" smtClean="0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binomial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186624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00FF"/>
                </a:solidFill>
                <a:latin typeface="Comic Sans MS" pitchFamily="66" charset="0"/>
              </a:rPr>
              <a:t>5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3725863" y="4311650"/>
            <a:ext cx="1692275" cy="1708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00" dirty="0">
                <a:solidFill>
                  <a:srgbClr val="0000FF"/>
                </a:solidFill>
                <a:latin typeface="Comic Sans MS" pitchFamily="66" charset="0"/>
              </a:rPr>
              <a:t>5!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7030A0"/>
                </a:solidFill>
                <a:latin typeface="Comic Sans MS" pitchFamily="66" charset="0"/>
              </a:rPr>
              <a:t>multi</a:t>
            </a:r>
            <a:r>
              <a:rPr lang="en-US" sz="4400" b="1" dirty="0" err="1">
                <a:latin typeface="Comic Sans MS" pitchFamily="66" charset="0"/>
              </a:rPr>
              <a:t>nomials</a:t>
            </a:r>
            <a:endParaRPr lang="en-US" sz="4400" b="1" dirty="0">
              <a:latin typeface="Comic Sans MS" pitchFamily="66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36203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/>
      <p:bldP spid="5304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85733" name="Text Box 4"/>
          <p:cNvSpPr txBox="1">
            <a:spLocks noChangeArrowheads="1"/>
          </p:cNvSpPr>
          <p:nvPr/>
        </p:nvSpPr>
        <p:spPr bwMode="auto">
          <a:xfrm>
            <a:off x="1447800" y="4219575"/>
            <a:ext cx="5943600" cy="2327275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SYSTEMS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latin typeface="Comic Sans MS" pitchFamily="66" charset="0"/>
              </a:rPr>
              <a:t>multinomials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04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uiExpand="1" build="p"/>
      <p:bldP spid="58573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165542"/>
              </p:ext>
            </p:extLst>
          </p:nvPr>
        </p:nvGraphicFramePr>
        <p:xfrm>
          <a:off x="2524125" y="4067175"/>
          <a:ext cx="40163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6" name="Equation" r:id="rId4" imgW="1028700" imgH="571500" progId="Equation.DSMT4">
                  <p:embed/>
                </p:oleObj>
              </mc:Choice>
              <mc:Fallback>
                <p:oleObj name="Equation" r:id="rId4" imgW="10287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4067175"/>
                        <a:ext cx="4016375" cy="2232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05149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212054"/>
              </p:ext>
            </p:extLst>
          </p:nvPr>
        </p:nvGraphicFramePr>
        <p:xfrm>
          <a:off x="713607" y="4067679"/>
          <a:ext cx="7636672" cy="2232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3" name="Equation" r:id="rId4" imgW="1955800" imgH="571500" progId="Equation.DSMT4">
                  <p:embed/>
                </p:oleObj>
              </mc:Choice>
              <mc:Fallback>
                <p:oleObj name="Equation" r:id="rId4" imgW="19558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07" y="4067679"/>
                        <a:ext cx="7636672" cy="22320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6342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8702"/>
            <a:ext cx="7176300" cy="956541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multinomial coefficients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203840"/>
              </p:ext>
            </p:extLst>
          </p:nvPr>
        </p:nvGraphicFramePr>
        <p:xfrm>
          <a:off x="-52388" y="1711325"/>
          <a:ext cx="9209088" cy="274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0" name="Equation" r:id="rId4" imgW="2082800" imgH="622300" progId="Equation.3">
                  <p:embed/>
                </p:oleObj>
              </mc:Choice>
              <mc:Fallback>
                <p:oleObj name="Equation" r:id="rId4" imgW="20828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-52388" y="1711325"/>
                        <a:ext cx="9209088" cy="274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16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10496</TotalTime>
  <Words>498</Words>
  <Application>Microsoft Macintosh PowerPoint</Application>
  <PresentationFormat>On-screen Show (4:3)</PresentationFormat>
  <Paragraphs>121</Paragraphs>
  <Slides>17</Slides>
  <Notes>17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6.042 Lecture Template</vt:lpstr>
      <vt:lpstr>Equation</vt:lpstr>
      <vt:lpstr>MathType 6.0 Equation</vt:lpstr>
      <vt:lpstr>PowerPoint Presentation</vt:lpstr>
      <vt:lpstr>bookkeeper rule</vt:lpstr>
      <vt:lpstr>bookkeeper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multinomial coefficients</vt:lpstr>
      <vt:lpstr>PowerPoint Presentation</vt:lpstr>
      <vt:lpstr>PowerPoint Presentation</vt:lpstr>
      <vt:lpstr>PowerPoint Presentation</vt:lpstr>
      <vt:lpstr>The Multinomial Formula</vt:lpstr>
      <vt:lpstr>The Multinomial Formula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1708</cp:revision>
  <cp:lastPrinted>2012-04-09T06:33:01Z</cp:lastPrinted>
  <dcterms:created xsi:type="dcterms:W3CDTF">2011-04-13T00:22:08Z</dcterms:created>
  <dcterms:modified xsi:type="dcterms:W3CDTF">2012-04-17T17:11:00Z</dcterms:modified>
</cp:coreProperties>
</file>