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482" r:id="rId2"/>
    <p:sldId id="483" r:id="rId3"/>
    <p:sldId id="471" r:id="rId4"/>
    <p:sldId id="480" r:id="rId5"/>
    <p:sldId id="449" r:id="rId6"/>
    <p:sldId id="451" r:id="rId7"/>
    <p:sldId id="452" r:id="rId8"/>
    <p:sldId id="459" r:id="rId9"/>
    <p:sldId id="460" r:id="rId10"/>
    <p:sldId id="453" r:id="rId11"/>
    <p:sldId id="454" r:id="rId12"/>
    <p:sldId id="455" r:id="rId13"/>
    <p:sldId id="456" r:id="rId14"/>
    <p:sldId id="462" r:id="rId15"/>
    <p:sldId id="476" r:id="rId16"/>
    <p:sldId id="477" r:id="rId17"/>
    <p:sldId id="479" r:id="rId18"/>
    <p:sldId id="461" r:id="rId19"/>
    <p:sldId id="481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FF"/>
    <a:srgbClr val="FFFF00"/>
    <a:srgbClr val="80C0FF"/>
    <a:srgbClr val="EC4408"/>
    <a:srgbClr val="3C34DA"/>
    <a:srgbClr val="544DD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95" autoAdjust="0"/>
    <p:restoredTop sz="93735" autoAdjust="0"/>
  </p:normalViewPr>
  <p:slideViewPr>
    <p:cSldViewPr snapToGrid="0" showGuides="1">
      <p:cViewPr>
        <p:scale>
          <a:sx n="150" d="100"/>
          <a:sy n="150" d="100"/>
        </p:scale>
        <p:origin x="-456" y="64"/>
      </p:cViewPr>
      <p:guideLst>
        <p:guide orient="horz" pos="2187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8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D2F0BD0-2D55-204A-833D-0C685D56B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0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54E8F9-F7ED-A049-B276-A058D6B255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5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9B263345-5EED-274E-80E4-9DFDCA68A703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45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ACBF5921-07AB-294B-9B63-E87E71ACFAC6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253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408483C5-0A83-BA45-9B01-C5B9128801EF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840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78E1398C-3A42-0C43-B011-668DBF455EDC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4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457BD542-2278-F24C-8F20-D8E3F3FF2ADF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037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8605EF5F-1297-CD49-BED0-8AC3E0B1A059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900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12558D4C-4AF3-2E4F-B63E-4843AD7BED97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4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304800"/>
            <a:ext cx="585470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0466A29D-789B-AD42-9B47-309CDB29406C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973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304800"/>
            <a:ext cx="585470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57F860DA-C9D6-E64A-BE65-3FC2011E1FDD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234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74800" y="304800"/>
            <a:ext cx="58547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7500" y="6464300"/>
            <a:ext cx="11303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/>
                <a:cs typeface="Comic Sans MS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921A3A1-61C2-AA42-85F8-9C941D607B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2" name="Rectangle 14"/>
          <p:cNvSpPr>
            <a:spLocks noChangeArrowheads="1"/>
          </p:cNvSpPr>
          <p:nvPr userDrawn="1"/>
        </p:nvSpPr>
        <p:spPr bwMode="auto">
          <a:xfrm>
            <a:off x="3606800" y="6589713"/>
            <a:ext cx="19991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omic Sans MS"/>
                <a:cs typeface="Comic Sans MS"/>
              </a:rPr>
              <a:t>Albert R Meyer,  May</a:t>
            </a:r>
            <a:r>
              <a:rPr lang="en-US" sz="1000" baseline="0" dirty="0" smtClean="0">
                <a:latin typeface="Comic Sans MS"/>
                <a:cs typeface="Comic Sans MS"/>
              </a:rPr>
              <a:t> 11</a:t>
            </a:r>
            <a:r>
              <a:rPr lang="en-US" sz="1000" dirty="0" smtClean="0">
                <a:latin typeface="Comic Sans MS"/>
                <a:cs typeface="Comic Sans MS"/>
              </a:rPr>
              <a:t>, 2012</a:t>
            </a:r>
            <a:endParaRPr lang="en-US" sz="1000" dirty="0">
              <a:latin typeface="Comic Sans MS"/>
              <a:cs typeface="Comic Sans MS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2" r:id="rId8"/>
    <p:sldLayoutId id="2147483663" r:id="rId9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/>
          <a:ea typeface="+mj-ea"/>
          <a:cs typeface="Comic Sans M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80494F4B-E018-994A-98B8-1CAA209B241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1150" y="2026975"/>
            <a:ext cx="8209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omic Sans MS"/>
                <a:cs typeface="Comic Sans MS"/>
              </a:rPr>
              <a:t>Deviation 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of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Independent Sums</a:t>
            </a:r>
          </a:p>
          <a:p>
            <a:pPr algn="ctr"/>
            <a:r>
              <a:rPr lang="en-US" sz="60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Chernoff’s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Bound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2255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79E29FA8-B713-D445-86B3-4FFB0A819CC8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377864" name="Rectangle 8"/>
          <p:cNvSpPr>
            <a:spLocks noGrp="1" noChangeArrowheads="1"/>
          </p:cNvSpPr>
          <p:nvPr>
            <p:ph type="title"/>
          </p:nvPr>
        </p:nvSpPr>
        <p:spPr>
          <a:xfrm>
            <a:off x="1682750" y="368299"/>
            <a:ext cx="6699250" cy="944033"/>
          </a:xfrm>
          <a:noFill/>
          <a:ln/>
        </p:spPr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</a:t>
            </a:r>
            <a:r>
              <a:rPr lang="en-US" dirty="0" smtClean="0"/>
              <a:t>Bound </a:t>
            </a:r>
            <a:r>
              <a:rPr lang="en-US" dirty="0"/>
              <a:t>for Lottery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8763" y="1250949"/>
            <a:ext cx="8674100" cy="500591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Let </a:t>
            </a:r>
            <a:r>
              <a:rPr lang="en-US" sz="4400" dirty="0">
                <a:solidFill>
                  <a:srgbClr val="0000FF"/>
                </a:solidFill>
              </a:rPr>
              <a:t>c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FF6600"/>
                </a:solidFill>
              </a:rPr>
              <a:t>e</a:t>
            </a:r>
            <a:r>
              <a:rPr lang="en-US" sz="4400" dirty="0">
                <a:solidFill>
                  <a:srgbClr val="0000FF"/>
                </a:solidFill>
              </a:rPr>
              <a:t>,</a:t>
            </a:r>
            <a:r>
              <a:rPr lang="en-US" sz="4400" dirty="0"/>
              <a:t> so </a:t>
            </a:r>
            <a:r>
              <a:rPr lang="el-GR" sz="4400" dirty="0" smtClean="0">
                <a:solidFill>
                  <a:srgbClr val="0000FF"/>
                </a:solidFill>
              </a:rPr>
              <a:t>β</a:t>
            </a:r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>
                <a:solidFill>
                  <a:srgbClr val="0000FF"/>
                </a:solidFill>
              </a:rPr>
              <a:t>c)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FF6600"/>
                </a:solidFill>
              </a:rPr>
              <a:t>1</a:t>
            </a:r>
            <a:r>
              <a:rPr lang="en-US" sz="4400" dirty="0"/>
              <a:t>:</a:t>
            </a:r>
          </a:p>
          <a:p>
            <a:pPr algn="ctr"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{</a:t>
            </a:r>
            <a:r>
              <a:rPr lang="en-US" sz="4400" dirty="0">
                <a:solidFill>
                  <a:srgbClr val="3C34DA"/>
                </a:solidFill>
              </a:rPr>
              <a:t>R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chemeClr val="accent2"/>
                </a:solidFill>
                <a:cs typeface="Times New Roman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cs typeface="Times New Roman" charset="0"/>
              </a:rPr>
              <a:t>e</a:t>
            </a:r>
            <a:r>
              <a:rPr lang="en-US" sz="4400" dirty="0" smtClean="0"/>
              <a:t>⋅</a:t>
            </a:r>
            <a:r>
              <a:rPr lang="en-US" sz="4400" dirty="0" smtClean="0">
                <a:solidFill>
                  <a:srgbClr val="3C34DA"/>
                </a:solidFill>
                <a:cs typeface="Times New Roman" charset="0"/>
              </a:rPr>
              <a:t>µ</a:t>
            </a:r>
            <a:r>
              <a:rPr lang="en-US" sz="4400" dirty="0">
                <a:cs typeface="Times New Roman" charset="0"/>
              </a:rPr>
              <a:t>} </a:t>
            </a:r>
            <a:r>
              <a:rPr lang="en-US" sz="4400" b="1" dirty="0">
                <a:latin typeface="Euclid Symbol" charset="2"/>
                <a:cs typeface="Euclid Symbol" charset="2"/>
              </a:rPr>
              <a:t>≤</a:t>
            </a:r>
            <a:r>
              <a:rPr lang="en-US" sz="4400" dirty="0">
                <a:cs typeface="Times New Roman" charset="0"/>
              </a:rPr>
              <a:t>  </a:t>
            </a:r>
            <a:r>
              <a:rPr lang="en-US" sz="5400" dirty="0">
                <a:solidFill>
                  <a:srgbClr val="FF6600"/>
                </a:solidFill>
                <a:cs typeface="Times New Roman" charset="0"/>
              </a:rPr>
              <a:t>e</a:t>
            </a:r>
            <a:r>
              <a:rPr lang="en-US" sz="5400" baseline="30000" dirty="0">
                <a:solidFill>
                  <a:srgbClr val="3C34DA"/>
                </a:solidFill>
                <a:cs typeface="Times New Roman" charset="0"/>
              </a:rPr>
              <a:t>–</a:t>
            </a:r>
            <a:r>
              <a:rPr lang="en-US" sz="5400" baseline="30000" dirty="0" smtClean="0">
                <a:solidFill>
                  <a:srgbClr val="FF6600"/>
                </a:solidFill>
                <a:cs typeface="Times New Roman" charset="0"/>
              </a:rPr>
              <a:t>1</a:t>
            </a:r>
            <a:r>
              <a:rPr lang="en-US" sz="5400" baseline="30000" dirty="0" smtClean="0"/>
              <a:t>⋅</a:t>
            </a:r>
            <a:r>
              <a:rPr lang="en-US" sz="5400" baseline="30000" dirty="0" smtClean="0">
                <a:solidFill>
                  <a:srgbClr val="3C34DA"/>
                </a:solidFill>
                <a:cs typeface="Times New Roman" charset="0"/>
              </a:rPr>
              <a:t>µ</a:t>
            </a:r>
            <a:r>
              <a:rPr lang="en-US" sz="5400" baseline="30000" dirty="0" smtClean="0">
                <a:solidFill>
                  <a:schemeClr val="accent2"/>
                </a:solidFill>
                <a:cs typeface="Times New Roman" charset="0"/>
              </a:rPr>
              <a:t> </a:t>
            </a:r>
            <a:r>
              <a:rPr lang="en-US" sz="4400" baseline="30000" dirty="0" smtClean="0">
                <a:solidFill>
                  <a:schemeClr val="accent2"/>
                </a:solidFill>
                <a:cs typeface="Times New Roman" charset="0"/>
              </a:rPr>
              <a:t>  </a:t>
            </a:r>
            <a:r>
              <a:rPr lang="en-US" sz="4400" dirty="0">
                <a:solidFill>
                  <a:srgbClr val="3C34DA"/>
                </a:solidFill>
                <a:cs typeface="Times New Roman" charset="0"/>
              </a:rPr>
              <a:t>= </a:t>
            </a:r>
            <a:r>
              <a:rPr lang="en-US" sz="4400" dirty="0">
                <a:solidFill>
                  <a:srgbClr val="FF6600"/>
                </a:solidFill>
                <a:cs typeface="Times New Roman" charset="0"/>
              </a:rPr>
              <a:t>e</a:t>
            </a:r>
            <a:r>
              <a:rPr lang="en-US" sz="5400" baseline="30000" dirty="0">
                <a:solidFill>
                  <a:srgbClr val="FF6600"/>
                </a:solidFill>
                <a:cs typeface="Times New Roman" charset="0"/>
              </a:rPr>
              <a:t>–</a:t>
            </a:r>
            <a:r>
              <a:rPr lang="en-US" sz="4400" baseline="30000" dirty="0">
                <a:solidFill>
                  <a:srgbClr val="FF6600"/>
                </a:solidFill>
                <a:cs typeface="Times New Roman" charset="0"/>
              </a:rPr>
              <a:t>100</a:t>
            </a:r>
          </a:p>
          <a:p>
            <a:pPr>
              <a:buFontTx/>
              <a:buNone/>
            </a:pPr>
            <a:endParaRPr lang="en-US" sz="4400" baseline="30000" dirty="0">
              <a:solidFill>
                <a:srgbClr val="3C34DA"/>
              </a:solidFill>
              <a:cs typeface="Times New Roman" charset="0"/>
            </a:endParaRPr>
          </a:p>
          <a:p>
            <a:pPr>
              <a:buFontTx/>
              <a:buNone/>
            </a:pPr>
            <a:endParaRPr lang="en-US" sz="4000" baseline="30000" dirty="0">
              <a:solidFill>
                <a:srgbClr val="3C34DA"/>
              </a:solidFill>
              <a:cs typeface="Times New Roman" charset="0"/>
            </a:endParaRPr>
          </a:p>
          <a:p>
            <a:pPr>
              <a:buFontTx/>
              <a:buNone/>
            </a:pPr>
            <a:r>
              <a:rPr lang="en-US" sz="4400" dirty="0">
                <a:cs typeface="Times New Roman" charset="0"/>
              </a:rPr>
              <a:t>Chance of even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cs typeface="Times New Roman" charset="0"/>
              </a:rPr>
              <a:t>173</a:t>
            </a:r>
            <a:r>
              <a:rPr lang="en-US" sz="4400" dirty="0">
                <a:cs typeface="Times New Roman" charset="0"/>
              </a:rPr>
              <a:t> extra </a:t>
            </a:r>
            <a:r>
              <a:rPr lang="en-US" sz="4400" dirty="0" smtClean="0">
                <a:cs typeface="Times New Roman" charset="0"/>
              </a:rPr>
              <a:t>winners is </a:t>
            </a:r>
            <a:r>
              <a:rPr lang="en-US" sz="4400" dirty="0">
                <a:cs typeface="Times New Roman" charset="0"/>
              </a:rPr>
              <a:t>negligible</a:t>
            </a:r>
            <a:r>
              <a:rPr lang="en-US" sz="4400" dirty="0" smtClean="0">
                <a:cs typeface="Times New Roman" charset="0"/>
              </a:rPr>
              <a:t>.  </a:t>
            </a:r>
            <a:r>
              <a:rPr lang="en-US" sz="4400" dirty="0">
                <a:solidFill>
                  <a:srgbClr val="008000"/>
                </a:solidFill>
                <a:cs typeface="Times New Roman" charset="0"/>
              </a:rPr>
              <a:t>Small</a:t>
            </a:r>
            <a:r>
              <a:rPr lang="en-US" sz="4400" dirty="0">
                <a:cs typeface="Times New Roman" charset="0"/>
              </a:rPr>
              <a:t> </a:t>
            </a:r>
            <a:r>
              <a:rPr lang="en-US" sz="4400" dirty="0">
                <a:solidFill>
                  <a:srgbClr val="660066"/>
                </a:solidFill>
                <a:cs typeface="Times New Roman" charset="0"/>
              </a:rPr>
              <a:t>reserve $$</a:t>
            </a:r>
            <a:r>
              <a:rPr lang="en-US" sz="4400" dirty="0">
                <a:cs typeface="Times New Roman" charset="0"/>
              </a:rPr>
              <a:t> OK.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5500" y="2997201"/>
            <a:ext cx="3246438" cy="1003299"/>
            <a:chOff x="5905500" y="2997201"/>
            <a:chExt cx="3246438" cy="1003299"/>
          </a:xfrm>
        </p:grpSpPr>
        <p:sp>
          <p:nvSpPr>
            <p:cNvPr id="377861" name="Text Box 5"/>
            <p:cNvSpPr txBox="1">
              <a:spLocks noChangeArrowheads="1"/>
            </p:cNvSpPr>
            <p:nvPr/>
          </p:nvSpPr>
          <p:spPr bwMode="auto">
            <a:xfrm rot="16200000">
              <a:off x="7215445" y="2756334"/>
              <a:ext cx="53393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6000" dirty="0"/>
                <a:t>{</a:t>
              </a:r>
            </a:p>
          </p:txBody>
        </p:sp>
        <p:sp>
          <p:nvSpPr>
            <p:cNvPr id="377863" name="Text Box 7"/>
            <p:cNvSpPr txBox="1">
              <a:spLocks noChangeArrowheads="1"/>
            </p:cNvSpPr>
            <p:nvPr/>
          </p:nvSpPr>
          <p:spPr bwMode="auto">
            <a:xfrm>
              <a:off x="5905500" y="3292475"/>
              <a:ext cx="3246438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rgbClr val="008000"/>
                  </a:solidFill>
                  <a:latin typeface="Comic Sans MS"/>
                  <a:cs typeface="Comic Sans MS"/>
                </a:rPr>
                <a:t>Don</a:t>
              </a:r>
              <a:r>
                <a:rPr lang="ja-JP" altLang="en-US" sz="4000" dirty="0">
                  <a:solidFill>
                    <a:srgbClr val="008000"/>
                  </a:solidFill>
                  <a:latin typeface="Comic Sans MS"/>
                  <a:cs typeface="Comic Sans MS"/>
                </a:rPr>
                <a:t>’</a:t>
              </a:r>
              <a:r>
                <a:rPr lang="en-US" sz="4000" dirty="0">
                  <a:solidFill>
                    <a:srgbClr val="008000"/>
                  </a:solidFill>
                  <a:latin typeface="Comic Sans MS"/>
                  <a:cs typeface="Comic Sans MS"/>
                </a:rPr>
                <a:t>t worry!</a:t>
              </a:r>
            </a:p>
          </p:txBody>
        </p:sp>
      </p:grpSp>
      <p:graphicFrame>
        <p:nvGraphicFramePr>
          <p:cNvPr id="377865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0310916"/>
              </p:ext>
            </p:extLst>
          </p:nvPr>
        </p:nvGraphicFramePr>
        <p:xfrm>
          <a:off x="2967038" y="2444750"/>
          <a:ext cx="1087437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0" name="Equation" r:id="rId3" imgW="304800" imgH="444500" progId="Equation.DSMT4">
                  <p:embed/>
                </p:oleObj>
              </mc:Choice>
              <mc:Fallback>
                <p:oleObj name="Equation" r:id="rId3" imgW="3048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2444750"/>
                        <a:ext cx="1087437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4AF606B8-E435-EB47-B5FF-4C4EFB99FDBA}" type="slidenum">
              <a:rPr lang="en-US" sz="1400"/>
              <a:pPr/>
              <a:t>11</a:t>
            </a:fld>
            <a:endParaRPr lang="en-US" sz="1400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9050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>
                <a:solidFill>
                  <a:srgbClr val="3C34DA"/>
                </a:solidFill>
              </a:rPr>
              <a:t>Binomial</a:t>
            </a:r>
            <a:r>
              <a:rPr lang="en-US" sz="4400">
                <a:solidFill>
                  <a:srgbClr val="800080"/>
                </a:solidFill>
              </a:rPr>
              <a:t> </a:t>
            </a:r>
            <a:r>
              <a:rPr lang="en-US" sz="4400" i="1">
                <a:solidFill>
                  <a:srgbClr val="3C34DA"/>
                </a:solidFill>
              </a:rPr>
              <a:t>B</a:t>
            </a:r>
            <a:r>
              <a:rPr lang="en-US" sz="4400" i="1" baseline="-25000">
                <a:solidFill>
                  <a:srgbClr val="3C34DA"/>
                </a:solidFill>
              </a:rPr>
              <a:t>n</a:t>
            </a:r>
            <a:r>
              <a:rPr lang="en-US" sz="4400"/>
              <a:t>:</a:t>
            </a:r>
            <a:r>
              <a:rPr lang="en-US" sz="4400" i="1" baseline="-25000">
                <a:solidFill>
                  <a:srgbClr val="3C34DA"/>
                </a:solidFill>
              </a:rPr>
              <a:t>  </a:t>
            </a:r>
            <a:r>
              <a:rPr lang="en-US" sz="4400"/>
              <a:t>have bounds</a:t>
            </a:r>
            <a:r>
              <a:rPr lang="en-US" sz="4400">
                <a:solidFill>
                  <a:srgbClr val="800080"/>
                </a:solidFill>
              </a:rPr>
              <a:t> </a:t>
            </a:r>
            <a:endParaRPr lang="en-US" sz="4400" i="1">
              <a:solidFill>
                <a:srgbClr val="800080"/>
              </a:solidFill>
            </a:endParaRPr>
          </a:p>
          <a:p>
            <a:pPr>
              <a:buFontTx/>
              <a:buNone/>
            </a:pPr>
            <a:endParaRPr lang="en-US" sz="5400"/>
          </a:p>
          <a:p>
            <a:pPr>
              <a:buFontTx/>
              <a:buNone/>
            </a:pPr>
            <a:r>
              <a:rPr lang="en-US" sz="5400"/>
              <a:t> </a:t>
            </a:r>
            <a:r>
              <a:rPr lang="en-US" sz="6000"/>
              <a:t>Pr {</a:t>
            </a:r>
            <a:r>
              <a:rPr lang="en-US" sz="6000" i="1">
                <a:solidFill>
                  <a:srgbClr val="3C34DA"/>
                </a:solidFill>
              </a:rPr>
              <a:t>B</a:t>
            </a:r>
            <a:r>
              <a:rPr lang="en-US" sz="6000" i="1" baseline="-25000">
                <a:solidFill>
                  <a:srgbClr val="3C34DA"/>
                </a:solidFill>
              </a:rPr>
              <a:t>n</a:t>
            </a:r>
            <a:r>
              <a:rPr lang="en-US" sz="6000" baseline="-25000"/>
              <a:t> </a:t>
            </a:r>
            <a:r>
              <a:rPr lang="en-US" sz="6000">
                <a:cs typeface="Times New Roman" charset="0"/>
              </a:rPr>
              <a:t>≥ </a:t>
            </a:r>
            <a:r>
              <a:rPr lang="en-US" sz="6000" i="1">
                <a:solidFill>
                  <a:srgbClr val="3C34DA"/>
                </a:solidFill>
                <a:cs typeface="Times New Roman" charset="0"/>
              </a:rPr>
              <a:t>a</a:t>
            </a:r>
            <a:r>
              <a:rPr lang="en-US" sz="6000">
                <a:solidFill>
                  <a:srgbClr val="3C34DA"/>
                </a:solidFill>
                <a:cs typeface="Times New Roman" charset="0"/>
              </a:rPr>
              <a:t>µ</a:t>
            </a:r>
            <a:r>
              <a:rPr lang="en-US" sz="6000">
                <a:cs typeface="Times New Roman" charset="0"/>
              </a:rPr>
              <a:t>}</a:t>
            </a:r>
          </a:p>
          <a:p>
            <a:pPr>
              <a:buFontTx/>
              <a:buNone/>
            </a:pPr>
            <a:r>
              <a:rPr lang="en-US" sz="4000" baseline="-25000">
                <a:cs typeface="Times New Roman" charset="0"/>
              </a:rPr>
              <a:t>     </a:t>
            </a:r>
          </a:p>
          <a:p>
            <a:pPr>
              <a:buFontTx/>
              <a:buNone/>
            </a:pPr>
            <a:r>
              <a:rPr lang="en-US" sz="4000" baseline="-25000">
                <a:cs typeface="Times New Roman" charset="0"/>
              </a:rPr>
              <a:t>       </a:t>
            </a:r>
          </a:p>
        </p:txBody>
      </p:sp>
      <p:graphicFrame>
        <p:nvGraphicFramePr>
          <p:cNvPr id="378884" name="Object 4"/>
          <p:cNvGraphicFramePr>
            <a:graphicFrameLocks noChangeAspect="1"/>
          </p:cNvGraphicFramePr>
          <p:nvPr/>
        </p:nvGraphicFramePr>
        <p:xfrm>
          <a:off x="4724400" y="3298825"/>
          <a:ext cx="40386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5" name="Equation" r:id="rId3" imgW="901440" imgH="469800" progId="Equation.3">
                  <p:embed/>
                </p:oleObj>
              </mc:Choice>
              <mc:Fallback>
                <p:oleObj name="Equation" r:id="rId3" imgW="9014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98825"/>
                        <a:ext cx="403860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330200"/>
            <a:ext cx="7531100" cy="1168400"/>
          </a:xfrm>
          <a:noFill/>
          <a:ln/>
        </p:spPr>
        <p:txBody>
          <a:bodyPr/>
          <a:lstStyle/>
          <a:p>
            <a:r>
              <a:rPr lang="en-US" b="1"/>
              <a:t>Bounds on Binomial Distribution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5E03115D-F102-7147-8205-A7B355F5E890}" type="slidenum">
              <a:rPr lang="en-US" sz="1400"/>
              <a:pPr/>
              <a:t>12</a:t>
            </a:fld>
            <a:endParaRPr lang="en-US" sz="1400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67" y="1794933"/>
            <a:ext cx="8678333" cy="3234267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 </a:t>
            </a:r>
            <a:r>
              <a:rPr lang="en-US" sz="5400" dirty="0" smtClean="0"/>
              <a:t>log</a:t>
            </a:r>
            <a:r>
              <a:rPr lang="en-US" sz="5400" baseline="-25000" dirty="0" smtClean="0"/>
              <a:t>2</a:t>
            </a:r>
            <a:r>
              <a:rPr lang="en-US" sz="5400" dirty="0"/>
              <a:t>( </a:t>
            </a:r>
            <a:r>
              <a:rPr lang="en-US" sz="5400" dirty="0" err="1"/>
              <a:t>Pr</a:t>
            </a:r>
            <a:r>
              <a:rPr lang="en-US" sz="5400" dirty="0"/>
              <a:t>{</a:t>
            </a:r>
            <a:r>
              <a:rPr lang="en-US" sz="5400" dirty="0" err="1">
                <a:solidFill>
                  <a:srgbClr val="3C34DA"/>
                </a:solidFill>
              </a:rPr>
              <a:t>B</a:t>
            </a:r>
            <a:r>
              <a:rPr lang="en-US" sz="5400" baseline="-25000" dirty="0" err="1">
                <a:solidFill>
                  <a:srgbClr val="3C34DA"/>
                </a:solidFill>
              </a:rPr>
              <a:t>n</a:t>
            </a:r>
            <a:r>
              <a:rPr lang="en-US" sz="5400" baseline="-25000" dirty="0"/>
              <a:t> </a:t>
            </a:r>
            <a:r>
              <a:rPr lang="en-US" sz="5400" b="1" dirty="0">
                <a:latin typeface="Euclid Symbol" charset="2"/>
                <a:cs typeface="Euclid Symbol" charset="2"/>
              </a:rPr>
              <a:t>≥</a:t>
            </a:r>
            <a:r>
              <a:rPr lang="en-US" sz="5400" baseline="-25000" dirty="0">
                <a:cs typeface="Times New Roman" charset="0"/>
              </a:rPr>
              <a:t> </a:t>
            </a:r>
            <a:r>
              <a:rPr lang="en-US" sz="5400" dirty="0">
                <a:solidFill>
                  <a:srgbClr val="3C34DA"/>
                </a:solidFill>
                <a:cs typeface="Times New Roman" charset="0"/>
              </a:rPr>
              <a:t>aµ</a:t>
            </a:r>
            <a:r>
              <a:rPr lang="en-US" sz="5400" dirty="0">
                <a:cs typeface="Times New Roman" charset="0"/>
              </a:rPr>
              <a:t>})</a:t>
            </a:r>
          </a:p>
          <a:p>
            <a:pPr>
              <a:buFontTx/>
              <a:buNone/>
            </a:pPr>
            <a:r>
              <a:rPr lang="en-US" sz="5400" dirty="0">
                <a:cs typeface="Times New Roman" charset="0"/>
              </a:rPr>
              <a:t>   </a:t>
            </a:r>
            <a:r>
              <a:rPr lang="en-US" sz="5400" b="1" dirty="0"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cs typeface="Times New Roman" charset="0"/>
              </a:rPr>
              <a:t> </a:t>
            </a:r>
            <a:r>
              <a:rPr lang="en-US" sz="5400" dirty="0">
                <a:cs typeface="Times New Roman" charset="0"/>
              </a:rPr>
              <a:t>−2µ (1− H (a/2)) + o( )</a:t>
            </a:r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330200"/>
            <a:ext cx="7531100" cy="1168400"/>
          </a:xfrm>
          <a:noFill/>
          <a:ln/>
        </p:spPr>
        <p:txBody>
          <a:bodyPr/>
          <a:lstStyle/>
          <a:p>
            <a:r>
              <a:rPr lang="en-US" b="1"/>
              <a:t>Bounds on Binomial Distribution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E8DE3674-8CBF-6548-8163-78838BF39660}" type="slidenum">
              <a:rPr lang="en-US" sz="1400"/>
              <a:pPr/>
              <a:t>13</a:t>
            </a:fld>
            <a:endParaRPr lang="en-US" sz="1400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587500"/>
            <a:ext cx="8509000" cy="31115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/>
              <a:t>log</a:t>
            </a:r>
            <a:r>
              <a:rPr lang="en-US" sz="4800" baseline="-25000"/>
              <a:t>2</a:t>
            </a:r>
            <a:r>
              <a:rPr lang="en-US" sz="4800"/>
              <a:t> Pr{</a:t>
            </a:r>
            <a:r>
              <a:rPr lang="en-US" sz="4800" i="1">
                <a:solidFill>
                  <a:srgbClr val="3C34DA"/>
                </a:solidFill>
              </a:rPr>
              <a:t>B</a:t>
            </a:r>
            <a:r>
              <a:rPr lang="en-US" sz="4800" i="1" baseline="-25000">
                <a:solidFill>
                  <a:srgbClr val="3C34DA"/>
                </a:solidFill>
              </a:rPr>
              <a:t>n</a:t>
            </a:r>
            <a:r>
              <a:rPr lang="en-US" sz="4800" baseline="-25000"/>
              <a:t> </a:t>
            </a:r>
            <a:r>
              <a:rPr lang="en-US" sz="4800">
                <a:cs typeface="Times New Roman" charset="0"/>
              </a:rPr>
              <a:t>≥</a:t>
            </a:r>
            <a:r>
              <a:rPr lang="en-US" sz="4800" baseline="-25000">
                <a:cs typeface="Times New Roman" charset="0"/>
              </a:rPr>
              <a:t> </a:t>
            </a:r>
            <a:r>
              <a:rPr lang="en-US" sz="4800">
                <a:solidFill>
                  <a:srgbClr val="3C34DA"/>
                </a:solidFill>
                <a:cs typeface="Times New Roman" charset="0"/>
              </a:rPr>
              <a:t>(</a:t>
            </a:r>
            <a:r>
              <a:rPr lang="en-US" sz="4800">
                <a:solidFill>
                  <a:srgbClr val="3C34DA"/>
                </a:solidFill>
              </a:rPr>
              <a:t>1+ </a:t>
            </a:r>
            <a:r>
              <a:rPr lang="el-GR" sz="4800">
                <a:solidFill>
                  <a:srgbClr val="3C34DA"/>
                </a:solidFill>
                <a:cs typeface="Times New Roman" charset="0"/>
              </a:rPr>
              <a:t>ε</a:t>
            </a:r>
            <a:r>
              <a:rPr lang="en-US" sz="4800">
                <a:solidFill>
                  <a:srgbClr val="3C34DA"/>
                </a:solidFill>
                <a:cs typeface="Times New Roman" charset="0"/>
              </a:rPr>
              <a:t>)µ</a:t>
            </a:r>
            <a:r>
              <a:rPr lang="en-US" sz="4800">
                <a:cs typeface="Times New Roman" charset="0"/>
              </a:rPr>
              <a:t>}</a:t>
            </a:r>
          </a:p>
          <a:p>
            <a:pPr>
              <a:buFontTx/>
              <a:buNone/>
            </a:pPr>
            <a:r>
              <a:rPr lang="en-US">
                <a:cs typeface="Times New Roman" charset="0"/>
              </a:rPr>
              <a:t>                         </a:t>
            </a:r>
            <a:r>
              <a:rPr lang="en-US" sz="4800">
                <a:cs typeface="Times New Roman" charset="0"/>
              </a:rPr>
              <a:t>&lt; − (log</a:t>
            </a:r>
            <a:r>
              <a:rPr lang="en-US" sz="4800" baseline="-25000">
                <a:cs typeface="Times New Roman" charset="0"/>
              </a:rPr>
              <a:t>2</a:t>
            </a:r>
            <a:r>
              <a:rPr lang="en-US" sz="4800">
                <a:cs typeface="Times New Roman" charset="0"/>
              </a:rPr>
              <a:t>e · </a:t>
            </a:r>
            <a:r>
              <a:rPr lang="el-GR" sz="4800">
                <a:solidFill>
                  <a:srgbClr val="3C34DA"/>
                </a:solidFill>
                <a:cs typeface="Times New Roman" charset="0"/>
              </a:rPr>
              <a:t>ε</a:t>
            </a:r>
            <a:r>
              <a:rPr lang="en-US" sz="4800" baseline="30000">
                <a:solidFill>
                  <a:srgbClr val="3C34DA"/>
                </a:solidFill>
                <a:cs typeface="Times New Roman" charset="0"/>
              </a:rPr>
              <a:t>2</a:t>
            </a:r>
            <a:r>
              <a:rPr lang="en-US" sz="4800">
                <a:solidFill>
                  <a:srgbClr val="3C34DA"/>
                </a:solidFill>
                <a:cs typeface="Times New Roman" charset="0"/>
              </a:rPr>
              <a:t>µ</a:t>
            </a:r>
            <a:r>
              <a:rPr lang="en-US" sz="4800">
                <a:cs typeface="Times New Roman" charset="0"/>
              </a:rPr>
              <a:t>) / 2</a:t>
            </a:r>
          </a:p>
          <a:p>
            <a:pPr>
              <a:buFontTx/>
              <a:buNone/>
            </a:pPr>
            <a:r>
              <a:rPr lang="en-US" sz="4800">
                <a:cs typeface="Times New Roman" charset="0"/>
              </a:rPr>
              <a:t>                </a:t>
            </a:r>
            <a:r>
              <a:rPr lang="en-US" sz="4800">
                <a:cs typeface="Times New Roman" charset="0"/>
                <a:sym typeface="Symbol" charset="0"/>
              </a:rPr>
              <a:t></a:t>
            </a:r>
            <a:r>
              <a:rPr lang="en-US" sz="4800">
                <a:cs typeface="Times New Roman" charset="0"/>
              </a:rPr>
              <a:t>  </a:t>
            </a:r>
            <a:r>
              <a:rPr lang="en-US" sz="4800">
                <a:solidFill>
                  <a:srgbClr val="3C34DA"/>
                </a:solidFill>
                <a:cs typeface="Times New Roman" charset="0"/>
              </a:rPr>
              <a:t>− 0.75 </a:t>
            </a:r>
            <a:r>
              <a:rPr lang="el-GR" sz="4800">
                <a:solidFill>
                  <a:srgbClr val="3C34DA"/>
                </a:solidFill>
                <a:cs typeface="Times New Roman" charset="0"/>
              </a:rPr>
              <a:t>ε</a:t>
            </a:r>
            <a:r>
              <a:rPr lang="en-US" sz="4800" baseline="30000">
                <a:solidFill>
                  <a:srgbClr val="3C34DA"/>
                </a:solidFill>
                <a:cs typeface="Times New Roman" charset="0"/>
              </a:rPr>
              <a:t>2</a:t>
            </a:r>
            <a:r>
              <a:rPr lang="en-US" sz="4800">
                <a:solidFill>
                  <a:srgbClr val="3C34DA"/>
                </a:solidFill>
                <a:cs typeface="Times New Roman" charset="0"/>
              </a:rPr>
              <a:t>µ</a:t>
            </a:r>
            <a:endParaRPr lang="en-US" sz="4800">
              <a:solidFill>
                <a:srgbClr val="3C34DA"/>
              </a:solidFill>
              <a:cs typeface="Times New Roman" charset="0"/>
              <a:sym typeface="Symbol" charset="0"/>
            </a:endParaRPr>
          </a:p>
          <a:p>
            <a:pPr>
              <a:buFontTx/>
              <a:buNone/>
            </a:pPr>
            <a:endParaRPr lang="en-US" sz="4800" baseline="30000">
              <a:cs typeface="Times New Roman" charset="0"/>
            </a:endParaRP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4352925" y="5327650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C34DA"/>
                </a:solidFill>
              </a:rPr>
              <a:t>0.5</a:t>
            </a:r>
            <a:r>
              <a:rPr lang="en-US"/>
              <a:t> for Chernoff</a:t>
            </a: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 flipV="1">
            <a:off x="4775200" y="4178300"/>
            <a:ext cx="10033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693988" y="469900"/>
            <a:ext cx="3754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Binomial Bounds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EBF1BFB1-9ADD-4140-B8E1-601EB214CF82}" type="slidenum">
              <a:rPr lang="en-US" sz="1400"/>
              <a:pPr/>
              <a:t>14</a:t>
            </a:fld>
            <a:endParaRPr lang="en-US" sz="1400" dirty="0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8366" y="1295399"/>
            <a:ext cx="8187267" cy="474980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System design must handle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>
                <a:solidFill>
                  <a:srgbClr val="660066"/>
                </a:solidFill>
              </a:rPr>
              <a:t>rare</a:t>
            </a:r>
            <a:r>
              <a:rPr lang="en-US" sz="4400" dirty="0"/>
              <a:t> overloads to be </a:t>
            </a:r>
            <a:r>
              <a:rPr lang="en-US" sz="4400" dirty="0">
                <a:solidFill>
                  <a:srgbClr val="008000"/>
                </a:solidFill>
              </a:rPr>
              <a:t>reliable</a:t>
            </a:r>
            <a:r>
              <a:rPr lang="en-US" sz="44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That</a:t>
            </a:r>
            <a:r>
              <a:rPr lang="ja-JP" altLang="en-US" sz="4400" dirty="0">
                <a:latin typeface="Arial"/>
              </a:rPr>
              <a:t>’</a:t>
            </a:r>
            <a:r>
              <a:rPr lang="en-US" sz="4400" dirty="0"/>
              <a:t>s why </a:t>
            </a:r>
            <a:r>
              <a:rPr lang="en-US" sz="4400" dirty="0" err="1"/>
              <a:t>Chernoff</a:t>
            </a:r>
            <a:r>
              <a:rPr lang="en-US" sz="4400" dirty="0"/>
              <a:t> more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important in systems than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ja-JP" altLang="en-US" sz="4400" dirty="0">
                <a:latin typeface="Arial"/>
              </a:rPr>
              <a:t>“</a:t>
            </a:r>
            <a:r>
              <a:rPr lang="en-US" sz="4400" dirty="0"/>
              <a:t>classical</a:t>
            </a:r>
            <a:r>
              <a:rPr lang="ja-JP" altLang="en-US" sz="4400" dirty="0">
                <a:latin typeface="Arial"/>
              </a:rPr>
              <a:t>”</a:t>
            </a:r>
            <a:r>
              <a:rPr lang="en-US" sz="4400" dirty="0"/>
              <a:t> results like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Central Limit Theorem.</a:t>
            </a:r>
            <a:endParaRPr lang="en-US" sz="4400" dirty="0">
              <a:cs typeface="Times New Roman" charset="0"/>
            </a:endParaRP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2325688" y="444500"/>
            <a:ext cx="44910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omic Sans MS"/>
                <a:cs typeface="Comic Sans MS"/>
              </a:rPr>
              <a:t> Large Deviation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9F20A782-22C2-0644-B4F4-61A041DEBB6E}" type="slidenum">
              <a:rPr lang="en-US"/>
              <a:pPr/>
              <a:t>15</a:t>
            </a:fld>
            <a:endParaRPr lang="en-US" sz="1400" dirty="0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49" y="245533"/>
            <a:ext cx="6745818" cy="829734"/>
          </a:xfrm>
        </p:spPr>
        <p:txBody>
          <a:bodyPr/>
          <a:lstStyle/>
          <a:p>
            <a:r>
              <a:rPr lang="en-US" sz="4400" dirty="0" smtClean="0"/>
              <a:t>Akamai </a:t>
            </a:r>
            <a:r>
              <a:rPr lang="en-US" sz="4400" dirty="0"/>
              <a:t>Server Network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626" y="2201337"/>
            <a:ext cx="8265584" cy="3708396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i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EC4408"/>
                </a:solidFill>
              </a:rPr>
              <a:t> </a:t>
            </a:r>
            <a:r>
              <a:rPr lang="en-US" sz="4000" dirty="0">
                <a:solidFill>
                  <a:srgbClr val="EC4408"/>
                </a:solidFill>
              </a:rPr>
              <a:t>1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E5"/>
                </a:solidFill>
              </a:rPr>
              <a:t>i</a:t>
            </a:r>
            <a:r>
              <a:rPr lang="en-US" sz="4000" dirty="0" err="1"/>
              <a:t>th</a:t>
            </a:r>
            <a:r>
              <a:rPr lang="en-US" sz="4000" dirty="0"/>
              <a:t> query </a:t>
            </a:r>
            <a:r>
              <a:rPr lang="en-US" sz="4000" dirty="0" smtClean="0"/>
              <a:t>to server </a:t>
            </a:r>
            <a:r>
              <a:rPr lang="en-US" sz="4000" dirty="0" smtClean="0">
                <a:solidFill>
                  <a:srgbClr val="3C34DA"/>
                </a:solidFill>
              </a:rPr>
              <a:t>S</a:t>
            </a:r>
            <a:endParaRPr lang="en-US" sz="4000" dirty="0">
              <a:solidFill>
                <a:srgbClr val="3C34DA"/>
              </a:solidFill>
            </a:endParaRPr>
          </a:p>
          <a:p>
            <a:r>
              <a:rPr lang="en-US" sz="4000" dirty="0">
                <a:solidFill>
                  <a:srgbClr val="0000E5"/>
                </a:solidFill>
              </a:rPr>
              <a:t>T</a:t>
            </a:r>
            <a:r>
              <a:rPr lang="en-US" sz="4000" baseline="-25000" dirty="0">
                <a:solidFill>
                  <a:srgbClr val="0000E5"/>
                </a:solidFill>
              </a:rPr>
              <a:t>i</a:t>
            </a:r>
            <a:r>
              <a:rPr lang="en-US" sz="4000" dirty="0">
                <a:solidFill>
                  <a:srgbClr val="0000E5"/>
                </a:solidFill>
              </a:rPr>
              <a:t> </a:t>
            </a:r>
            <a:r>
              <a:rPr lang="en-US" sz="40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>
                <a:solidFill>
                  <a:srgbClr val="008000"/>
                </a:solidFill>
              </a:rPr>
              <a:t>0</a:t>
            </a:r>
            <a:r>
              <a:rPr lang="en-US" sz="4000" dirty="0"/>
              <a:t> if </a:t>
            </a:r>
            <a:r>
              <a:rPr lang="en-US" sz="4000" dirty="0" smtClean="0"/>
              <a:t>not to </a:t>
            </a:r>
            <a:r>
              <a:rPr lang="en-US" sz="4000" dirty="0" smtClean="0">
                <a:solidFill>
                  <a:srgbClr val="3C34DA"/>
                </a:solidFill>
              </a:rPr>
              <a:t>S</a:t>
            </a:r>
          </a:p>
          <a:p>
            <a:r>
              <a:rPr lang="en-US" sz="4000" dirty="0"/>
              <a:t>Total Load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>
                <a:solidFill>
                  <a:srgbClr val="3C34DA"/>
                </a:solidFill>
              </a:rPr>
              <a:t>T</a:t>
            </a:r>
            <a:r>
              <a:rPr lang="en-US" sz="4400" baseline="-25000" dirty="0">
                <a:solidFill>
                  <a:srgbClr val="3C34DA"/>
                </a:solidFill>
              </a:rPr>
              <a:t>S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00E5"/>
                </a:solidFill>
              </a:rPr>
              <a:t>::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</a:t>
            </a:r>
            <a:r>
              <a:rPr lang="en-US" sz="4000" baseline="-25000" dirty="0">
                <a:solidFill>
                  <a:srgbClr val="0000FF"/>
                </a:solidFill>
              </a:rPr>
              <a:t>1</a:t>
            </a:r>
            <a:r>
              <a:rPr lang="en-US" sz="4000" dirty="0">
                <a:solidFill>
                  <a:srgbClr val="0000FF"/>
                </a:solidFill>
              </a:rPr>
              <a:t>+T</a:t>
            </a:r>
            <a:r>
              <a:rPr lang="en-US" sz="4000" baseline="-25000" dirty="0">
                <a:solidFill>
                  <a:srgbClr val="0000FF"/>
                </a:solidFill>
              </a:rPr>
              <a:t>2</a:t>
            </a:r>
            <a:r>
              <a:rPr lang="en-US" sz="4000" dirty="0">
                <a:solidFill>
                  <a:srgbClr val="0000FF"/>
                </a:solidFill>
              </a:rPr>
              <a:t>+T</a:t>
            </a:r>
            <a:r>
              <a:rPr lang="en-US" sz="4000" baseline="-25000" dirty="0">
                <a:solidFill>
                  <a:srgbClr val="0000FF"/>
                </a:solidFill>
              </a:rPr>
              <a:t>3</a:t>
            </a:r>
            <a:r>
              <a:rPr lang="en-US" sz="4000" dirty="0">
                <a:solidFill>
                  <a:srgbClr val="0000FF"/>
                </a:solidFill>
              </a:rPr>
              <a:t>+⋅⋅</a:t>
            </a:r>
            <a:r>
              <a:rPr lang="en-US" sz="4000" dirty="0" smtClean="0">
                <a:solidFill>
                  <a:srgbClr val="0000FF"/>
                </a:solidFill>
              </a:rPr>
              <a:t>⋅</a:t>
            </a:r>
            <a:endParaRPr lang="en-US" sz="4000" dirty="0"/>
          </a:p>
          <a:p>
            <a:r>
              <a:rPr lang="en-US" sz="4000" dirty="0" smtClean="0">
                <a:solidFill>
                  <a:srgbClr val="0000FF"/>
                </a:solidFill>
              </a:rPr>
              <a:t>S</a:t>
            </a:r>
            <a:r>
              <a:rPr lang="en-US" sz="4000" dirty="0" smtClean="0"/>
              <a:t> </a:t>
            </a:r>
            <a:r>
              <a:rPr lang="en-US" sz="4000" dirty="0"/>
              <a:t>handles average </a:t>
            </a:r>
            <a:r>
              <a:rPr lang="en-US" sz="4000" dirty="0">
                <a:solidFill>
                  <a:srgbClr val="0000FF"/>
                </a:solidFill>
              </a:rPr>
              <a:t>1M</a:t>
            </a:r>
            <a:r>
              <a:rPr lang="en-US" sz="4000" dirty="0"/>
              <a:t> calls/day</a:t>
            </a:r>
            <a:r>
              <a:rPr lang="en-US" sz="4000" dirty="0" smtClean="0"/>
              <a:t>: </a:t>
            </a:r>
          </a:p>
          <a:p>
            <a:pPr marL="0" indent="0">
              <a:buNone/>
            </a:pPr>
            <a:r>
              <a:rPr lang="en-US" sz="4000" dirty="0" smtClean="0"/>
              <a:t>		</a:t>
            </a:r>
            <a:r>
              <a:rPr lang="en-US" sz="4000" dirty="0" smtClean="0">
                <a:solidFill>
                  <a:srgbClr val="3C34DA"/>
                </a:solidFill>
              </a:rPr>
              <a:t>E</a:t>
            </a:r>
            <a:r>
              <a:rPr lang="en-US" sz="4000" dirty="0">
                <a:solidFill>
                  <a:srgbClr val="3C34DA"/>
                </a:solidFill>
              </a:rPr>
              <a:t>[</a:t>
            </a:r>
            <a:r>
              <a:rPr lang="en-US" sz="4000" dirty="0" smtClean="0">
                <a:solidFill>
                  <a:srgbClr val="3C34DA"/>
                </a:solidFill>
              </a:rPr>
              <a:t>T</a:t>
            </a:r>
            <a:r>
              <a:rPr lang="en-US" sz="4000" baseline="-25000" dirty="0" smtClean="0">
                <a:solidFill>
                  <a:srgbClr val="3C34DA"/>
                </a:solidFill>
              </a:rPr>
              <a:t>S</a:t>
            </a:r>
            <a:r>
              <a:rPr lang="en-US" sz="4000" dirty="0" smtClean="0">
                <a:solidFill>
                  <a:srgbClr val="3C34DA"/>
                </a:solidFill>
              </a:rPr>
              <a:t>] </a:t>
            </a:r>
            <a:r>
              <a:rPr lang="en-US" sz="40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3C34DA"/>
                </a:solidFill>
              </a:rPr>
              <a:t> </a:t>
            </a:r>
            <a:r>
              <a:rPr lang="en-US" sz="4000" dirty="0">
                <a:solidFill>
                  <a:srgbClr val="3C34DA"/>
                </a:solidFill>
              </a:rPr>
              <a:t>1,000,000</a:t>
            </a:r>
            <a:endParaRPr lang="en-US" sz="4400" dirty="0">
              <a:solidFill>
                <a:srgbClr val="3C34DA"/>
              </a:solidFill>
            </a:endParaRPr>
          </a:p>
        </p:txBody>
      </p:sp>
      <p:pic>
        <p:nvPicPr>
          <p:cNvPr id="413701" name="Picture 5" descr="home_log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990601"/>
            <a:ext cx="2751137" cy="12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4A92AEA6-F89D-7146-BD2A-9EEF858F8022}" type="slidenum">
              <a:rPr lang="en-US" sz="1400"/>
              <a:pPr/>
              <a:t>16</a:t>
            </a:fld>
            <a:endParaRPr lang="en-US" sz="1400" dirty="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954" y="351366"/>
            <a:ext cx="6453717" cy="859367"/>
          </a:xfrm>
        </p:spPr>
        <p:txBody>
          <a:bodyPr/>
          <a:lstStyle/>
          <a:p>
            <a:r>
              <a:rPr lang="en-US" sz="3200" dirty="0" smtClean="0"/>
              <a:t>Design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3200" dirty="0" smtClean="0"/>
              <a:t> </a:t>
            </a:r>
            <a:r>
              <a:rPr lang="en-US" sz="3200" dirty="0"/>
              <a:t>to Survive Overload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130" y="1185326"/>
            <a:ext cx="8542868" cy="5063073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How likely rate rises </a:t>
            </a:r>
            <a:r>
              <a:rPr lang="en-US" sz="4400" dirty="0"/>
              <a:t>by </a:t>
            </a:r>
            <a:r>
              <a:rPr lang="en-US" sz="4400" dirty="0">
                <a:solidFill>
                  <a:schemeClr val="accent2"/>
                </a:solidFill>
              </a:rPr>
              <a:t>1</a:t>
            </a:r>
            <a:r>
              <a:rPr lang="en-US" sz="4400" dirty="0" smtClean="0">
                <a:solidFill>
                  <a:schemeClr val="accent2"/>
                </a:solidFill>
              </a:rPr>
              <a:t>%</a:t>
            </a:r>
            <a:r>
              <a:rPr lang="en-US" sz="4400" dirty="0" smtClean="0"/>
              <a:t>?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      </a:t>
            </a:r>
            <a:r>
              <a:rPr lang="en-US" sz="4400" dirty="0" err="1" smtClean="0"/>
              <a:t>Pr</a:t>
            </a:r>
            <a:r>
              <a:rPr lang="en-US" sz="4400" dirty="0" smtClean="0"/>
              <a:t>{</a:t>
            </a:r>
            <a:r>
              <a:rPr lang="en-US" sz="4400" dirty="0" smtClean="0">
                <a:solidFill>
                  <a:srgbClr val="3C34DA"/>
                </a:solidFill>
              </a:rPr>
              <a:t>T</a:t>
            </a:r>
            <a:r>
              <a:rPr lang="en-US" sz="4400" baseline="-25000" dirty="0" smtClean="0">
                <a:solidFill>
                  <a:srgbClr val="3C34DA"/>
                </a:solidFill>
              </a:rPr>
              <a:t>S</a:t>
            </a:r>
            <a:r>
              <a:rPr lang="en-US" sz="4400" dirty="0" smtClean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cs typeface="Times New Roman" charset="0"/>
              </a:rPr>
              <a:t> </a:t>
            </a:r>
            <a:r>
              <a:rPr lang="en-US" sz="4400" dirty="0">
                <a:solidFill>
                  <a:schemeClr val="hlink"/>
                </a:solidFill>
                <a:cs typeface="Times New Roman" charset="0"/>
              </a:rPr>
              <a:t>1.01 M</a:t>
            </a:r>
            <a:r>
              <a:rPr lang="en-US" sz="4400" dirty="0" smtClean="0">
                <a:cs typeface="Times New Roman" charset="0"/>
              </a:rPr>
              <a:t>} ?</a:t>
            </a:r>
            <a:endParaRPr lang="en-US" sz="4400" dirty="0">
              <a:cs typeface="Times New Roman" charset="0"/>
            </a:endParaRPr>
          </a:p>
          <a:p>
            <a:pPr>
              <a:buFontTx/>
              <a:buNone/>
            </a:pPr>
            <a:r>
              <a:rPr lang="en-US" sz="4000" dirty="0">
                <a:cs typeface="Times New Roman" charset="0"/>
              </a:rPr>
              <a:t>			</a:t>
            </a:r>
            <a:r>
              <a:rPr lang="en-US" sz="4000" b="1" dirty="0">
                <a:latin typeface="Euclid Symbol" charset="2"/>
                <a:cs typeface="Euclid Symbol" charset="2"/>
              </a:rPr>
              <a:t>≤</a:t>
            </a:r>
            <a:r>
              <a:rPr lang="en-US" sz="4000" dirty="0">
                <a:cs typeface="Times New Roman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cs typeface="Times New Roman" charset="0"/>
              </a:rPr>
              <a:t>e</a:t>
            </a:r>
            <a:r>
              <a:rPr lang="en-US" sz="4400" baseline="30000" dirty="0" smtClean="0">
                <a:solidFill>
                  <a:srgbClr val="0000FF"/>
                </a:solidFill>
              </a:rPr>
              <a:t>-</a:t>
            </a:r>
            <a:r>
              <a:rPr lang="el-GR" sz="4400" baseline="30000" dirty="0" smtClean="0">
                <a:solidFill>
                  <a:srgbClr val="0000FF"/>
                </a:solidFill>
              </a:rPr>
              <a:t>β</a:t>
            </a:r>
            <a:r>
              <a:rPr lang="en-US" sz="4400" baseline="30000" dirty="0" smtClean="0">
                <a:solidFill>
                  <a:srgbClr val="0000FF"/>
                </a:solidFill>
              </a:rPr>
              <a:t>(1.01)M        </a:t>
            </a:r>
            <a:r>
              <a:rPr lang="en-US" sz="4400" dirty="0" smtClean="0"/>
              <a:t>(</a:t>
            </a:r>
            <a:r>
              <a:rPr lang="en-US" sz="4400" dirty="0" err="1" smtClean="0"/>
              <a:t>Chernoff</a:t>
            </a:r>
            <a:r>
              <a:rPr lang="en-US" sz="4400" dirty="0" smtClean="0"/>
              <a:t>)</a:t>
            </a:r>
            <a:endParaRPr lang="en-US" sz="4400" dirty="0">
              <a:cs typeface="Times New Roman" charset="0"/>
            </a:endParaRPr>
          </a:p>
          <a:p>
            <a:pPr>
              <a:buFontTx/>
              <a:buNone/>
            </a:pPr>
            <a:r>
              <a:rPr lang="en-US" sz="4000" baseline="48000" dirty="0">
                <a:cs typeface="Times New Roman" charset="0"/>
              </a:rPr>
              <a:t>			</a:t>
            </a:r>
            <a:r>
              <a:rPr lang="en-US" sz="4000" baseline="48000" dirty="0" smtClean="0">
                <a:cs typeface="Times New Roman" charset="0"/>
              </a:rPr>
              <a:t>       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cs typeface="Times New Roman" charset="0"/>
              </a:rPr>
              <a:t>  </a:t>
            </a:r>
            <a:r>
              <a:rPr lang="en-US" sz="4400" dirty="0" smtClean="0">
                <a:solidFill>
                  <a:srgbClr val="0000E5"/>
                </a:solidFill>
                <a:cs typeface="Times New Roman" charset="0"/>
              </a:rPr>
              <a:t>2</a:t>
            </a:r>
            <a:r>
              <a:rPr lang="en-US" sz="4400" dirty="0" smtClean="0">
                <a:solidFill>
                  <a:srgbClr val="0000E5"/>
                </a:solidFill>
                <a:cs typeface="Times New Roman" charset="0"/>
                <a:sym typeface="Symbol" charset="0"/>
              </a:rPr>
              <a:t>⋅</a:t>
            </a:r>
            <a:r>
              <a:rPr lang="en-US" sz="4400" dirty="0" smtClean="0">
                <a:solidFill>
                  <a:srgbClr val="0000E5"/>
                </a:solidFill>
                <a:cs typeface="Times New Roman" charset="0"/>
              </a:rPr>
              <a:t>10</a:t>
            </a:r>
            <a:r>
              <a:rPr lang="en-US" sz="4400" baseline="30000" dirty="0">
                <a:solidFill>
                  <a:srgbClr val="0000E5"/>
                </a:solidFill>
                <a:cs typeface="Times New Roman" charset="0"/>
              </a:rPr>
              <a:t>–22 </a:t>
            </a:r>
            <a:endParaRPr lang="en-US" sz="4400" baseline="30000" dirty="0" smtClean="0">
              <a:solidFill>
                <a:srgbClr val="0000E5"/>
              </a:solidFill>
              <a:cs typeface="Times New Roman" charset="0"/>
            </a:endParaRPr>
          </a:p>
          <a:p>
            <a:pPr>
              <a:buFontTx/>
              <a:buNone/>
            </a:pPr>
            <a:r>
              <a:rPr lang="en-US" sz="4400" dirty="0" smtClean="0">
                <a:cs typeface="Times New Roman" charset="0"/>
              </a:rPr>
              <a:t>  1% excess capacity enough: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00F1"/>
                </a:solidFill>
                <a:cs typeface="Times New Roman" charset="0"/>
              </a:rPr>
              <a:t>  S</a:t>
            </a:r>
            <a:r>
              <a:rPr lang="en-US" sz="4400" dirty="0" smtClean="0">
                <a:cs typeface="Times New Roman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cs typeface="Times New Roman" charset="0"/>
              </a:rPr>
              <a:t>very </a:t>
            </a:r>
            <a:r>
              <a:rPr lang="en-US" sz="4400" dirty="0" smtClean="0">
                <a:solidFill>
                  <a:srgbClr val="008000"/>
                </a:solidFill>
                <a:cs typeface="Times New Roman" charset="0"/>
              </a:rPr>
              <a:t>unlikely </a:t>
            </a:r>
            <a:r>
              <a:rPr lang="en-US" sz="4400" dirty="0" smtClean="0">
                <a:cs typeface="Times New Roman" charset="0"/>
              </a:rPr>
              <a:t>to </a:t>
            </a:r>
            <a:r>
              <a:rPr lang="en-US" sz="4400" dirty="0" smtClean="0">
                <a:solidFill>
                  <a:schemeClr val="accent2"/>
                </a:solidFill>
                <a:cs typeface="Times New Roman" charset="0"/>
              </a:rPr>
              <a:t>overload</a:t>
            </a:r>
            <a:r>
              <a:rPr lang="en-US" sz="4400" dirty="0" smtClean="0">
                <a:solidFill>
                  <a:srgbClr val="008000"/>
                </a:solidFill>
                <a:cs typeface="Times New Roman" charset="0"/>
              </a:rPr>
              <a:t> </a:t>
            </a:r>
            <a:endParaRPr lang="en-US" sz="4400" dirty="0">
              <a:solidFill>
                <a:srgbClr val="008000"/>
              </a:solidFill>
              <a:cs typeface="Times New Roman" charset="0"/>
            </a:endParaRP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356225" y="3740150"/>
            <a:ext cx="2692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/>
                <a:cs typeface="Comic Sans MS"/>
              </a:rPr>
              <a:t>very small</a:t>
            </a:r>
            <a:r>
              <a:rPr lang="en-US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6600"/>
                </a:solidFill>
                <a:latin typeface="Comic Sans MS"/>
                <a:cs typeface="Comic Sans MS"/>
              </a:rPr>
              <a:t>!</a:t>
            </a:r>
            <a:r>
              <a:rPr lang="en-US" dirty="0">
                <a:solidFill>
                  <a:srgbClr val="006600"/>
                </a:solidFill>
                <a:latin typeface="Comic Sans MS"/>
                <a:cs typeface="Comic Sans MS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  <p:bldP spid="4147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5C97100E-8AD7-2848-BAAC-23A479E9D5D9}" type="slidenum">
              <a:rPr lang="en-US" sz="1400"/>
              <a:pPr/>
              <a:t>17</a:t>
            </a:fld>
            <a:endParaRPr lang="en-US" sz="1400" dirty="0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855" y="304800"/>
            <a:ext cx="6612467" cy="1083733"/>
          </a:xfrm>
        </p:spPr>
        <p:txBody>
          <a:bodyPr/>
          <a:lstStyle/>
          <a:p>
            <a:r>
              <a:rPr lang="en-US" dirty="0"/>
              <a:t>The Whole Server Network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1250950"/>
            <a:ext cx="8754533" cy="456565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Akamai has </a:t>
            </a:r>
            <a:r>
              <a:rPr lang="en-US" sz="4000" dirty="0" smtClean="0">
                <a:solidFill>
                  <a:srgbClr val="3C34DA"/>
                </a:solidFill>
              </a:rPr>
              <a:t>40,000</a:t>
            </a:r>
            <a:r>
              <a:rPr lang="en-US" sz="4000" dirty="0" smtClean="0"/>
              <a:t> </a:t>
            </a:r>
            <a:r>
              <a:rPr lang="en-US" sz="4000" dirty="0"/>
              <a:t>servers, and</a:t>
            </a:r>
          </a:p>
          <a:p>
            <a:pPr>
              <a:buFontTx/>
              <a:buNone/>
            </a:pPr>
            <a:r>
              <a:rPr lang="en-US" sz="4000" dirty="0"/>
              <a:t>all get same average load per day.</a:t>
            </a:r>
          </a:p>
          <a:p>
            <a:pPr>
              <a:buFontTx/>
              <a:buNone/>
            </a:pPr>
            <a:r>
              <a:rPr lang="en-US" sz="4000" dirty="0"/>
              <a:t>Use </a:t>
            </a:r>
            <a:r>
              <a:rPr lang="en-US" sz="4000" dirty="0">
                <a:solidFill>
                  <a:srgbClr val="660066"/>
                </a:solidFill>
              </a:rPr>
              <a:t>Boole</a:t>
            </a:r>
            <a:r>
              <a:rPr lang="ja-JP" altLang="en-US" sz="4000" dirty="0">
                <a:solidFill>
                  <a:srgbClr val="660066"/>
                </a:solidFill>
                <a:latin typeface="Arial"/>
              </a:rPr>
              <a:t>’</a:t>
            </a:r>
            <a:r>
              <a:rPr lang="en-US" sz="4000" dirty="0">
                <a:solidFill>
                  <a:srgbClr val="660066"/>
                </a:solidFill>
              </a:rPr>
              <a:t>s inequality</a:t>
            </a:r>
            <a:r>
              <a:rPr lang="en-US" sz="4000" dirty="0"/>
              <a:t>:</a:t>
            </a:r>
          </a:p>
          <a:p>
            <a:pPr>
              <a:buFontTx/>
              <a:buNone/>
            </a:pPr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{</a:t>
            </a:r>
            <a:r>
              <a:rPr lang="en-US" sz="4000" dirty="0">
                <a:solidFill>
                  <a:srgbClr val="660066"/>
                </a:solidFill>
              </a:rPr>
              <a:t>any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chemeClr val="accent2"/>
                </a:solidFill>
              </a:rPr>
              <a:t>overloads</a:t>
            </a:r>
            <a:r>
              <a:rPr lang="en-US" sz="4000" dirty="0">
                <a:solidFill>
                  <a:srgbClr val="0000FF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    ≤</a:t>
            </a:r>
            <a:r>
              <a:rPr lang="en-US" sz="40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40000 </a:t>
            </a:r>
            <a:r>
              <a:rPr lang="en-US" sz="4000" dirty="0" err="1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{S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accent2"/>
                </a:solidFill>
              </a:rPr>
              <a:t>overloads</a:t>
            </a:r>
            <a:r>
              <a:rPr lang="en-US" sz="4000" dirty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cs typeface="Times New Roman" charset="0"/>
              </a:rPr>
              <a:t>          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cs typeface="Times New Roman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cs typeface="Times New Roman" charset="0"/>
              </a:rPr>
              <a:t>8</a:t>
            </a:r>
            <a:r>
              <a:rPr lang="en-US" sz="4000" dirty="0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  <a:cs typeface="Times New Roman" charset="0"/>
              </a:rPr>
              <a:t>10</a:t>
            </a:r>
            <a:r>
              <a:rPr lang="en-US" sz="4000" baseline="30000" dirty="0">
                <a:solidFill>
                  <a:srgbClr val="0000FF"/>
                </a:solidFill>
                <a:cs typeface="Times New Roman" charset="0"/>
              </a:rPr>
              <a:t>–</a:t>
            </a:r>
            <a:r>
              <a:rPr lang="en-US" sz="4000" baseline="30000" dirty="0" smtClean="0">
                <a:solidFill>
                  <a:srgbClr val="0000FF"/>
                </a:solidFill>
                <a:cs typeface="Times New Roman" charset="0"/>
              </a:rPr>
              <a:t>18</a:t>
            </a:r>
            <a:r>
              <a:rPr lang="en-US" sz="4000" baseline="30000" dirty="0" smtClean="0">
                <a:solidFill>
                  <a:srgbClr val="008000"/>
                </a:solidFill>
                <a:cs typeface="Times New Roman" charset="0"/>
              </a:rPr>
              <a:t>    </a:t>
            </a:r>
            <a:endParaRPr lang="en-US" dirty="0">
              <a:cs typeface="Times New Roman" charset="0"/>
            </a:endParaRP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4475703" y="4819650"/>
            <a:ext cx="3654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/>
                <a:cs typeface="Comic Sans MS"/>
              </a:rPr>
              <a:t>still </a:t>
            </a:r>
            <a:r>
              <a:rPr lang="en-US" dirty="0">
                <a:solidFill>
                  <a:srgbClr val="006600"/>
                </a:solidFill>
                <a:latin typeface="Comic Sans MS"/>
                <a:cs typeface="Comic Sans MS"/>
              </a:rPr>
              <a:t>very </a:t>
            </a:r>
            <a:r>
              <a:rPr lang="en-US" dirty="0" smtClean="0">
                <a:solidFill>
                  <a:srgbClr val="006600"/>
                </a:solidFill>
                <a:latin typeface="Comic Sans MS"/>
                <a:cs typeface="Comic Sans MS"/>
              </a:rPr>
              <a:t>small</a:t>
            </a:r>
            <a:r>
              <a:rPr lang="en-US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6600"/>
                </a:solidFill>
                <a:latin typeface="Comic Sans MS"/>
                <a:cs typeface="Comic Sans MS"/>
              </a:rPr>
              <a:t>!</a:t>
            </a:r>
            <a:r>
              <a:rPr lang="en-US" dirty="0">
                <a:solidFill>
                  <a:srgbClr val="006600"/>
                </a:solidFill>
                <a:latin typeface="Comic Sans MS"/>
                <a:cs typeface="Comic Sans MS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  <p:bldP spid="41779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E333D277-FC72-7243-B3FC-3730B3784CF3}" type="slidenum">
              <a:rPr lang="en-US" sz="1400"/>
              <a:pPr/>
              <a:t>18</a:t>
            </a:fld>
            <a:endParaRPr lang="en-US" sz="1400" dirty="0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299" y="1536699"/>
            <a:ext cx="8915401" cy="4322234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If </a:t>
            </a:r>
            <a:r>
              <a:rPr lang="en-US" sz="4400" dirty="0" err="1" smtClean="0">
                <a:solidFill>
                  <a:srgbClr val="0000E5"/>
                </a:solidFill>
              </a:rPr>
              <a:t>Pr</a:t>
            </a:r>
            <a:r>
              <a:rPr lang="en-US" sz="4400" dirty="0" smtClean="0">
                <a:solidFill>
                  <a:srgbClr val="0000E5"/>
                </a:solidFill>
              </a:rPr>
              <a:t>{T</a:t>
            </a:r>
            <a:r>
              <a:rPr lang="en-US" sz="4400" baseline="-25000" dirty="0" smtClean="0">
                <a:solidFill>
                  <a:srgbClr val="0000E5"/>
                </a:solidFill>
              </a:rPr>
              <a:t>i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0E5"/>
                </a:solidFill>
              </a:rPr>
              <a:t> </a:t>
            </a:r>
            <a:r>
              <a:rPr lang="en-US" sz="4400" dirty="0" smtClean="0">
                <a:solidFill>
                  <a:srgbClr val="0000E5"/>
                </a:solidFill>
              </a:rPr>
              <a:t>1</a:t>
            </a:r>
            <a:r>
              <a:rPr lang="en-US" sz="4400" dirty="0" smtClean="0">
                <a:solidFill>
                  <a:srgbClr val="0000E5"/>
                </a:solidFill>
                <a:latin typeface="cmsy10" charset="0"/>
              </a:rPr>
              <a:t>}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660066"/>
                </a:solidFill>
              </a:rPr>
              <a:t>same</a:t>
            </a:r>
            <a:r>
              <a:rPr lang="en-US" sz="4400" dirty="0"/>
              <a:t> for all </a:t>
            </a:r>
            <a:r>
              <a:rPr lang="en-US" sz="4400" dirty="0" err="1">
                <a:solidFill>
                  <a:srgbClr val="0000E5"/>
                </a:solidFill>
              </a:rPr>
              <a:t>i</a:t>
            </a:r>
            <a:r>
              <a:rPr lang="en-US" sz="4400" dirty="0"/>
              <a:t>, then</a:t>
            </a:r>
          </a:p>
          <a:p>
            <a:pPr algn="ctr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R::</a:t>
            </a:r>
            <a:r>
              <a:rPr lang="en-US" sz="48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sym typeface="Symbol" charset="0"/>
              </a:rPr>
              <a:t>∑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baseline="-25000" dirty="0">
                <a:solidFill>
                  <a:srgbClr val="0000FF"/>
                </a:solidFill>
              </a:rPr>
              <a:t>i   </a:t>
            </a:r>
            <a:r>
              <a:rPr lang="en-US" sz="4800" dirty="0"/>
              <a:t>is Binomial.</a:t>
            </a:r>
          </a:p>
          <a:p>
            <a:pPr>
              <a:buFontTx/>
              <a:buNone/>
            </a:pPr>
            <a:r>
              <a:rPr lang="en-US" sz="4800" dirty="0" err="1" smtClean="0"/>
              <a:t>Chernoff</a:t>
            </a:r>
            <a:r>
              <a:rPr lang="en-US" sz="4800" dirty="0" smtClean="0"/>
              <a:t> bound can be beat using this info, but still pretty good</a:t>
            </a:r>
            <a:endParaRPr lang="en-US" sz="4800" dirty="0"/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1360488" y="482600"/>
            <a:ext cx="74327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Comic Sans MS"/>
                <a:cs typeface="Comic Sans MS"/>
              </a:rPr>
              <a:t>Chernoff</a:t>
            </a:r>
            <a:r>
              <a:rPr lang="en-US" sz="4000" b="1" dirty="0">
                <a:solidFill>
                  <a:schemeClr val="tx2"/>
                </a:solidFill>
                <a:latin typeface="Comic Sans MS"/>
                <a:cs typeface="Comic Sans MS"/>
              </a:rPr>
              <a:t> vs. Binomial Bounds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9" y="304800"/>
            <a:ext cx="6697133" cy="1168400"/>
          </a:xfrm>
        </p:spPr>
        <p:txBody>
          <a:bodyPr/>
          <a:lstStyle/>
          <a:p>
            <a:r>
              <a:rPr lang="en-US" dirty="0" smtClean="0"/>
              <a:t>Deviation Bounds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3" y="1414463"/>
            <a:ext cx="7772400" cy="4114800"/>
          </a:xfrm>
        </p:spPr>
        <p:txBody>
          <a:bodyPr/>
          <a:lstStyle/>
          <a:p>
            <a:r>
              <a:rPr lang="en-US" sz="4400" dirty="0" smtClean="0"/>
              <a:t>Markov</a:t>
            </a:r>
          </a:p>
          <a:p>
            <a:r>
              <a:rPr lang="en-US" sz="4400" dirty="0" err="1" smtClean="0"/>
              <a:t>Chebyshev</a:t>
            </a:r>
            <a:endParaRPr lang="en-US" sz="4400" dirty="0" smtClean="0"/>
          </a:p>
          <a:p>
            <a:r>
              <a:rPr lang="en-US" sz="4400" dirty="0" err="1" smtClean="0"/>
              <a:t>Chernoff</a:t>
            </a:r>
            <a:endParaRPr lang="en-US" sz="4400" dirty="0" smtClean="0"/>
          </a:p>
          <a:p>
            <a:r>
              <a:rPr lang="en-US" sz="4400" dirty="0" smtClean="0"/>
              <a:t>Binomial &amp; other known distributions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lec 13F</a:t>
            </a:r>
            <a:r>
              <a:rPr lang="en-US" sz="1400" smtClean="0"/>
              <a:t>.</a:t>
            </a:r>
            <a:fld id="{ACBF5921-07AB-294B-9B63-E87E71ACFAC6}" type="slidenum">
              <a:rPr lang="en-US" sz="1400" smtClean="0"/>
              <a:pPr/>
              <a:t>19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06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74734C9F-C44D-464C-8056-FC9F7D31B2E5}" type="slidenum">
              <a:rPr lang="en-US" sz="1400"/>
              <a:pPr/>
              <a:t>2</a:t>
            </a:fld>
            <a:endParaRPr lang="en-US" sz="1400" dirty="0"/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35075"/>
              </p:ext>
            </p:extLst>
          </p:nvPr>
        </p:nvGraphicFramePr>
        <p:xfrm>
          <a:off x="1891494" y="682866"/>
          <a:ext cx="5364428" cy="356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711200" imgH="469900" progId="Equation.DSMT4">
                  <p:embed/>
                </p:oleObj>
              </mc:Choice>
              <mc:Fallback>
                <p:oleObj name="Equation" r:id="rId3" imgW="7112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494" y="682866"/>
                        <a:ext cx="5364428" cy="3562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622396" y="3353325"/>
            <a:ext cx="2074863" cy="1725089"/>
            <a:chOff x="5622396" y="3353325"/>
            <a:chExt cx="2074863" cy="1725089"/>
          </a:xfrm>
        </p:grpSpPr>
        <p:sp>
          <p:nvSpPr>
            <p:cNvPr id="399364" name="Text Box 4"/>
            <p:cNvSpPr txBox="1">
              <a:spLocks noChangeArrowheads="1"/>
            </p:cNvSpPr>
            <p:nvPr/>
          </p:nvSpPr>
          <p:spPr bwMode="auto">
            <a:xfrm rot="16200000">
              <a:off x="6260033" y="3094563"/>
              <a:ext cx="590551" cy="1108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00"/>
                  </a:solidFill>
                </a:rPr>
                <a:t>{</a:t>
              </a:r>
            </a:p>
          </p:txBody>
        </p:sp>
        <p:sp>
          <p:nvSpPr>
            <p:cNvPr id="399365" name="Text Box 5"/>
            <p:cNvSpPr txBox="1">
              <a:spLocks noChangeArrowheads="1"/>
            </p:cNvSpPr>
            <p:nvPr/>
          </p:nvSpPr>
          <p:spPr bwMode="auto">
            <a:xfrm>
              <a:off x="5622396" y="3754437"/>
              <a:ext cx="2074863" cy="1323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660066"/>
                  </a:solidFill>
                  <a:latin typeface="Comic Sans MS"/>
                  <a:cs typeface="Comic Sans MS"/>
                </a:rPr>
                <a:t>0-1</a:t>
              </a:r>
              <a:endParaRPr lang="en-US" sz="4000" dirty="0">
                <a:solidFill>
                  <a:srgbClr val="660066"/>
                </a:solidFill>
                <a:latin typeface="Comic Sans MS"/>
                <a:cs typeface="Comic Sans MS"/>
              </a:endParaRPr>
            </a:p>
            <a:p>
              <a:pPr algn="ctr"/>
              <a:r>
                <a:rPr lang="en-US" sz="4000" dirty="0">
                  <a:solidFill>
                    <a:srgbClr val="660066"/>
                  </a:solidFill>
                  <a:latin typeface="Comic Sans MS"/>
                  <a:cs typeface="Comic Sans MS"/>
                </a:rPr>
                <a:t>variable</a:t>
              </a:r>
            </a:p>
          </p:txBody>
        </p:sp>
      </p:grpSp>
      <p:sp>
        <p:nvSpPr>
          <p:cNvPr id="399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159933" y="381000"/>
            <a:ext cx="7408334" cy="897467"/>
          </a:xfrm>
          <a:noFill/>
          <a:ln/>
        </p:spPr>
        <p:txBody>
          <a:bodyPr/>
          <a:lstStyle/>
          <a:p>
            <a:r>
              <a:rPr lang="en-US" dirty="0" smtClean="0"/>
              <a:t>Sum of </a:t>
            </a:r>
            <a:r>
              <a:rPr lang="en-US" dirty="0" smtClean="0">
                <a:solidFill>
                  <a:srgbClr val="000000"/>
                </a:solidFill>
              </a:rPr>
              <a:t>Ind</a:t>
            </a:r>
            <a:r>
              <a:rPr lang="en-US" dirty="0" smtClean="0"/>
              <a:t>ependent Indicators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0449" y="5308601"/>
            <a:ext cx="7370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r>
              <a:rPr lang="en-US" sz="4800" dirty="0" smtClean="0">
                <a:latin typeface="Comic Sans MS"/>
                <a:cs typeface="Comic Sans MS"/>
              </a:rPr>
              <a:t>’s mutually independent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645271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398" y="1634067"/>
            <a:ext cx="8805332" cy="36322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err="1"/>
              <a:t>Pr</a:t>
            </a:r>
            <a:r>
              <a:rPr lang="en-US" sz="4400" dirty="0"/>
              <a:t>{</a:t>
            </a:r>
            <a:r>
              <a:rPr lang="en-US" sz="4400" dirty="0">
                <a:solidFill>
                  <a:srgbClr val="3C34DA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above</a:t>
            </a:r>
            <a:r>
              <a:rPr lang="en-US" sz="4400" i="1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C34DA"/>
                </a:solidFill>
              </a:rPr>
              <a:t>c</a:t>
            </a:r>
            <a:r>
              <a:rPr lang="en-US" sz="4400" dirty="0">
                <a:solidFill>
                  <a:srgbClr val="3C34DA"/>
                </a:solidFill>
                <a:cs typeface="Times New Roman" charset="0"/>
              </a:rPr>
              <a:t>µ</a:t>
            </a:r>
            <a:r>
              <a:rPr lang="en-US" sz="4400" dirty="0">
                <a:cs typeface="Times New Roman" charset="0"/>
              </a:rPr>
              <a:t>} </a:t>
            </a:r>
            <a:r>
              <a:rPr lang="en-US" sz="4400" b="1" dirty="0">
                <a:latin typeface="Euclid Symbol" charset="2"/>
                <a:cs typeface="Euclid Symbol" charset="2"/>
              </a:rPr>
              <a:t>≤</a:t>
            </a:r>
            <a:r>
              <a:rPr lang="en-US" sz="4400" dirty="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5400" dirty="0">
                <a:solidFill>
                  <a:srgbClr val="3C34DA"/>
                </a:solidFill>
                <a:cs typeface="Times New Roman" charset="0"/>
              </a:rPr>
              <a:t>e</a:t>
            </a:r>
            <a:r>
              <a:rPr lang="en-US" sz="5400" baseline="30000" dirty="0">
                <a:solidFill>
                  <a:srgbClr val="3C34DA"/>
                </a:solidFill>
                <a:cs typeface="Times New Roman" charset="0"/>
              </a:rPr>
              <a:t>−(c </a:t>
            </a:r>
            <a:r>
              <a:rPr lang="en-US" sz="5400" baseline="30000" dirty="0" err="1" smtClean="0">
                <a:solidFill>
                  <a:srgbClr val="3C34DA"/>
                </a:solidFill>
                <a:cs typeface="Times New Roman" charset="0"/>
              </a:rPr>
              <a:t>ln</a:t>
            </a:r>
            <a:r>
              <a:rPr lang="en-US" sz="5400" baseline="30000" dirty="0" smtClean="0">
                <a:solidFill>
                  <a:srgbClr val="3C34DA"/>
                </a:solidFill>
                <a:cs typeface="Times New Roman" charset="0"/>
              </a:rPr>
              <a:t> </a:t>
            </a:r>
            <a:r>
              <a:rPr lang="en-US" sz="5400" baseline="30000" dirty="0">
                <a:solidFill>
                  <a:srgbClr val="3C34DA"/>
                </a:solidFill>
                <a:cs typeface="Times New Roman" charset="0"/>
              </a:rPr>
              <a:t>c </a:t>
            </a:r>
            <a:r>
              <a:rPr lang="en-US" sz="5400" baseline="30000" dirty="0" smtClean="0">
                <a:solidFill>
                  <a:srgbClr val="3C34DA"/>
                </a:solidFill>
                <a:cs typeface="Times New Roman" charset="0"/>
              </a:rPr>
              <a:t>–c+1</a:t>
            </a:r>
            <a:r>
              <a:rPr lang="en-US" sz="5400" baseline="30000" dirty="0">
                <a:solidFill>
                  <a:srgbClr val="3C34DA"/>
                </a:solidFill>
                <a:cs typeface="Times New Roman" charset="0"/>
              </a:rPr>
              <a:t>)µ</a:t>
            </a:r>
          </a:p>
          <a:p>
            <a:pPr>
              <a:buFontTx/>
              <a:buNone/>
            </a:pPr>
            <a:endParaRPr lang="en-US" sz="4800" baseline="30000" dirty="0">
              <a:cs typeface="Times New Roman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charset="0"/>
              </a:rPr>
              <a:t>  </a:t>
            </a:r>
          </a:p>
          <a:p>
            <a:pPr algn="ctr">
              <a:buFontTx/>
              <a:buNone/>
            </a:pPr>
            <a:r>
              <a:rPr lang="en-US" sz="5400" dirty="0">
                <a:cs typeface="Times New Roman" charset="0"/>
              </a:rPr>
              <a:t>(if </a:t>
            </a:r>
            <a:r>
              <a:rPr lang="en-US" sz="5400" dirty="0" smtClean="0">
                <a:solidFill>
                  <a:srgbClr val="3C34DA"/>
                </a:solidFill>
                <a:cs typeface="Times New Roman" charset="0"/>
              </a:rPr>
              <a:t>c </a:t>
            </a:r>
            <a:r>
              <a:rPr lang="en-US" sz="5400" b="1" dirty="0" smtClean="0">
                <a:solidFill>
                  <a:srgbClr val="3C34DA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>
                <a:solidFill>
                  <a:srgbClr val="3C34DA"/>
                </a:solidFill>
                <a:cs typeface="Times New Roman" charset="0"/>
              </a:rPr>
              <a:t> </a:t>
            </a:r>
            <a:r>
              <a:rPr lang="en-US" sz="5400" dirty="0">
                <a:solidFill>
                  <a:srgbClr val="3C34DA"/>
                </a:solidFill>
                <a:cs typeface="Times New Roman" charset="0"/>
              </a:rPr>
              <a:t>1</a:t>
            </a:r>
            <a:r>
              <a:rPr lang="en-US" sz="5400" dirty="0" smtClean="0">
                <a:solidFill>
                  <a:srgbClr val="3C34DA"/>
                </a:solidFill>
                <a:cs typeface="Times New Roman" charset="0"/>
              </a:rPr>
              <a:t>+</a:t>
            </a:r>
            <a:r>
              <a:rPr lang="el-GR" sz="5400" dirty="0">
                <a:solidFill>
                  <a:srgbClr val="3C34DA"/>
                </a:solidFill>
              </a:rPr>
              <a:t>ε</a:t>
            </a:r>
            <a:r>
              <a:rPr lang="en-US" sz="5400" dirty="0" smtClean="0">
                <a:cs typeface="Times New Roman" charset="0"/>
                <a:sym typeface="Symbol" charset="0"/>
              </a:rPr>
              <a:t> </a:t>
            </a:r>
            <a:r>
              <a:rPr lang="en-US" sz="5400" dirty="0">
                <a:cs typeface="Times New Roman" charset="0"/>
                <a:sym typeface="Symbol" charset="0"/>
              </a:rPr>
              <a:t>and </a:t>
            </a:r>
            <a:r>
              <a:rPr lang="en-US" sz="5400" dirty="0" smtClean="0">
                <a:solidFill>
                  <a:srgbClr val="0000FF"/>
                </a:solidFill>
                <a:cs typeface="Times New Roman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US" sz="5400" dirty="0">
                <a:cs typeface="Times New Roman" charset="0"/>
                <a:sym typeface="Symbol" charset="0"/>
              </a:rPr>
              <a:t>large)</a:t>
            </a:r>
          </a:p>
        </p:txBody>
      </p:sp>
      <p:graphicFrame>
        <p:nvGraphicFramePr>
          <p:cNvPr id="398344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623256"/>
              </p:ext>
            </p:extLst>
          </p:nvPr>
        </p:nvGraphicFramePr>
        <p:xfrm>
          <a:off x="4747673" y="1635649"/>
          <a:ext cx="3431127" cy="166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94" name="Equation" r:id="rId3" imgW="812800" imgH="393700" progId="Equation.DSMT4">
                  <p:embed/>
                </p:oleObj>
              </mc:Choice>
              <mc:Fallback>
                <p:oleObj name="Equation" r:id="rId3" imgW="8128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673" y="1635649"/>
                        <a:ext cx="3431127" cy="1661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A5DC65F0-73B8-2C48-9916-34D606E2C0DC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398343" name="Rectangle 7"/>
          <p:cNvSpPr>
            <a:spLocks noGrp="1" noChangeArrowheads="1"/>
          </p:cNvSpPr>
          <p:nvPr>
            <p:ph type="title"/>
          </p:nvPr>
        </p:nvSpPr>
        <p:spPr>
          <a:xfrm>
            <a:off x="2313516" y="304800"/>
            <a:ext cx="4510617" cy="1092200"/>
          </a:xfrm>
          <a:noFill/>
          <a:ln/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Chernoff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4000" dirty="0"/>
              <a:t>Bound</a:t>
            </a:r>
          </a:p>
        </p:txBody>
      </p:sp>
      <p:grpSp>
        <p:nvGrpSpPr>
          <p:cNvPr id="398347" name="Group 11"/>
          <p:cNvGrpSpPr>
            <a:grpSpLocks/>
          </p:cNvGrpSpPr>
          <p:nvPr/>
        </p:nvGrpSpPr>
        <p:grpSpPr bwMode="auto">
          <a:xfrm>
            <a:off x="2930526" y="2393951"/>
            <a:ext cx="1119188" cy="950913"/>
            <a:chOff x="1974" y="1644"/>
            <a:chExt cx="705" cy="599"/>
          </a:xfrm>
        </p:grpSpPr>
        <p:sp>
          <p:nvSpPr>
            <p:cNvPr id="398339" name="Text Box 3"/>
            <p:cNvSpPr txBox="1">
              <a:spLocks noChangeArrowheads="1"/>
            </p:cNvSpPr>
            <p:nvPr/>
          </p:nvSpPr>
          <p:spPr bwMode="auto">
            <a:xfrm rot="16200000">
              <a:off x="2118" y="1500"/>
              <a:ext cx="34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000"/>
                <a:t>{</a:t>
              </a:r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2126" y="1836"/>
              <a:ext cx="5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omic Sans MS"/>
                  <a:cs typeface="Comic Sans MS"/>
                </a:rPr>
                <a:t>far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A5DC65F0-73B8-2C48-9916-34D606E2C0DC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398" y="1634067"/>
            <a:ext cx="8805332" cy="36322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err="1"/>
              <a:t>Pr</a:t>
            </a:r>
            <a:r>
              <a:rPr lang="en-US" sz="4400" dirty="0"/>
              <a:t>{</a:t>
            </a:r>
            <a:r>
              <a:rPr lang="en-US" sz="4400" dirty="0">
                <a:solidFill>
                  <a:srgbClr val="3C34DA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above</a:t>
            </a:r>
            <a:r>
              <a:rPr lang="en-US" sz="4400" i="1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C34DA"/>
                </a:solidFill>
              </a:rPr>
              <a:t>c</a:t>
            </a:r>
            <a:r>
              <a:rPr lang="en-US" sz="4400" dirty="0">
                <a:solidFill>
                  <a:srgbClr val="3C34DA"/>
                </a:solidFill>
                <a:cs typeface="Times New Roman" charset="0"/>
              </a:rPr>
              <a:t>µ</a:t>
            </a:r>
            <a:r>
              <a:rPr lang="en-US" sz="4400" dirty="0">
                <a:cs typeface="Times New Roman" charset="0"/>
              </a:rPr>
              <a:t>} </a:t>
            </a:r>
            <a:r>
              <a:rPr lang="en-US" sz="4400" b="1" dirty="0">
                <a:latin typeface="Euclid Symbol" charset="2"/>
                <a:cs typeface="Euclid Symbol" charset="2"/>
              </a:rPr>
              <a:t>≤</a:t>
            </a:r>
            <a:r>
              <a:rPr lang="en-US" sz="4400" dirty="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5400" dirty="0">
                <a:solidFill>
                  <a:srgbClr val="3C34DA"/>
                </a:solidFill>
                <a:cs typeface="Times New Roman" charset="0"/>
              </a:rPr>
              <a:t>e</a:t>
            </a:r>
            <a:r>
              <a:rPr lang="en-US" sz="5400" baseline="30000" dirty="0" smtClean="0">
                <a:solidFill>
                  <a:srgbClr val="3C34DA"/>
                </a:solidFill>
                <a:cs typeface="Times New Roman" charset="0"/>
              </a:rPr>
              <a:t>−  </a:t>
            </a:r>
            <a:r>
              <a:rPr lang="el-GR" sz="5400" baseline="30000" dirty="0" smtClean="0">
                <a:solidFill>
                  <a:srgbClr val="0000FF"/>
                </a:solidFill>
              </a:rPr>
              <a:t>β</a:t>
            </a:r>
            <a:r>
              <a:rPr lang="en-US" sz="5400" baseline="30000" dirty="0" smtClean="0">
                <a:solidFill>
                  <a:srgbClr val="0000FF"/>
                </a:solidFill>
              </a:rPr>
              <a:t>(c</a:t>
            </a:r>
            <a:r>
              <a:rPr lang="en-US" sz="5400" baseline="30000" dirty="0" smtClean="0">
                <a:solidFill>
                  <a:srgbClr val="3C34DA"/>
                </a:solidFill>
                <a:cs typeface="Times New Roman" charset="0"/>
              </a:rPr>
              <a:t>)     µ</a:t>
            </a:r>
            <a:endParaRPr lang="en-US" sz="5400" baseline="30000" dirty="0">
              <a:solidFill>
                <a:srgbClr val="3C34DA"/>
              </a:solidFill>
              <a:cs typeface="Times New Roman" charset="0"/>
            </a:endParaRPr>
          </a:p>
          <a:p>
            <a:pPr>
              <a:buFontTx/>
              <a:buNone/>
            </a:pPr>
            <a:endParaRPr lang="en-US" sz="4800" baseline="30000" dirty="0">
              <a:cs typeface="Times New Roman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charset="0"/>
              </a:rPr>
              <a:t>  </a:t>
            </a:r>
          </a:p>
          <a:p>
            <a:pPr algn="ctr">
              <a:buFontTx/>
              <a:buNone/>
            </a:pPr>
            <a:r>
              <a:rPr lang="en-US" sz="5400" dirty="0">
                <a:cs typeface="Times New Roman" charset="0"/>
              </a:rPr>
              <a:t>(if </a:t>
            </a:r>
            <a:r>
              <a:rPr lang="en-US" sz="5400" dirty="0" smtClean="0">
                <a:solidFill>
                  <a:srgbClr val="3C34DA"/>
                </a:solidFill>
                <a:cs typeface="Times New Roman" charset="0"/>
              </a:rPr>
              <a:t>c </a:t>
            </a:r>
            <a:r>
              <a:rPr lang="en-US" sz="5400" b="1" dirty="0" smtClean="0">
                <a:solidFill>
                  <a:srgbClr val="3C34DA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>
                <a:solidFill>
                  <a:srgbClr val="3C34DA"/>
                </a:solidFill>
                <a:cs typeface="Times New Roman" charset="0"/>
              </a:rPr>
              <a:t> </a:t>
            </a:r>
            <a:r>
              <a:rPr lang="en-US" sz="5400" dirty="0">
                <a:solidFill>
                  <a:srgbClr val="3C34DA"/>
                </a:solidFill>
                <a:cs typeface="Times New Roman" charset="0"/>
              </a:rPr>
              <a:t>1</a:t>
            </a:r>
            <a:r>
              <a:rPr lang="en-US" sz="5400" dirty="0" smtClean="0">
                <a:solidFill>
                  <a:srgbClr val="3C34DA"/>
                </a:solidFill>
                <a:cs typeface="Times New Roman" charset="0"/>
              </a:rPr>
              <a:t>+</a:t>
            </a:r>
            <a:r>
              <a:rPr lang="el-GR" sz="5400" dirty="0">
                <a:solidFill>
                  <a:srgbClr val="3C34DA"/>
                </a:solidFill>
              </a:rPr>
              <a:t>ε</a:t>
            </a:r>
            <a:r>
              <a:rPr lang="en-US" sz="5400" dirty="0" smtClean="0">
                <a:cs typeface="Times New Roman" charset="0"/>
                <a:sym typeface="Symbol" charset="0"/>
              </a:rPr>
              <a:t> </a:t>
            </a:r>
            <a:r>
              <a:rPr lang="en-US" sz="5400" dirty="0">
                <a:cs typeface="Times New Roman" charset="0"/>
                <a:sym typeface="Symbol" charset="0"/>
              </a:rPr>
              <a:t>and </a:t>
            </a:r>
            <a:r>
              <a:rPr lang="en-US" sz="5400" dirty="0" smtClean="0">
                <a:solidFill>
                  <a:srgbClr val="0000FF"/>
                </a:solidFill>
                <a:cs typeface="Times New Roman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US" sz="5400" dirty="0">
                <a:cs typeface="Times New Roman" charset="0"/>
                <a:sym typeface="Symbol" charset="0"/>
              </a:rPr>
              <a:t>large)</a:t>
            </a:r>
          </a:p>
        </p:txBody>
      </p:sp>
      <p:sp>
        <p:nvSpPr>
          <p:cNvPr id="398343" name="Rectangle 7"/>
          <p:cNvSpPr>
            <a:spLocks noGrp="1" noChangeArrowheads="1"/>
          </p:cNvSpPr>
          <p:nvPr>
            <p:ph type="title"/>
          </p:nvPr>
        </p:nvSpPr>
        <p:spPr>
          <a:xfrm>
            <a:off x="2313516" y="304800"/>
            <a:ext cx="4510617" cy="1092200"/>
          </a:xfrm>
          <a:noFill/>
          <a:ln/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Chernoff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4000" dirty="0"/>
              <a:t>Bound</a:t>
            </a:r>
          </a:p>
        </p:txBody>
      </p:sp>
      <p:grpSp>
        <p:nvGrpSpPr>
          <p:cNvPr id="398347" name="Group 11"/>
          <p:cNvGrpSpPr>
            <a:grpSpLocks/>
          </p:cNvGrpSpPr>
          <p:nvPr/>
        </p:nvGrpSpPr>
        <p:grpSpPr bwMode="auto">
          <a:xfrm>
            <a:off x="2930526" y="2393951"/>
            <a:ext cx="1119188" cy="950913"/>
            <a:chOff x="1974" y="1644"/>
            <a:chExt cx="705" cy="599"/>
          </a:xfrm>
        </p:grpSpPr>
        <p:sp>
          <p:nvSpPr>
            <p:cNvPr id="398339" name="Text Box 3"/>
            <p:cNvSpPr txBox="1">
              <a:spLocks noChangeArrowheads="1"/>
            </p:cNvSpPr>
            <p:nvPr/>
          </p:nvSpPr>
          <p:spPr bwMode="auto">
            <a:xfrm rot="16200000">
              <a:off x="2118" y="1500"/>
              <a:ext cx="34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000"/>
                <a:t>{</a:t>
              </a:r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2126" y="1836"/>
              <a:ext cx="5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omic Sans MS"/>
                  <a:cs typeface="Comic Sans MS"/>
                </a:rPr>
                <a:t>far</a:t>
              </a:r>
            </a:p>
          </p:txBody>
        </p:sp>
      </p:grp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77049"/>
              </p:ext>
            </p:extLst>
          </p:nvPr>
        </p:nvGraphicFramePr>
        <p:xfrm>
          <a:off x="4747673" y="1635649"/>
          <a:ext cx="3431127" cy="166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11" name="Equation" r:id="rId3" imgW="812800" imgH="393700" progId="Equation.DSMT4">
                  <p:embed/>
                </p:oleObj>
              </mc:Choice>
              <mc:Fallback>
                <p:oleObj name="Equation" r:id="rId3" imgW="812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673" y="1635649"/>
                        <a:ext cx="3431127" cy="1661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199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06138A39-DA3D-1E4C-B7E8-5661FE96F0F2}" type="slidenum">
              <a:rPr lang="en-US" sz="1400"/>
              <a:pPr/>
              <a:t>5</a:t>
            </a:fld>
            <a:endParaRPr lang="en-US" sz="1400" dirty="0"/>
          </a:p>
        </p:txBody>
      </p:sp>
      <p:sp useBgFill="1"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381000" y="1219201"/>
            <a:ext cx="8492067" cy="443198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Still</a:t>
            </a:r>
          </a:p>
          <a:p>
            <a:pPr>
              <a:buFontTx/>
              <a:buChar char="•"/>
            </a:pPr>
            <a:r>
              <a:rPr lang="en-US" sz="5400" dirty="0"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660066"/>
                </a:solidFill>
                <a:latin typeface="Comic Sans MS"/>
                <a:cs typeface="Comic Sans MS"/>
              </a:rPr>
              <a:t>only</a:t>
            </a:r>
            <a:r>
              <a:rPr lang="en-US" sz="5400" dirty="0">
                <a:latin typeface="Comic Sans MS"/>
                <a:cs typeface="Comic Sans MS"/>
              </a:rPr>
              <a:t> need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µ</a:t>
            </a:r>
            <a:r>
              <a:rPr lang="en-US" sz="5400" baseline="-25000" dirty="0" smtClean="0">
                <a:solidFill>
                  <a:srgbClr val="3C34DA"/>
                </a:solidFill>
                <a:latin typeface="Comic Sans MS"/>
                <a:cs typeface="Comic Sans MS"/>
                <a:sym typeface="Symbol" charset="0"/>
              </a:rPr>
              <a:t>R</a:t>
            </a:r>
            <a:endParaRPr lang="en-US" sz="5400" baseline="-25000" dirty="0">
              <a:latin typeface="Comic Sans MS"/>
              <a:cs typeface="Comic Sans MS"/>
              <a:sym typeface="Symbol" charset="0"/>
            </a:endParaRPr>
          </a:p>
          <a:p>
            <a:pPr>
              <a:buFontTx/>
              <a:buChar char="•"/>
            </a:pPr>
            <a:r>
              <a:rPr lang="en-US" sz="5400" baseline="-25000" dirty="0"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  <a:sym typeface="Symbol" charset="0"/>
              </a:rPr>
              <a:t>don’t </a:t>
            </a:r>
            <a:r>
              <a:rPr lang="en-US" sz="5400" dirty="0">
                <a:latin typeface="Comic Sans MS"/>
                <a:cs typeface="Comic Sans MS"/>
                <a:sym typeface="Symbol" charset="0"/>
              </a:rPr>
              <a:t>need </a:t>
            </a:r>
            <a:r>
              <a:rPr lang="en-US" sz="5400" dirty="0" smtClean="0">
                <a:solidFill>
                  <a:srgbClr val="544DDF"/>
                </a:solidFill>
                <a:latin typeface="Comic Sans MS"/>
                <a:cs typeface="Comic Sans MS"/>
                <a:sym typeface="Symbol" charset="0"/>
              </a:rPr>
              <a:t>length of sum</a:t>
            </a:r>
            <a:endParaRPr lang="en-US" sz="5400" dirty="0">
              <a:solidFill>
                <a:srgbClr val="544DDF"/>
              </a:solidFill>
              <a:latin typeface="Comic Sans MS"/>
              <a:cs typeface="Comic Sans MS"/>
              <a:sym typeface="Symbol" charset="0"/>
            </a:endParaRPr>
          </a:p>
          <a:p>
            <a:pPr>
              <a:buFontTx/>
              <a:buChar char="•"/>
            </a:pPr>
            <a:r>
              <a:rPr lang="en-US" sz="5400" i="1" dirty="0"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  <a:sym typeface="Symbol" charset="0"/>
              </a:rPr>
              <a:t>don’t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  <a:sym typeface="Symbol" charset="0"/>
              </a:rPr>
              <a:t>need</a:t>
            </a:r>
            <a:r>
              <a:rPr lang="en-US" sz="5400" dirty="0"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/>
                <a:cs typeface="Comic Sans MS"/>
                <a:sym typeface="Symbol" charset="0"/>
              </a:rPr>
              <a:t>Pr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Symbol" charset="0"/>
              </a:rPr>
              <a:t>{T</a:t>
            </a:r>
            <a:r>
              <a:rPr lang="en-US" sz="5400" baseline="-25000" dirty="0">
                <a:solidFill>
                  <a:srgbClr val="0000FF"/>
                </a:solidFill>
                <a:latin typeface="Comic Sans MS"/>
                <a:cs typeface="Comic Sans MS"/>
                <a:sym typeface="Symbol" charset="0"/>
              </a:rPr>
              <a:t>i</a:t>
            </a:r>
            <a:r>
              <a:rPr lang="en-US" sz="5400" i="1" dirty="0">
                <a:solidFill>
                  <a:srgbClr val="0000FF"/>
                </a:solidFill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Symbol" charset="0"/>
              </a:rPr>
              <a:t>= 1}</a:t>
            </a:r>
          </a:p>
          <a:p>
            <a:r>
              <a:rPr lang="en-US" sz="6600" dirty="0">
                <a:latin typeface="Comic Sans MS"/>
                <a:cs typeface="Comic Sans MS"/>
                <a:sym typeface="Symbol" charset="0"/>
              </a:rPr>
              <a:t>But …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313516" y="304800"/>
            <a:ext cx="4510617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/>
                <a:ea typeface="+mj-ea"/>
                <a:cs typeface="Comic Sans M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smtClean="0">
                <a:solidFill>
                  <a:schemeClr val="tx1"/>
                </a:solidFill>
              </a:rPr>
              <a:t>Chernoff</a:t>
            </a:r>
            <a:r>
              <a:rPr lang="en-US" sz="2400" smtClean="0">
                <a:solidFill>
                  <a:schemeClr val="tx1"/>
                </a:solidFill>
              </a:rPr>
              <a:t>  </a:t>
            </a:r>
            <a:r>
              <a:rPr lang="en-US" sz="4000" smtClean="0"/>
              <a:t>Bound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3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215900" y="1227663"/>
            <a:ext cx="87122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dependence </a:t>
            </a:r>
            <a:r>
              <a:rPr lang="en-US" sz="4800" dirty="0">
                <a:latin typeface="Comic Sans MS"/>
                <a:cs typeface="Comic Sans MS"/>
              </a:rPr>
              <a:t>on </a:t>
            </a:r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c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  <a:endParaRPr lang="en-US" sz="4400" dirty="0" smtClean="0">
              <a:latin typeface="Comic Sans MS"/>
              <a:cs typeface="Comic Sans MS"/>
            </a:endParaRPr>
          </a:p>
          <a:p>
            <a:endParaRPr lang="en-US" sz="4400" dirty="0"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c</a:t>
            </a:r>
            <a:r>
              <a:rPr lang="en-US" sz="4400" b="1" dirty="0" smtClean="0">
                <a:solidFill>
                  <a:srgbClr val="0000FF"/>
                </a:solidFill>
                <a:latin typeface="Euclid" charset="0"/>
                <a:cs typeface="Times New Roman" charset="0"/>
                <a:sym typeface="Symbol" charset="0"/>
              </a:rPr>
              <a:t>= </a:t>
            </a:r>
            <a:r>
              <a:rPr lang="en-US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3C34DA"/>
                </a:solidFill>
                <a:latin typeface="Comic Sans MS"/>
                <a:cs typeface="Comic Sans MS"/>
              </a:rPr>
              <a:t>:       </a:t>
            </a:r>
            <a:r>
              <a:rPr lang="el-GR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β</a:t>
            </a:r>
            <a:r>
              <a:rPr lang="en-US" sz="4400" dirty="0">
                <a:solidFill>
                  <a:srgbClr val="3C34DA"/>
                </a:solidFill>
                <a:latin typeface="Comic Sans MS"/>
                <a:cs typeface="Comic Sans MS"/>
              </a:rPr>
              <a:t>(c) </a:t>
            </a:r>
            <a:r>
              <a:rPr lang="en-US" sz="4400" b="1" dirty="0">
                <a:solidFill>
                  <a:srgbClr val="0000FF"/>
                </a:solidFill>
                <a:latin typeface="Euclid" charset="0"/>
                <a:cs typeface="Times New Roman" charset="0"/>
                <a:sym typeface="Symbol" charset="0"/>
              </a:rPr>
              <a:t>=</a:t>
            </a:r>
            <a:r>
              <a:rPr lang="en-US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3C34DA"/>
                </a:solidFill>
                <a:latin typeface="Comic Sans MS"/>
                <a:cs typeface="Comic Sans MS"/>
              </a:rPr>
              <a:t>0   </a:t>
            </a:r>
            <a:r>
              <a:rPr lang="en-US" sz="4400" dirty="0">
                <a:latin typeface="Comic Sans MS"/>
                <a:cs typeface="Comic Sans MS"/>
              </a:rPr>
              <a:t>  </a:t>
            </a:r>
            <a:r>
              <a:rPr lang="en-US" sz="4400" dirty="0" smtClean="0">
                <a:latin typeface="Comic Sans MS"/>
                <a:cs typeface="Comic Sans MS"/>
              </a:rPr>
              <a:t>    useless</a:t>
            </a:r>
            <a:endParaRPr lang="el-GR" sz="44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3C34DA"/>
                </a:solidFill>
                <a:latin typeface="Comic Sans MS"/>
                <a:cs typeface="Comic Sans MS"/>
              </a:rPr>
              <a:t>c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large</a:t>
            </a:r>
            <a:r>
              <a:rPr lang="en-US" sz="4400" dirty="0">
                <a:latin typeface="Comic Sans MS"/>
                <a:cs typeface="Comic Sans MS"/>
              </a:rPr>
              <a:t>:   </a:t>
            </a:r>
            <a:r>
              <a:rPr lang="el-GR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β</a:t>
            </a:r>
            <a:r>
              <a:rPr lang="en-US" sz="4400" dirty="0">
                <a:solidFill>
                  <a:srgbClr val="3C34DA"/>
                </a:solidFill>
                <a:latin typeface="Comic Sans MS"/>
                <a:cs typeface="Comic Sans MS"/>
              </a:rPr>
              <a:t>(c) ≈ c </a:t>
            </a:r>
            <a:r>
              <a:rPr lang="en-US" sz="4400" dirty="0" err="1" smtClean="0">
                <a:solidFill>
                  <a:srgbClr val="3C34DA"/>
                </a:solidFill>
                <a:latin typeface="Comic Sans MS"/>
                <a:cs typeface="Comic Sans MS"/>
              </a:rPr>
              <a:t>ln</a:t>
            </a:r>
            <a:r>
              <a:rPr lang="en-US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3C34DA"/>
                </a:solidFill>
                <a:latin typeface="Comic Sans MS"/>
                <a:cs typeface="Comic Sans MS"/>
              </a:rPr>
              <a:t>c</a:t>
            </a:r>
            <a:r>
              <a:rPr lang="en-US" sz="4400" dirty="0">
                <a:latin typeface="Comic Sans MS"/>
                <a:cs typeface="Comic Sans MS"/>
              </a:rPr>
              <a:t>  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large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c</a:t>
            </a:r>
            <a:r>
              <a:rPr lang="en-US" sz="4400" b="1" dirty="0" smtClean="0">
                <a:solidFill>
                  <a:srgbClr val="0000FF"/>
                </a:solidFill>
                <a:latin typeface="Euclid" charset="0"/>
                <a:cs typeface="Times New Roman" charset="0"/>
                <a:sym typeface="Symbol" charset="0"/>
              </a:rPr>
              <a:t>= </a:t>
            </a:r>
            <a:r>
              <a:rPr lang="en-US" sz="4400" dirty="0" smtClean="0">
                <a:solidFill>
                  <a:srgbClr val="FF6600"/>
                </a:solidFill>
                <a:latin typeface="Comic Sans MS"/>
                <a:cs typeface="Comic Sans MS"/>
              </a:rPr>
              <a:t>e</a:t>
            </a:r>
            <a:r>
              <a:rPr lang="en-US" sz="4400" dirty="0">
                <a:solidFill>
                  <a:srgbClr val="3C34DA"/>
                </a:solidFill>
                <a:latin typeface="Comic Sans MS"/>
                <a:cs typeface="Comic Sans MS"/>
              </a:rPr>
              <a:t>:     </a:t>
            </a:r>
            <a:r>
              <a:rPr lang="en-US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 </a:t>
            </a:r>
            <a:r>
              <a:rPr lang="el-GR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β</a:t>
            </a:r>
            <a:r>
              <a:rPr lang="en-US" sz="4400" dirty="0">
                <a:solidFill>
                  <a:srgbClr val="3C34DA"/>
                </a:solidFill>
                <a:latin typeface="Comic Sans MS"/>
                <a:cs typeface="Comic Sans MS"/>
              </a:rPr>
              <a:t>(c) </a:t>
            </a:r>
            <a:r>
              <a:rPr lang="en-US" sz="4400" b="1" dirty="0">
                <a:solidFill>
                  <a:srgbClr val="0000FF"/>
                </a:solidFill>
                <a:latin typeface="Euclid" charset="0"/>
                <a:cs typeface="Times New Roman" charset="0"/>
                <a:sym typeface="Symbol" charset="0"/>
              </a:rPr>
              <a:t>=</a:t>
            </a:r>
            <a:r>
              <a:rPr lang="en-US" sz="4400" dirty="0" smtClean="0">
                <a:solidFill>
                  <a:srgbClr val="3C34DA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/>
                <a:cs typeface="Comic Sans MS"/>
              </a:rPr>
              <a:t>1</a:t>
            </a:r>
            <a:endParaRPr lang="en-US" sz="4400" dirty="0">
              <a:solidFill>
                <a:srgbClr val="FF6600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r>
              <a:rPr lang="en-US" sz="4400" b="1" dirty="0" smtClean="0">
                <a:solidFill>
                  <a:srgbClr val="0000FF"/>
                </a:solidFill>
                <a:latin typeface="Euclid" charset="0"/>
                <a:cs typeface="Times New Roman" charset="0"/>
                <a:sym typeface="Symbol" charset="0"/>
              </a:rPr>
              <a:t>=</a:t>
            </a:r>
            <a:r>
              <a:rPr lang="en-US" sz="4400" b="1" dirty="0" smtClean="0">
                <a:solidFill>
                  <a:srgbClr val="FF6600"/>
                </a:solidFill>
                <a:latin typeface="Euclid" charset="0"/>
                <a:cs typeface="Times New Roman" charset="0"/>
                <a:sym typeface="Symbol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FF6600"/>
                </a:solidFill>
                <a:latin typeface="Comic Sans MS"/>
                <a:cs typeface="Comic Sans MS"/>
              </a:rPr>
              <a:t>+</a:t>
            </a:r>
            <a:r>
              <a:rPr lang="el-GR" sz="4400" dirty="0" smtClean="0">
                <a:solidFill>
                  <a:srgbClr val="FF6600"/>
                </a:solidFill>
                <a:latin typeface="Comic Sans MS"/>
                <a:cs typeface="Comic Sans MS"/>
              </a:rPr>
              <a:t>ε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:   </a:t>
            </a:r>
            <a:r>
              <a:rPr lang="el-GR" sz="4400" dirty="0">
                <a:solidFill>
                  <a:srgbClr val="0000FF"/>
                </a:solidFill>
                <a:latin typeface="Comic Sans MS"/>
                <a:cs typeface="Comic Sans MS"/>
              </a:rPr>
              <a:t>β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(c)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≈</a:t>
            </a:r>
            <a:r>
              <a:rPr lang="en-US" sz="4400" dirty="0" smtClean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lang="el-GR" sz="4400" dirty="0" smtClean="0">
                <a:solidFill>
                  <a:srgbClr val="FF6600"/>
                </a:solidFill>
                <a:latin typeface="Comic Sans MS"/>
                <a:cs typeface="Comic Sans MS"/>
              </a:rPr>
              <a:t>ε</a:t>
            </a:r>
            <a:r>
              <a:rPr lang="en-US" sz="4400" baseline="30000" dirty="0" smtClean="0">
                <a:solidFill>
                  <a:srgbClr val="FF6600"/>
                </a:solidFill>
                <a:latin typeface="Comic Sans MS"/>
                <a:cs typeface="Comic Sans MS"/>
              </a:rPr>
              <a:t>2</a:t>
            </a:r>
            <a:r>
              <a:rPr lang="en-US" sz="4400" dirty="0" smtClean="0">
                <a:solidFill>
                  <a:srgbClr val="FF6600"/>
                </a:solidFill>
                <a:latin typeface="Comic Sans MS"/>
                <a:cs typeface="Comic Sans MS"/>
              </a:rPr>
              <a:t>/3</a:t>
            </a:r>
            <a:endParaRPr lang="en-US" sz="4400" dirty="0">
              <a:solidFill>
                <a:srgbClr val="FF6600"/>
              </a:solidFill>
              <a:latin typeface="Comic Sans MS"/>
              <a:cs typeface="Comic Sans M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DC014CA5-0133-A248-9C6D-EBAFA271D21A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892300"/>
            <a:ext cx="7378700" cy="876300"/>
          </a:xfrm>
        </p:spPr>
        <p:txBody>
          <a:bodyPr/>
          <a:lstStyle/>
          <a:p>
            <a:pPr algn="ctr">
              <a:buFontTx/>
              <a:buNone/>
            </a:pPr>
            <a:r>
              <a:rPr lang="el-GR" sz="4800" dirty="0">
                <a:solidFill>
                  <a:srgbClr val="0000FF"/>
                </a:solidFill>
              </a:rPr>
              <a:t>β</a:t>
            </a:r>
            <a:r>
              <a:rPr lang="en-US" sz="4800" dirty="0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(</a:t>
            </a:r>
            <a:r>
              <a:rPr lang="en-US" sz="4800" dirty="0">
                <a:solidFill>
                  <a:srgbClr val="660066"/>
                </a:solidFill>
                <a:cs typeface="Times New Roman" charset="0"/>
                <a:sym typeface="Symbol" charset="0"/>
              </a:rPr>
              <a:t>c</a:t>
            </a:r>
            <a:r>
              <a:rPr lang="en-US" sz="48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) </a:t>
            </a:r>
            <a:r>
              <a:rPr lang="en-US" sz="4800" b="1" dirty="0">
                <a:solidFill>
                  <a:srgbClr val="0000FF"/>
                </a:solidFill>
                <a:latin typeface="Euclid" charset="0"/>
                <a:cs typeface="Times New Roman" charset="0"/>
                <a:sym typeface="Symbol" charset="0"/>
              </a:rPr>
              <a:t>::=</a:t>
            </a:r>
            <a:r>
              <a:rPr lang="en-US" sz="48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cs typeface="Times New Roman" charset="0"/>
              </a:rPr>
              <a:t>c</a:t>
            </a:r>
            <a:r>
              <a:rPr lang="en-US" sz="48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cs typeface="Times New Roman" charset="0"/>
              </a:rPr>
              <a:t>ln</a:t>
            </a:r>
            <a:r>
              <a:rPr lang="en-US" sz="4800" dirty="0" smtClean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cs typeface="Times New Roman" charset="0"/>
              </a:rPr>
              <a:t>c </a:t>
            </a:r>
            <a:r>
              <a:rPr lang="en-US" sz="4800" dirty="0">
                <a:solidFill>
                  <a:srgbClr val="0000FF"/>
                </a:solidFill>
                <a:cs typeface="Times New Roman" charset="0"/>
              </a:rPr>
              <a:t>– </a:t>
            </a:r>
            <a:r>
              <a:rPr lang="en-US" sz="4800" dirty="0">
                <a:solidFill>
                  <a:srgbClr val="660066"/>
                </a:solidFill>
                <a:cs typeface="Times New Roman" charset="0"/>
              </a:rPr>
              <a:t>c</a:t>
            </a:r>
            <a:r>
              <a:rPr lang="en-US" sz="4800" dirty="0">
                <a:solidFill>
                  <a:srgbClr val="0000FF"/>
                </a:solidFill>
                <a:cs typeface="Times New Roman" charset="0"/>
              </a:rPr>
              <a:t> + 1</a:t>
            </a: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2976563" y="977900"/>
            <a:ext cx="4714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sz="5400" baseline="30000"/>
          </a:p>
        </p:txBody>
      </p:sp>
      <p:sp>
        <p:nvSpPr>
          <p:cNvPr id="375816" name="Rectangle 8"/>
          <p:cNvSpPr>
            <a:spLocks noGrp="1" noChangeArrowheads="1"/>
          </p:cNvSpPr>
          <p:nvPr>
            <p:ph type="title"/>
          </p:nvPr>
        </p:nvSpPr>
        <p:spPr>
          <a:xfrm>
            <a:off x="1784348" y="228600"/>
            <a:ext cx="5657850" cy="948267"/>
          </a:xfrm>
          <a:noFill/>
          <a:ln/>
        </p:spPr>
        <p:txBody>
          <a:bodyPr/>
          <a:lstStyle/>
          <a:p>
            <a:r>
              <a:rPr lang="en-US" sz="4800" b="0" dirty="0" err="1" smtClean="0"/>
              <a:t>Pr</a:t>
            </a:r>
            <a:r>
              <a:rPr lang="en-US" sz="4800" b="0" dirty="0"/>
              <a:t>{</a:t>
            </a:r>
            <a:r>
              <a:rPr lang="en-US" sz="4800" b="0" dirty="0">
                <a:solidFill>
                  <a:srgbClr val="3C34DA"/>
                </a:solidFill>
              </a:rPr>
              <a:t>R</a:t>
            </a:r>
            <a:r>
              <a:rPr lang="en-US" sz="4800" b="0" dirty="0">
                <a:solidFill>
                  <a:srgbClr val="008000"/>
                </a:solidFill>
              </a:rPr>
              <a:t> </a:t>
            </a:r>
            <a:r>
              <a:rPr lang="en-US" sz="4800" b="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4800" b="0" dirty="0">
                <a:solidFill>
                  <a:srgbClr val="660066"/>
                </a:solidFill>
              </a:rPr>
              <a:t>c</a:t>
            </a:r>
            <a:r>
              <a:rPr lang="en-US" sz="4800" b="0" dirty="0">
                <a:solidFill>
                  <a:srgbClr val="3C34DA"/>
                </a:solidFill>
                <a:cs typeface="Times New Roman" charset="0"/>
              </a:rPr>
              <a:t>µ</a:t>
            </a:r>
            <a:r>
              <a:rPr lang="en-US" sz="4800" b="0" dirty="0" smtClean="0">
                <a:cs typeface="Times New Roman" charset="0"/>
              </a:rPr>
              <a:t>} </a:t>
            </a:r>
            <a:r>
              <a:rPr lang="en-US" sz="4800" b="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0" dirty="0" smtClean="0">
                <a:cs typeface="Times New Roman" charset="0"/>
              </a:rPr>
              <a:t> </a:t>
            </a:r>
            <a:r>
              <a:rPr lang="en-US" sz="4800" b="0" dirty="0" smtClean="0">
                <a:solidFill>
                  <a:srgbClr val="0000FF"/>
                </a:solidFill>
              </a:rPr>
              <a:t>e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–</a:t>
            </a:r>
            <a:r>
              <a:rPr lang="el-GR" sz="4800" b="0" baseline="30000" dirty="0" smtClean="0">
                <a:solidFill>
                  <a:srgbClr val="0000FF"/>
                </a:solidFill>
              </a:rPr>
              <a:t>β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(</a:t>
            </a:r>
            <a:r>
              <a:rPr lang="en-US" sz="4800" b="0" baseline="30000" dirty="0">
                <a:solidFill>
                  <a:srgbClr val="660066"/>
                </a:solidFill>
              </a:rPr>
              <a:t>c</a:t>
            </a:r>
            <a:r>
              <a:rPr lang="en-US" sz="4800" b="0" baseline="30000" dirty="0">
                <a:solidFill>
                  <a:srgbClr val="0000FF"/>
                </a:solidFill>
              </a:rPr>
              <a:t>)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µ</a:t>
            </a:r>
            <a:endParaRPr lang="en-US" sz="48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5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5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5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5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C29E4453-F833-904B-84C4-0892BADB8A7A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841500"/>
            <a:ext cx="7772400" cy="33401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Example:</a:t>
            </a:r>
            <a:r>
              <a:rPr lang="en-US" sz="5400" dirty="0">
                <a:solidFill>
                  <a:srgbClr val="008000"/>
                </a:solidFill>
              </a:rPr>
              <a:t> Pick 4</a:t>
            </a:r>
          </a:p>
          <a:p>
            <a:pPr>
              <a:buFontTx/>
              <a:buNone/>
            </a:pPr>
            <a:r>
              <a:rPr lang="en-US" sz="5400" dirty="0"/>
              <a:t> Pick a lottery number</a:t>
            </a:r>
            <a:endParaRPr lang="en-US" sz="5400" dirty="0">
              <a:solidFill>
                <a:srgbClr val="0000FF"/>
              </a:solidFill>
            </a:endParaRPr>
          </a:p>
          <a:p>
            <a:pPr algn="ctr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0000, 0001, …., 9999</a:t>
            </a:r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title"/>
          </p:nvPr>
        </p:nvSpPr>
        <p:spPr>
          <a:xfrm>
            <a:off x="2760146" y="296333"/>
            <a:ext cx="3589867" cy="10668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1791A8C9-F7DD-0F4C-B244-585A88F90B32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432" y="1138767"/>
            <a:ext cx="7971367" cy="312843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3C34DA"/>
                </a:solidFill>
              </a:rPr>
              <a:t>1,000,000</a:t>
            </a:r>
            <a:r>
              <a:rPr lang="en-US" sz="4800" dirty="0"/>
              <a:t> people buy</a:t>
            </a:r>
            <a:r>
              <a:rPr lang="en-US" sz="4800" dirty="0">
                <a:solidFill>
                  <a:srgbClr val="3C34DA"/>
                </a:solidFill>
              </a:rPr>
              <a:t> $1</a:t>
            </a:r>
            <a:r>
              <a:rPr lang="en-US" sz="4800" dirty="0"/>
              <a:t> ticket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charset="0"/>
              </a:rPr>
              <a:t>µ</a:t>
            </a:r>
            <a:r>
              <a:rPr lang="en-US" sz="4800" dirty="0" smtClean="0"/>
              <a:t> </a:t>
            </a:r>
            <a:r>
              <a:rPr lang="en-US" sz="4800" b="1" dirty="0">
                <a:latin typeface="Euclid" charset="0"/>
              </a:rPr>
              <a:t>::=</a:t>
            </a:r>
            <a:r>
              <a:rPr lang="en-US" sz="4800" dirty="0"/>
              <a:t> Expected # </a:t>
            </a:r>
            <a:r>
              <a:rPr lang="en-US" sz="4800" dirty="0" smtClean="0"/>
              <a:t>winners</a:t>
            </a:r>
            <a:endParaRPr lang="en-US" sz="4800" dirty="0">
              <a:solidFill>
                <a:srgbClr val="3C34DA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2760146" y="296333"/>
            <a:ext cx="3589867" cy="10668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748399"/>
              </p:ext>
            </p:extLst>
          </p:nvPr>
        </p:nvGraphicFramePr>
        <p:xfrm>
          <a:off x="1508654" y="3631007"/>
          <a:ext cx="5349345" cy="193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8" name="Equation" r:id="rId3" imgW="1371600" imgH="495300" progId="Equation.DSMT4">
                  <p:embed/>
                </p:oleObj>
              </mc:Choice>
              <mc:Fallback>
                <p:oleObj name="Equation" r:id="rId3" imgW="1371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654" y="3631007"/>
                        <a:ext cx="5349345" cy="193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5860F7E8-6A23-1646-948E-D6A0275ABC8C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9468" y="1278467"/>
            <a:ext cx="8754532" cy="4885265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How much </a:t>
            </a:r>
            <a:r>
              <a:rPr lang="en-US" sz="4800" dirty="0">
                <a:solidFill>
                  <a:srgbClr val="660066"/>
                </a:solidFill>
              </a:rPr>
              <a:t>reserve $$</a:t>
            </a:r>
          </a:p>
          <a:p>
            <a:pPr>
              <a:buFontTx/>
              <a:buNone/>
            </a:pPr>
            <a:r>
              <a:rPr lang="en-US" sz="4800" dirty="0"/>
              <a:t>does lottery need?</a:t>
            </a:r>
          </a:p>
          <a:p>
            <a:pPr>
              <a:buFontTx/>
              <a:buNone/>
            </a:pPr>
            <a:r>
              <a:rPr lang="en-US" sz="4800" dirty="0"/>
              <a:t>Must be prepared for more</a:t>
            </a:r>
          </a:p>
          <a:p>
            <a:pPr>
              <a:buFontTx/>
              <a:buNone/>
            </a:pPr>
            <a:r>
              <a:rPr lang="en-US" sz="4800" dirty="0"/>
              <a:t>than expected # winners:</a:t>
            </a:r>
          </a:p>
          <a:p>
            <a:pPr>
              <a:buFontTx/>
              <a:buNone/>
            </a:pPr>
            <a:r>
              <a:rPr lang="en-US" sz="4800" dirty="0"/>
              <a:t>say a day with </a:t>
            </a:r>
            <a:r>
              <a:rPr lang="en-US" sz="4800" dirty="0">
                <a:solidFill>
                  <a:srgbClr val="0000FF"/>
                </a:solidFill>
              </a:rPr>
              <a:t>1000</a:t>
            </a:r>
            <a:r>
              <a:rPr lang="en-US" sz="4800" dirty="0"/>
              <a:t> winners?</a:t>
            </a:r>
          </a:p>
          <a:p>
            <a:pPr>
              <a:buFontTx/>
              <a:buNone/>
            </a:pPr>
            <a:endParaRPr lang="en-US" sz="480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760146" y="296333"/>
            <a:ext cx="3589867" cy="10668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5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False"/>
  <p:tag name="DEFAULTDISPLAYSOURCE" val="\documentclass{slides}\pagestyle{empty}&#10;\input{c:/42/devel/latex-macros/texpoint.sty}&#10;\begin{document}&#10;$  $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bmpmono"/>
  <p:tag name="DEFAULTBLEND" val="False"/>
  <p:tag name="DEFAULTTRANSPARENT" val="False"/>
  <p:tag name="DEFAULTRESOLUTION" val="300"/>
  <p:tag name="DEFAULTWIDTH" val="324"/>
  <p:tag name="DEFAULTHEIGHT" val="370"/>
  <p:tag name="DEFAULTMAGNIFICATION" val="1.5"/>
  <p:tag name="DEFAULTFONTSIZE" val="1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6851</TotalTime>
  <Words>663</Words>
  <Application>Microsoft Macintosh PowerPoint</Application>
  <PresentationFormat>On-screen Show (4:3)</PresentationFormat>
  <Paragraphs>129</Paragraphs>
  <Slides>19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6.042 Lecture Template</vt:lpstr>
      <vt:lpstr>Equation</vt:lpstr>
      <vt:lpstr>MathType 6.0 Equation</vt:lpstr>
      <vt:lpstr>PowerPoint Presentation</vt:lpstr>
      <vt:lpstr>Sum of Independent Indicators</vt:lpstr>
      <vt:lpstr>Chernoff  Bound</vt:lpstr>
      <vt:lpstr>Chernoff  Bound</vt:lpstr>
      <vt:lpstr>PowerPoint Presentation</vt:lpstr>
      <vt:lpstr>Pr{R ≥ cµ} ≤ e–β(c)µ</vt:lpstr>
      <vt:lpstr>The Lottery</vt:lpstr>
      <vt:lpstr>The Lottery</vt:lpstr>
      <vt:lpstr>The Lottery</vt:lpstr>
      <vt:lpstr>Chernoff Bound for Lottery</vt:lpstr>
      <vt:lpstr>Bounds on Binomial Distribution</vt:lpstr>
      <vt:lpstr>Bounds on Binomial Distribution</vt:lpstr>
      <vt:lpstr>PowerPoint Presentation</vt:lpstr>
      <vt:lpstr>PowerPoint Presentation</vt:lpstr>
      <vt:lpstr>Akamai Server Network</vt:lpstr>
      <vt:lpstr>Design S to Survive Overload</vt:lpstr>
      <vt:lpstr>The Whole Server Network</vt:lpstr>
      <vt:lpstr>PowerPoint Presentation</vt:lpstr>
      <vt:lpstr>Deviation Bounds summary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1275</cp:revision>
  <cp:lastPrinted>2012-05-11T06:36:34Z</cp:lastPrinted>
  <dcterms:created xsi:type="dcterms:W3CDTF">2001-09-03T00:33:29Z</dcterms:created>
  <dcterms:modified xsi:type="dcterms:W3CDTF">2012-05-11T06:36:37Z</dcterms:modified>
</cp:coreProperties>
</file>