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6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7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8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9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0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1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2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3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4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474" r:id="rId2"/>
    <p:sldId id="525" r:id="rId3"/>
    <p:sldId id="539" r:id="rId4"/>
    <p:sldId id="527" r:id="rId5"/>
    <p:sldId id="563" r:id="rId6"/>
    <p:sldId id="564" r:id="rId7"/>
    <p:sldId id="537" r:id="rId8"/>
    <p:sldId id="538" r:id="rId9"/>
    <p:sldId id="541" r:id="rId10"/>
    <p:sldId id="542" r:id="rId11"/>
    <p:sldId id="568" r:id="rId12"/>
    <p:sldId id="543" r:id="rId13"/>
    <p:sldId id="545" r:id="rId14"/>
    <p:sldId id="546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008000"/>
    <a:srgbClr val="FF00FF"/>
    <a:srgbClr val="00FF00"/>
    <a:srgbClr val="FF0000"/>
    <a:srgbClr val="FFFF00"/>
    <a:srgbClr val="71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1" autoAdjust="0"/>
    <p:restoredTop sz="88375" autoAdjust="0"/>
  </p:normalViewPr>
  <p:slideViewPr>
    <p:cSldViewPr showGuides="1">
      <p:cViewPr varScale="1">
        <p:scale>
          <a:sx n="105" d="100"/>
          <a:sy n="105" d="100"/>
        </p:scale>
        <p:origin x="-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618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2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algn="r" defTabSz="966788" eaLnBrk="1" fontAlgn="base" hangingPunct="1">
              <a:spcBef>
                <a:spcPct val="0"/>
              </a:spcBef>
              <a:spcAft>
                <a:spcPct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332934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7305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7305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1730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275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275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30</a:t>
            </a:r>
          </a:p>
        </p:txBody>
      </p:sp>
      <p:sp>
        <p:nvSpPr>
          <p:cNvPr id="2027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275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275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30</a:t>
            </a:r>
          </a:p>
        </p:txBody>
      </p:sp>
      <p:sp>
        <p:nvSpPr>
          <p:cNvPr id="2027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377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377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31</a:t>
            </a:r>
          </a:p>
        </p:txBody>
      </p:sp>
      <p:sp>
        <p:nvSpPr>
          <p:cNvPr id="20378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480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4803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32</a:t>
            </a:r>
          </a:p>
        </p:txBody>
      </p:sp>
      <p:sp>
        <p:nvSpPr>
          <p:cNvPr id="2048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582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582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33</a:t>
            </a:r>
          </a:p>
        </p:txBody>
      </p:sp>
      <p:sp>
        <p:nvSpPr>
          <p:cNvPr id="2058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456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4563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22</a:t>
            </a:r>
          </a:p>
        </p:txBody>
      </p:sp>
      <p:sp>
        <p:nvSpPr>
          <p:cNvPr id="19456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558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558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23</a:t>
            </a:r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661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6611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24</a:t>
            </a:r>
          </a:p>
        </p:txBody>
      </p:sp>
      <p:sp>
        <p:nvSpPr>
          <p:cNvPr id="19661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763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763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25</a:t>
            </a:r>
          </a:p>
        </p:txBody>
      </p:sp>
      <p:sp>
        <p:nvSpPr>
          <p:cNvPr id="19763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865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865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26</a:t>
            </a:r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968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9683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27</a:t>
            </a:r>
          </a:p>
        </p:txBody>
      </p:sp>
      <p:sp>
        <p:nvSpPr>
          <p:cNvPr id="1996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070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070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28</a:t>
            </a:r>
          </a:p>
        </p:txBody>
      </p:sp>
      <p:sp>
        <p:nvSpPr>
          <p:cNvPr id="2007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173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1731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29</a:t>
            </a:r>
          </a:p>
        </p:txBody>
      </p:sp>
      <p:sp>
        <p:nvSpPr>
          <p:cNvPr id="20173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11M.‹#›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11M.‹#›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11M.‹#›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11M.‹#›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7653" name="Picture 5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</p:spPr>
      </p:pic>
      <p:pic>
        <p:nvPicPr>
          <p:cNvPr id="27654" name="Picture 7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dirty="0" err="1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69D5B163-A3FA-4490-BF47-D2D433665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3594" y="6553200"/>
            <a:ext cx="33148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April 23,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4" r:id="rId3"/>
    <p:sldLayoutId id="2147483935" r:id="rId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11M.1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483330" name="Text Box 3"/>
          <p:cNvSpPr txBox="1">
            <a:spLocks noChangeArrowheads="1"/>
          </p:cNvSpPr>
          <p:nvPr/>
        </p:nvSpPr>
        <p:spPr bwMode="auto">
          <a:xfrm>
            <a:off x="16002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i="1" dirty="0">
                <a:solidFill>
                  <a:srgbClr val="006600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rgbClr val="006600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rgbClr val="006600"/>
                </a:solidFill>
                <a:latin typeface="+mj-lt"/>
              </a:rPr>
            </a:br>
            <a:r>
              <a:rPr lang="en-US" sz="2400" b="1" dirty="0">
                <a:solidFill>
                  <a:srgbClr val="0066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rgbClr val="006600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+mj-lt"/>
              </a:rPr>
              <a:t>6.042J/18.062J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628650" y="18288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smtClean="0">
                <a:latin typeface="Comic Sans MS" pitchFamily="66" charset="0"/>
              </a:rPr>
              <a:t>Combinatorial </a:t>
            </a:r>
            <a:r>
              <a:rPr lang="en-US" sz="6600" b="1" dirty="0">
                <a:latin typeface="Comic Sans MS" pitchFamily="66" charset="0"/>
              </a:rPr>
              <a:t>Proof</a:t>
            </a:r>
            <a:endParaRPr lang="en-US" sz="14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11M.30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686594"/>
              </p:ext>
            </p:extLst>
          </p:nvPr>
        </p:nvGraphicFramePr>
        <p:xfrm>
          <a:off x="2286000" y="1728787"/>
          <a:ext cx="4394200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Equation" r:id="rId6" imgW="901700" imgH="698500" progId="Equation.DSMT4">
                  <p:embed/>
                </p:oleObj>
              </mc:Choice>
              <mc:Fallback>
                <p:oleObj name="Equation" r:id="rId6" imgW="901700" imgH="698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28787"/>
                        <a:ext cx="4394200" cy="340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11M.30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5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189558"/>
              </p:ext>
            </p:extLst>
          </p:nvPr>
        </p:nvGraphicFramePr>
        <p:xfrm>
          <a:off x="1447800" y="1333500"/>
          <a:ext cx="5694362" cy="482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6" name="Equation" r:id="rId6" imgW="1168400" imgH="990600" progId="Equation.DSMT4">
                  <p:embed/>
                </p:oleObj>
              </mc:Choice>
              <mc:Fallback>
                <p:oleObj name="Equation" r:id="rId6" imgW="1168400" imgH="990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33500"/>
                        <a:ext cx="5694362" cy="482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11M.31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1476375" y="1317625"/>
          <a:ext cx="6188075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6" imgW="1270000" imgH="1003300" progId="Equation.DSMT4">
                  <p:embed/>
                </p:oleObj>
              </mc:Choice>
              <mc:Fallback>
                <p:oleObj name="Equation" r:id="rId6" imgW="1270000" imgH="1003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317625"/>
                        <a:ext cx="6188075" cy="488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11M.32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2252663" y="1065213"/>
          <a:ext cx="4581525" cy="297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Equation" r:id="rId6" imgW="1270000" imgH="825500" progId="Equation.DSMT4">
                  <p:embed/>
                </p:oleObj>
              </mc:Choice>
              <mc:Fallback>
                <p:oleObj name="Equation" r:id="rId6" imgW="1270000" imgH="825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1065213"/>
                        <a:ext cx="4581525" cy="297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04800" y="3962400"/>
            <a:ext cx="8534400" cy="1570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So LHS 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# size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subsets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of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{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</a:rPr>
              <a:t>1,…,n,</a:t>
            </a:r>
            <a:r>
              <a:rPr lang="en-US" sz="4800" dirty="0">
                <a:latin typeface="Comic Sans MS" pitchFamily="66" charset="0"/>
              </a:rPr>
              <a:t>1,….,</a:t>
            </a:r>
            <a:r>
              <a:rPr lang="en-US" sz="4800" dirty="0" err="1"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}</a:t>
            </a:r>
            <a:r>
              <a:rPr lang="en-US" sz="4800" dirty="0">
                <a:latin typeface="Comic Sans MS" pitchFamily="66" charset="0"/>
              </a:rPr>
              <a:t> by Sum Rule 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11M.33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61975" y="1676400"/>
            <a:ext cx="8096250" cy="14462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Therefore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LHS =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# size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 subsets</a:t>
            </a:r>
            <a:r>
              <a:rPr lang="en-US" sz="4400" dirty="0">
                <a:latin typeface="Comic Sans MS" pitchFamily="66" charset="0"/>
              </a:rPr>
              <a:t> = RHS</a:t>
            </a:r>
          </a:p>
        </p:txBody>
      </p:sp>
      <p:graphicFrame>
        <p:nvGraphicFramePr>
          <p:cNvPr id="26627" name="Object 6"/>
          <p:cNvGraphicFramePr>
            <a:graphicFrameLocks noChangeAspect="1"/>
          </p:cNvGraphicFramePr>
          <p:nvPr/>
        </p:nvGraphicFramePr>
        <p:xfrm>
          <a:off x="1589088" y="2897188"/>
          <a:ext cx="5051425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6" imgW="990600" imgH="596900" progId="Equation.DSMT4">
                  <p:embed/>
                </p:oleObj>
              </mc:Choice>
              <mc:Fallback>
                <p:oleObj name="Equation" r:id="rId6" imgW="990600" imgH="596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2897188"/>
                        <a:ext cx="5051425" cy="304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764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5410200"/>
            <a:ext cx="2065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FF"/>
                </a:solidFill>
              </a:rPr>
              <a:t>QED</a:t>
            </a:r>
            <a:endParaRPr lang="en-US" sz="66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11M.22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Pascal’s Identity</a:t>
            </a:r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1720850" y="1447800"/>
          <a:ext cx="5767388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4" imgW="1295280" imgH="457200" progId="Equation.DSMT4">
                  <p:embed/>
                </p:oleObj>
              </mc:Choice>
              <mc:Fallback>
                <p:oleObj name="Equation" r:id="rId4" imgW="129528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1447800"/>
                        <a:ext cx="5767388" cy="203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871" name="Text Box 7"/>
          <p:cNvSpPr txBox="1">
            <a:spLocks noChangeArrowheads="1"/>
          </p:cNvSpPr>
          <p:nvPr/>
        </p:nvSpPr>
        <p:spPr bwMode="auto">
          <a:xfrm>
            <a:off x="1093788" y="3665538"/>
            <a:ext cx="680720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00FF"/>
                </a:solidFill>
                <a:latin typeface="Comic Sans MS" pitchFamily="66" charset="0"/>
              </a:rPr>
              <a:t>Algebraic Proof</a:t>
            </a:r>
            <a:r>
              <a:rPr lang="en-US" sz="3600" i="1" dirty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: routine, using</a:t>
            </a:r>
          </a:p>
        </p:txBody>
      </p:sp>
      <p:graphicFrame>
        <p:nvGraphicFramePr>
          <p:cNvPr id="548873" name="Object 9"/>
          <p:cNvGraphicFramePr>
            <a:graphicFrameLocks noChangeAspect="1"/>
          </p:cNvGraphicFramePr>
          <p:nvPr/>
        </p:nvGraphicFramePr>
        <p:xfrm>
          <a:off x="801688" y="4343400"/>
          <a:ext cx="761682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6" imgW="2705040" imgH="457200" progId="Equation.DSMT4">
                  <p:embed/>
                </p:oleObj>
              </mc:Choice>
              <mc:Fallback>
                <p:oleObj name="Equation" r:id="rId6" imgW="270504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4343400"/>
                        <a:ext cx="7616825" cy="128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11M.23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5253" name="Text Box 6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sp>
        <p:nvSpPr>
          <p:cNvPr id="565254" name="Text Box 7"/>
          <p:cNvSpPr txBox="1">
            <a:spLocks noChangeArrowheads="1"/>
          </p:cNvSpPr>
          <p:nvPr/>
        </p:nvSpPr>
        <p:spPr bwMode="auto">
          <a:xfrm>
            <a:off x="727075" y="2590800"/>
            <a:ext cx="7731125" cy="21240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# size k subsets</a:t>
            </a: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=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# size k subsets</a:t>
            </a: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with</a:t>
            </a:r>
            <a:r>
              <a:rPr lang="en-US" sz="4400" dirty="0">
                <a:solidFill>
                  <a:srgbClr val="00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+ # size k subsets</a:t>
            </a:r>
            <a:r>
              <a:rPr lang="en-US" sz="44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without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11M.24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7411" name="Object 7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1293813" y="2590800"/>
          <a:ext cx="6556375" cy="327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6" imgW="1473200" imgH="736600" progId="Equation.DSMT4">
                  <p:embed/>
                </p:oleObj>
              </mc:Choice>
              <mc:Fallback>
                <p:oleObj name="Equation" r:id="rId6" imgW="14732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590800"/>
                        <a:ext cx="6556375" cy="327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11M.25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1293813" y="2593975"/>
          <a:ext cx="6556375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6" imgW="1473200" imgH="850900" progId="Equation.DSMT4">
                  <p:embed/>
                </p:oleObj>
              </mc:Choice>
              <mc:Fallback>
                <p:oleObj name="Equation" r:id="rId6" imgW="1473200" imgH="850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593975"/>
                        <a:ext cx="6556375" cy="378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11M.26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62000" y="1447800"/>
            <a:ext cx="7597775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Comic Sans MS" pitchFamily="66" charset="0"/>
              </a:rPr>
              <a:t>classify subsets of</a:t>
            </a:r>
            <a:r>
              <a:rPr lang="en-US" sz="4800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{1,…,n}</a:t>
            </a:r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1293813" y="2593975"/>
          <a:ext cx="6556375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6" imgW="1473200" imgH="850900" progId="Equation.DSMT4">
                  <p:embed/>
                </p:oleObj>
              </mc:Choice>
              <mc:Fallback>
                <p:oleObj name="Equation" r:id="rId6" imgW="1473200" imgH="850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593975"/>
                        <a:ext cx="6556375" cy="378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2140803"/>
            <a:ext cx="1552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</a:rPr>
              <a:t>QED</a:t>
            </a:r>
            <a:endParaRPr lang="en-US" sz="48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11M.27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000000"/>
                </a:solidFill>
              </a:rPr>
              <a:t>Combinatorial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Proof, II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1528763" y="1631950"/>
          <a:ext cx="6091237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Equation" r:id="rId6" imgW="990600" imgH="596900" progId="Equation.DSMT4">
                  <p:embed/>
                </p:oleObj>
              </mc:Choice>
              <mc:Fallback>
                <p:oleObj name="Equation" r:id="rId6" imgW="990600" imgH="596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1631950"/>
                        <a:ext cx="6091237" cy="367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11M.28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28" name="Object 4"/>
          <p:cNvGraphicFramePr>
            <a:graphicFrameLocks noChangeAspect="1"/>
          </p:cNvGraphicFramePr>
          <p:nvPr/>
        </p:nvGraphicFramePr>
        <p:xfrm>
          <a:off x="2554288" y="2135188"/>
          <a:ext cx="4033837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6" imgW="876300" imgH="812800" progId="Equation.DSMT4">
                  <p:embed/>
                </p:oleObj>
              </mc:Choice>
              <mc:Fallback>
                <p:oleObj name="Equation" r:id="rId6" imgW="876300" imgH="812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2135188"/>
                        <a:ext cx="4033837" cy="374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29" name="Text Box 7"/>
          <p:cNvSpPr txBox="1">
            <a:spLocks noChangeArrowheads="1"/>
          </p:cNvSpPr>
          <p:nvPr/>
        </p:nvSpPr>
        <p:spPr bwMode="auto">
          <a:xfrm>
            <a:off x="617538" y="1444625"/>
            <a:ext cx="7856537" cy="7080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latin typeface="+mj-lt"/>
              </a:rPr>
              <a:t>classify subsets of </a:t>
            </a:r>
            <a:r>
              <a:rPr lang="en-US" sz="4000" dirty="0">
                <a:solidFill>
                  <a:srgbClr val="0000FF"/>
                </a:solidFill>
                <a:latin typeface="+mj-lt"/>
              </a:rPr>
              <a:t>{</a:t>
            </a:r>
            <a:r>
              <a:rPr lang="en-US" sz="4000" dirty="0">
                <a:solidFill>
                  <a:srgbClr val="FF0000"/>
                </a:solidFill>
                <a:latin typeface="+mj-lt"/>
              </a:rPr>
              <a:t>1,…,n,</a:t>
            </a:r>
            <a:r>
              <a:rPr lang="en-US" sz="4000" dirty="0">
                <a:latin typeface="+mj-lt"/>
              </a:rPr>
              <a:t>1,….,n</a:t>
            </a:r>
            <a:r>
              <a:rPr lang="en-US" sz="4000" dirty="0">
                <a:solidFill>
                  <a:srgbClr val="0000FF"/>
                </a:solidFill>
                <a:latin typeface="+mj-lt"/>
              </a:rPr>
              <a:t>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11M.29</a:t>
            </a:r>
            <a:endParaRPr lang="en-US" sz="1000" dirty="0">
              <a:latin typeface="Comic Sans MS" pitchFamily="66" charset="0"/>
            </a:endParaRPr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2336800" y="198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1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2249488" y="914400"/>
          <a:ext cx="4643437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6" imgW="952500" imgH="571500" progId="Equation.DSMT4">
                  <p:embed/>
                </p:oleObj>
              </mc:Choice>
              <mc:Fallback>
                <p:oleObj name="Equation" r:id="rId6" imgW="952500" imgH="571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914400"/>
                        <a:ext cx="4643437" cy="278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6002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Combinatorial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Proof, II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057400" y="3581400"/>
          <a:ext cx="51689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Equation" r:id="rId8" imgW="977900" imgH="533400" progId="Equation.DSMT4">
                  <p:embed/>
                </p:oleObj>
              </mc:Choice>
              <mc:Fallback>
                <p:oleObj name="Equation" r:id="rId8" imgW="977900" imgH="533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81400"/>
                        <a:ext cx="5168900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9699</TotalTime>
  <Words>321</Words>
  <Application>Microsoft Macintosh PowerPoint</Application>
  <PresentationFormat>On-screen Show (4:3)</PresentationFormat>
  <Paragraphs>86</Paragraphs>
  <Slides>14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6.042 Lecture Template</vt:lpstr>
      <vt:lpstr>Equation</vt:lpstr>
      <vt:lpstr>PowerPoint Presentation</vt:lpstr>
      <vt:lpstr>Pascal’s Identity</vt:lpstr>
      <vt:lpstr>PowerPoint Presentation</vt:lpstr>
      <vt:lpstr>PowerPoint Presentation</vt:lpstr>
      <vt:lpstr>PowerPoint Presentation</vt:lpstr>
      <vt:lpstr>PowerPoint Presentation</vt:lpstr>
      <vt:lpstr>Combinatorial Proof,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toc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Thm</dc:title>
  <dc:subject/>
  <dc:creator>Albert R Meyer</dc:creator>
  <cp:keywords/>
  <dc:description/>
  <cp:lastModifiedBy>Albert R Meyer</cp:lastModifiedBy>
  <cp:revision>1665</cp:revision>
  <cp:lastPrinted>2012-04-23T00:29:42Z</cp:lastPrinted>
  <dcterms:created xsi:type="dcterms:W3CDTF">2011-04-15T20:32:31Z</dcterms:created>
  <dcterms:modified xsi:type="dcterms:W3CDTF">2012-04-23T00:29:51Z</dcterms:modified>
  <cp:category>6.042</cp:category>
</cp:coreProperties>
</file>