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6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8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8.bin" ContentType="application/vnd.openxmlformats-officedocument.oleObject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26.bin" ContentType="application/vnd.openxmlformats-officedocument.oleObject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8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9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tags/tag22.xml" ContentType="application/vnd.openxmlformats-officedocument.presentationml.tags+xml"/>
  <Override PartName="/ppt/notesSlides/notesSlide33.xml" ContentType="application/vnd.openxmlformats-officedocument.presentationml.notesSlide+xml"/>
  <Override PartName="/ppt/embeddings/oleObject50.bin" ContentType="application/vnd.openxmlformats-officedocument.oleObject"/>
  <Override PartName="/ppt/tags/tag23.xml" ContentType="application/vnd.openxmlformats-officedocument.presentationml.tags+xml"/>
  <Override PartName="/ppt/notesSlides/notesSlide34.xml" ContentType="application/vnd.openxmlformats-officedocument.presentationml.notesSlide+xml"/>
  <Override PartName="/ppt/embeddings/oleObject5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37"/>
  </p:notesMasterIdLst>
  <p:handoutMasterIdLst>
    <p:handoutMasterId r:id="rId38"/>
  </p:handoutMasterIdLst>
  <p:sldIdLst>
    <p:sldId id="764" r:id="rId3"/>
    <p:sldId id="778" r:id="rId4"/>
    <p:sldId id="779" r:id="rId5"/>
    <p:sldId id="849" r:id="rId6"/>
    <p:sldId id="780" r:id="rId7"/>
    <p:sldId id="781" r:id="rId8"/>
    <p:sldId id="782" r:id="rId9"/>
    <p:sldId id="783" r:id="rId10"/>
    <p:sldId id="784" r:id="rId11"/>
    <p:sldId id="785" r:id="rId12"/>
    <p:sldId id="788" r:id="rId13"/>
    <p:sldId id="851" r:id="rId14"/>
    <p:sldId id="789" r:id="rId15"/>
    <p:sldId id="790" r:id="rId16"/>
    <p:sldId id="847" r:id="rId17"/>
    <p:sldId id="793" r:id="rId18"/>
    <p:sldId id="806" r:id="rId19"/>
    <p:sldId id="794" r:id="rId20"/>
    <p:sldId id="795" r:id="rId21"/>
    <p:sldId id="796" r:id="rId22"/>
    <p:sldId id="805" r:id="rId23"/>
    <p:sldId id="803" r:id="rId24"/>
    <p:sldId id="798" r:id="rId25"/>
    <p:sldId id="832" r:id="rId26"/>
    <p:sldId id="833" r:id="rId27"/>
    <p:sldId id="834" r:id="rId28"/>
    <p:sldId id="853" r:id="rId29"/>
    <p:sldId id="854" r:id="rId30"/>
    <p:sldId id="856" r:id="rId31"/>
    <p:sldId id="857" r:id="rId32"/>
    <p:sldId id="858" r:id="rId33"/>
    <p:sldId id="852" r:id="rId34"/>
    <p:sldId id="836" r:id="rId35"/>
    <p:sldId id="804" r:id="rId36"/>
  </p:sldIdLst>
  <p:sldSz cx="9144000" cy="6858000" type="screen4x3"/>
  <p:notesSz cx="9601200" cy="73152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976" y="-176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image" Target="../media/image39.emf"/><Relationship Id="rId2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11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13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14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15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18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19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20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21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22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23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24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24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25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25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27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28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29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34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13M.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2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14.vml"/><Relationship Id="rId2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8.wmf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13" Type="http://schemas.openxmlformats.org/officeDocument/2006/relationships/oleObject" Target="../embeddings/oleObject31.bin"/><Relationship Id="rId14" Type="http://schemas.openxmlformats.org/officeDocument/2006/relationships/image" Target="../media/image33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9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6.xml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5.emf"/><Relationship Id="rId1" Type="http://schemas.openxmlformats.org/officeDocument/2006/relationships/vmlDrawing" Target="../drawings/vmlDrawing16.vml"/><Relationship Id="rId2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41.e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42.emf"/><Relationship Id="rId1" Type="http://schemas.openxmlformats.org/officeDocument/2006/relationships/vmlDrawing" Target="../drawings/vmlDrawing20.vml"/><Relationship Id="rId2" Type="http://schemas.openxmlformats.org/officeDocument/2006/relationships/tags" Target="../tags/tag21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1.xml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e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4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45.emf"/><Relationship Id="rId10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3.xml"/><Relationship Id="rId5" Type="http://schemas.openxmlformats.org/officeDocument/2006/relationships/image" Target="../media/image28.w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<Relationship Id="rId5" Type="http://schemas.openxmlformats.org/officeDocument/2006/relationships/oleObject" Target="../embeddings/oleObject51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23.vml"/><Relationship Id="rId2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(Markov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&amp; </a:t>
            </a:r>
            <a:r>
              <a:rPr lang="en-US" sz="6000" dirty="0" err="1" smtClean="0">
                <a:solidFill>
                  <a:schemeClr val="tx2"/>
                </a:solidFill>
                <a:latin typeface="Comic Sans MS" pitchFamily="66" charset="0"/>
              </a:rPr>
              <a:t>Chebyshev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) 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545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612">
        <p:fade/>
      </p:transition>
    </mc:Choice>
    <mc:Fallback xmlns="">
      <p:transition xmlns:p14="http://schemas.microsoft.com/office/powerpoint/2010/main" spd="med" advTm="3461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464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6425" y="2680450"/>
          <a:ext cx="80073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77" name="Equation" r:id="rId5" imgW="1536700" imgH="215900" progId="Equation.DSMT4">
                  <p:embed/>
                </p:oleObj>
              </mc:Choice>
              <mc:Fallback>
                <p:oleObj name="Equation" r:id="rId5" imgW="15367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680450"/>
                        <a:ext cx="800735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1418281" y="3743543"/>
          <a:ext cx="6383637" cy="22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78" name="Equation" r:id="rId7" imgW="1181100" imgH="419100" progId="Equation.DSMT4">
                  <p:embed/>
                </p:oleObj>
              </mc:Choice>
              <mc:Fallback>
                <p:oleObj name="Equation" r:id="rId7" imgW="11811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81" y="3743543"/>
                        <a:ext cx="6383637" cy="226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587989"/>
              </p:ext>
            </p:extLst>
          </p:nvPr>
        </p:nvGraphicFramePr>
        <p:xfrm>
          <a:off x="673100" y="1397000"/>
          <a:ext cx="5918200" cy="115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79" name="Equation" r:id="rId9" imgW="1104900" imgH="215900" progId="Equation.DSMT4">
                  <p:embed/>
                </p:oleObj>
              </mc:Choice>
              <mc:Fallback>
                <p:oleObj name="Equation" r:id="rId9" imgW="1104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00" y="1397000"/>
                        <a:ext cx="5918200" cy="115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Tm="6774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902075"/>
                        <a:ext cx="4405313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p:transition xmlns:p14="http://schemas.microsoft.com/office/powerpoint/2010/main" spd="slow" advTm="7846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1" name="Equation" r:id="rId5" imgW="1714500" imgH="431800" progId="Equation.DSMT4">
                  <p:embed/>
                </p:oleObj>
              </mc:Choice>
              <mc:Fallback>
                <p:oleObj name="Equation" r:id="rId5" imgW="1714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20775"/>
                        <a:ext cx="848518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2" name="Equation" r:id="rId7" imgW="1409700" imgH="266700" progId="Equation.DSMT4">
                  <p:embed/>
                </p:oleObj>
              </mc:Choice>
              <mc:Fallback>
                <p:oleObj name="Equation" r:id="rId7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3" name="Equation" r:id="rId9" imgW="990360" imgH="253800" progId="Equation.DSMT4">
                  <p:embed/>
                </p:oleObj>
              </mc:Choice>
              <mc:Fallback>
                <p:oleObj name="Equation" r:id="rId9" imgW="9903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7535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89050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6" imgW="1409700" imgH="431800" progId="Equation.DSMT4">
                  <p:embed/>
                </p:oleObj>
              </mc:Choice>
              <mc:Fallback>
                <p:oleObj name="Equation" r:id="rId6" imgW="14097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91" y="2895600"/>
                        <a:ext cx="729355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8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184275"/>
                        <a:ext cx="5464175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09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4" imgW="1778000" imgH="673100" progId="Equation.DSMT4">
                  <p:embed/>
                </p:oleObj>
              </mc:Choice>
              <mc:Fallback>
                <p:oleObj name="Equation" r:id="rId4" imgW="17780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702" y="1025525"/>
                        <a:ext cx="7472644" cy="2841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6" imgW="825480" imgH="495000" progId="Equation.DSMT4">
                  <p:embed/>
                </p:oleObj>
              </mc:Choice>
              <mc:Fallback>
                <p:oleObj name="Equation" r:id="rId6" imgW="82548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649663"/>
                        <a:ext cx="4213225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1295400" imgH="431800" progId="Equation.DSMT4">
                  <p:embed/>
                </p:oleObj>
              </mc:Choice>
              <mc:Fallback>
                <p:oleObj name="Equation" r:id="rId5" imgW="1295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055688"/>
                        <a:ext cx="6019800" cy="2003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5999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76" y="1333500"/>
            <a:ext cx="8586824" cy="4976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…at most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1/3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8050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0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1" name="Equation" r:id="rId7" imgW="1498320" imgH="304560" progId="Equation.DSMT4">
                  <p:embed/>
                </p:oleObj>
              </mc:Choice>
              <mc:Fallback>
                <p:oleObj name="Equation" r:id="rId7" imgW="149832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39" y="2827020"/>
                        <a:ext cx="4795520" cy="975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2" name="Equation" r:id="rId9" imgW="1270000" imgH="342900" progId="Equation.DSMT4">
                  <p:embed/>
                </p:oleObj>
              </mc:Choice>
              <mc:Fallback>
                <p:oleObj name="Equation" r:id="rId9" imgW="12700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19" y="3621923"/>
                        <a:ext cx="4238386" cy="1185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3" name="Equation" r:id="rId11" imgW="1218960" imgH="253800" progId="Equation.DSMT4">
                  <p:embed/>
                </p:oleObj>
              </mc:Choice>
              <mc:Fallback>
                <p:oleObj name="Equation" r:id="rId11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4" name="Equation" r:id="rId13" imgW="1511280" imgH="304560" progId="Equation.DSMT4">
                  <p:embed/>
                </p:oleObj>
              </mc:Choice>
              <mc:Fallback>
                <p:oleObj name="Equation" r:id="rId13" imgW="15112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008188"/>
                        <a:ext cx="4813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Tm="67829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2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3" name="Equation" r:id="rId7" imgW="1625400" imgH="330120" progId="Equation.DSMT4">
                  <p:embed/>
                </p:oleObj>
              </mc:Choice>
              <mc:Fallback>
                <p:oleObj name="Equation" r:id="rId7" imgW="162540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055813"/>
                        <a:ext cx="7326312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6362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Variance Formula for 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66800"/>
            <a:ext cx="8305800" cy="546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[R]  </a:t>
            </a:r>
            <a:r>
              <a:rPr lang="en-US" sz="4400" dirty="0" smtClean="0">
                <a:solidFill>
                  <a:srgbClr val="000000"/>
                </a:solidFill>
              </a:rPr>
              <a:t>::= E[(R - </a:t>
            </a:r>
            <a:r>
              <a:rPr lang="en-US" sz="4400" dirty="0" smtClean="0">
                <a:solidFill>
                  <a:srgbClr val="000000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00"/>
                </a:solidFill>
              </a:rPr>
              <a:t>2</a:t>
            </a:r>
            <a:r>
              <a:rPr lang="en-US" sz="4400" dirty="0" smtClean="0">
                <a:solidFill>
                  <a:srgbClr val="000000"/>
                </a:solidFill>
              </a:rPr>
              <a:t>]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- 2</a:t>
            </a:r>
            <a:r>
              <a:rPr lang="en-US" sz="4000" dirty="0" smtClean="0">
                <a:sym typeface="Symbol" pitchFamily="18" charset="2"/>
              </a:rPr>
              <a:t>μ R  </a:t>
            </a:r>
            <a:r>
              <a:rPr lang="en-US" sz="4000" dirty="0" smtClean="0"/>
              <a:t> + 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 smtClean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dirty="0" smtClean="0"/>
              <a:t>  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436812" y="4869567"/>
            <a:ext cx="4446587" cy="707886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5277" y="1110367"/>
            <a:ext cx="2079623" cy="75653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707">
        <p:fade/>
      </p:transition>
    </mc:Choice>
    <mc:Fallback xmlns="">
      <p:transition xmlns:p14="http://schemas.microsoft.com/office/powerpoint/2010/main" spd="med" advTm="3270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676869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6379">
        <p:fade thruBlk="1"/>
      </p:transition>
    </mc:Choice>
    <mc:Fallback xmlns="">
      <p:transition xmlns:p14="http://schemas.microsoft.com/office/powerpoint/2010/main" spd="slow" advTm="66379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{T = k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q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623">
        <p:fade/>
      </p:transition>
    </mc:Choice>
    <mc:Fallback xmlns="">
      <p:transition xmlns:p14="http://schemas.microsoft.com/office/powerpoint/2010/main" spd="med" advTm="5662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5693061"/>
              </p:ext>
            </p:extLst>
          </p:nvPr>
        </p:nvGraphicFramePr>
        <p:xfrm>
          <a:off x="3582052" y="3908205"/>
          <a:ext cx="4469747" cy="278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2" name="Equation" r:id="rId5" imgW="508000" imgH="381000" progId="Equation.DSMT4">
                  <p:embed/>
                </p:oleObj>
              </mc:Choice>
              <mc:Fallback>
                <p:oleObj name="Equation" r:id="rId5" imgW="5080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052" y="3908205"/>
                        <a:ext cx="4469747" cy="27890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206479"/>
              </p:ext>
            </p:extLst>
          </p:nvPr>
        </p:nvGraphicFramePr>
        <p:xfrm>
          <a:off x="3916363" y="3808413"/>
          <a:ext cx="32400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3" name="Equation" r:id="rId7" imgW="787400" imgH="444500" progId="Equation.DSMT4">
                  <p:embed/>
                </p:oleObj>
              </mc:Choice>
              <mc:Fallback>
                <p:oleObj name="Equation" r:id="rId7" imgW="7874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3808413"/>
                        <a:ext cx="3240087" cy="1831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4" name="Equation" r:id="rId9" imgW="660400" imgH="241300" progId="Equation.DSMT4">
                  <p:embed/>
                </p:oleObj>
              </mc:Choice>
              <mc:Fallback>
                <p:oleObj name="Equation" r:id="rId9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169923"/>
                        <a:ext cx="27527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5" name="Equation" r:id="rId11" imgW="1155700" imgH="457200" progId="Equation.DSMT4">
                  <p:embed/>
                </p:oleObj>
              </mc:Choice>
              <mc:Fallback>
                <p:oleObj name="Equation" r:id="rId11" imgW="1155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773913"/>
                        <a:ext cx="4538662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5318"/>
              </p:ext>
            </p:extLst>
          </p:nvPr>
        </p:nvGraphicFramePr>
        <p:xfrm>
          <a:off x="3255706" y="2197101"/>
          <a:ext cx="4719523" cy="182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6" name="Equation" r:id="rId13" imgW="1181100" imgH="457200" progId="Equation.DSMT4">
                  <p:embed/>
                </p:oleObj>
              </mc:Choice>
              <mc:Fallback>
                <p:oleObj name="Equation" r:id="rId13" imgW="11811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706" y="2197101"/>
                        <a:ext cx="4719523" cy="18267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200">
        <p:fade/>
      </p:transition>
    </mc:Choice>
    <mc:Fallback xmlns="">
      <p:transition xmlns:p14="http://schemas.microsoft.com/office/powerpoint/2010/main" spd="med" advTm="542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62642"/>
              </p:ext>
            </p:extLst>
          </p:nvPr>
        </p:nvGraphicFramePr>
        <p:xfrm>
          <a:off x="730250" y="2139950"/>
          <a:ext cx="7226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8" name="Equation" r:id="rId5" imgW="1625600" imgH="508000" progId="Equation.DSMT4">
                  <p:embed/>
                </p:oleObj>
              </mc:Choice>
              <mc:Fallback>
                <p:oleObj name="Equation" r:id="rId5" imgW="1625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139950"/>
                        <a:ext cx="7226300" cy="226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10194"/>
              </p:ext>
            </p:extLst>
          </p:nvPr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9" name="Equation" r:id="rId7" imgW="546100" imgH="241300" progId="Equation.DSMT4">
                  <p:embed/>
                </p:oleObj>
              </mc:Choice>
              <mc:Fallback>
                <p:oleObj name="Equation" r:id="rId7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06254062"/>
      </p:ext>
    </p:extLst>
  </p:cSld>
  <p:clrMapOvr>
    <a:masterClrMapping/>
  </p:clrMapOvr>
  <p:transition xmlns:p14="http://schemas.microsoft.com/office/powerpoint/2010/main" spd="slow" advTm="4579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338481"/>
              </p:ext>
            </p:extLst>
          </p:nvPr>
        </p:nvGraphicFramePr>
        <p:xfrm>
          <a:off x="730250" y="2222500"/>
          <a:ext cx="72263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2" name="Equation" r:id="rId4" imgW="1625600" imgH="469900" progId="Equation.DSMT4">
                  <p:embed/>
                </p:oleObj>
              </mc:Choice>
              <mc:Fallback>
                <p:oleObj name="Equation" r:id="rId4" imgW="1625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22500"/>
                        <a:ext cx="7226300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86364"/>
              </p:ext>
            </p:extLst>
          </p:nvPr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3" name="Equation" r:id="rId6" imgW="546100" imgH="241300" progId="Equation.DSMT4">
                  <p:embed/>
                </p:oleObj>
              </mc:Choice>
              <mc:Fallback>
                <p:oleObj name="Equation" r:id="rId6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13099"/>
      </p:ext>
    </p:extLst>
  </p:cSld>
  <p:clrMapOvr>
    <a:masterClrMapping/>
  </p:clrMapOvr>
  <p:transition xmlns:p14="http://schemas.microsoft.com/office/powerpoint/2010/main" spd="slow" advTm="2106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91693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0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986307"/>
              </p:ext>
            </p:extLst>
          </p:nvPr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1" name="Equation" r:id="rId6" imgW="546100" imgH="241300" progId="Equation.DSMT4">
                  <p:embed/>
                </p:oleObj>
              </mc:Choice>
              <mc:Fallback>
                <p:oleObj name="Equation" r:id="rId6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490571"/>
      </p:ext>
    </p:extLst>
  </p:cSld>
  <p:clrMapOvr>
    <a:masterClrMapping/>
  </p:clrMapOvr>
  <p:transition xmlns:p14="http://schemas.microsoft.com/office/powerpoint/2010/main" spd="slow" advTm="56606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507" y="1703474"/>
            <a:ext cx="8266294" cy="3541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If more than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  <a:r>
              <a:rPr lang="en-US" sz="5400" dirty="0" smtClean="0"/>
              <a:t>,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err="1" smtClean="0"/>
              <a:t>avg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1/3)⋅300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100 </a:t>
            </a:r>
            <a:r>
              <a:rPr lang="en-US" sz="54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 —</a:t>
            </a:r>
            <a:r>
              <a:rPr lang="en-US" sz="5400" dirty="0"/>
              <a:t>a </a:t>
            </a:r>
            <a:r>
              <a:rPr lang="en-US" sz="5400" dirty="0" smtClean="0"/>
              <a:t>contradiction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med" advTm="22933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85601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44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32773"/>
              </p:ext>
            </p:extLst>
          </p:nvPr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45" name="Equation" r:id="rId6" imgW="546100" imgH="241300" progId="Equation.DSMT4">
                  <p:embed/>
                </p:oleObj>
              </mc:Choice>
              <mc:Fallback>
                <p:oleObj name="Equation" r:id="rId6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22065"/>
      </p:ext>
    </p:extLst>
  </p:cSld>
  <p:clrMapOvr>
    <a:masterClrMapping/>
  </p:clrMapOvr>
  <p:transition xmlns:p14="http://schemas.microsoft.com/office/powerpoint/2010/main" spd="slow" advTm="7199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61529"/>
              </p:ext>
            </p:extLst>
          </p:nvPr>
        </p:nvGraphicFramePr>
        <p:xfrm>
          <a:off x="1344613" y="1776413"/>
          <a:ext cx="5194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12" name="Equation" r:id="rId5" imgW="1168400" imgH="254000" progId="Equation.DSMT4">
                  <p:embed/>
                </p:oleObj>
              </mc:Choice>
              <mc:Fallback>
                <p:oleObj name="Equation" r:id="rId5" imgW="1168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776413"/>
                        <a:ext cx="519430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19211"/>
              </p:ext>
            </p:extLst>
          </p:nvPr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13" name="Equation" r:id="rId7" imgW="546100" imgH="241300" progId="Equation.DSMT4">
                  <p:embed/>
                </p:oleObj>
              </mc:Choice>
              <mc:Fallback>
                <p:oleObj name="Equation" r:id="rId7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050819"/>
              </p:ext>
            </p:extLst>
          </p:nvPr>
        </p:nvGraphicFramePr>
        <p:xfrm>
          <a:off x="1271588" y="2862263"/>
          <a:ext cx="66071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14" name="Equation" r:id="rId9" imgW="1485900" imgH="254000" progId="Equation.DSMT4">
                  <p:embed/>
                </p:oleObj>
              </mc:Choice>
              <mc:Fallback>
                <p:oleObj name="Equation" r:id="rId9" imgW="148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862263"/>
                        <a:ext cx="6607175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73205"/>
              </p:ext>
            </p:extLst>
          </p:nvPr>
        </p:nvGraphicFramePr>
        <p:xfrm>
          <a:off x="1290638" y="4030663"/>
          <a:ext cx="64944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15" name="Equation" r:id="rId11" imgW="1460500" imgH="254000" progId="Equation.DSMT4">
                  <p:embed/>
                </p:oleObj>
              </mc:Choice>
              <mc:Fallback>
                <p:oleObj name="Equation" r:id="rId11" imgW="1460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030663"/>
                        <a:ext cx="6494462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19666" y="5314950"/>
            <a:ext cx="6247872" cy="1027047"/>
            <a:chOff x="719666" y="5314950"/>
            <a:chExt cx="6247872" cy="1027047"/>
          </a:xfrm>
        </p:grpSpPr>
        <p:sp>
          <p:nvSpPr>
            <p:cNvPr id="13" name="TextBox 12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175597"/>
                </p:ext>
              </p:extLst>
            </p:nvPr>
          </p:nvGraphicFramePr>
          <p:xfrm>
            <a:off x="5249863" y="5314950"/>
            <a:ext cx="1717675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16" name="Equation" r:id="rId13" imgW="419100" imgH="241300" progId="Equation.DSMT4">
                    <p:embed/>
                  </p:oleObj>
                </mc:Choice>
                <mc:Fallback>
                  <p:oleObj name="Equation" r:id="rId13" imgW="4191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9863" y="5314950"/>
                          <a:ext cx="1717675" cy="989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140006648"/>
      </p:ext>
    </p:extLst>
  </p:cSld>
  <p:clrMapOvr>
    <a:masterClrMapping/>
  </p:clrMapOvr>
  <p:transition xmlns:p14="http://schemas.microsoft.com/office/powerpoint/2010/main" spd="slow" advTm="3488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541"/>
              </p:ext>
            </p:extLst>
          </p:nvPr>
        </p:nvGraphicFramePr>
        <p:xfrm>
          <a:off x="1477963" y="1801813"/>
          <a:ext cx="4432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4" imgW="1193800" imgH="304800" progId="Equation.DSMT4">
                  <p:embed/>
                </p:oleObj>
              </mc:Choice>
              <mc:Fallback>
                <p:oleObj name="Equation" r:id="rId4" imgW="1193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801813"/>
                        <a:ext cx="44323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1871"/>
              </p:ext>
            </p:extLst>
          </p:nvPr>
        </p:nvGraphicFramePr>
        <p:xfrm>
          <a:off x="1025525" y="2743200"/>
          <a:ext cx="699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3200"/>
                        <a:ext cx="699928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7280"/>
              </p:ext>
            </p:extLst>
          </p:nvPr>
        </p:nvGraphicFramePr>
        <p:xfrm>
          <a:off x="1001713" y="3630613"/>
          <a:ext cx="6335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10" imgW="1574800" imgH="482600" progId="Equation.DSMT4">
                  <p:embed/>
                </p:oleObj>
              </mc:Choice>
              <mc:Fallback>
                <p:oleObj name="Equation" r:id="rId10" imgW="157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30613"/>
                        <a:ext cx="6335712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2851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69" name="Equation" r:id="rId6" imgW="1282700" imgH="495300" progId="Equation.DSMT4">
                  <p:embed/>
                </p:oleObj>
              </mc:Choice>
              <mc:Fallback>
                <p:oleObj name="Equation" r:id="rId6" imgW="12827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210" y="978514"/>
                        <a:ext cx="4682222" cy="1808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084">
        <p:fade/>
      </p:transition>
    </mc:Choice>
    <mc:Fallback xmlns="">
      <p:transition xmlns:p14="http://schemas.microsoft.com/office/powerpoint/2010/main" spd="med" advTm="11508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5164"/>
              </p:ext>
            </p:extLst>
          </p:nvPr>
        </p:nvGraphicFramePr>
        <p:xfrm>
          <a:off x="479425" y="1666875"/>
          <a:ext cx="82613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0" name="Equation" r:id="rId5" imgW="2260600" imgH="558800" progId="Equation.DSMT4">
                  <p:embed/>
                </p:oleObj>
              </mc:Choice>
              <mc:Fallback>
                <p:oleObj name="Equation" r:id="rId5" imgW="22606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66875"/>
                        <a:ext cx="826135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5975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1638000" imgH="393480" progId="Equation.DSMT4">
                  <p:embed/>
                </p:oleObj>
              </mc:Choice>
              <mc:Fallback>
                <p:oleObj name="Equation" r:id="rId4" imgW="1638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394075"/>
                        <a:ext cx="8289925" cy="1944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dirty="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1193760" imgH="393480" progId="Equation.DSMT4">
                  <p:embed/>
                </p:oleObj>
              </mc:Choice>
              <mc:Fallback>
                <p:oleObj name="Equation" r:id="rId5" imgW="11937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173288"/>
                        <a:ext cx="82804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1732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658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5" imgW="1168400" imgH="457200" progId="Equation.DSMT4">
                  <p:embed/>
                </p:oleObj>
              </mc:Choice>
              <mc:Fallback>
                <p:oleObj name="Equation" r:id="rId5" imgW="116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297113"/>
                        <a:ext cx="652462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39983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3848100" y="5092700"/>
            <a:ext cx="1728057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E[R]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56659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  <p:bldP spid="714757" grpId="0" animBg="1"/>
      <p:bldP spid="410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1054100" imgH="419100" progId="Equation.DSMT4">
                  <p:embed/>
                </p:oleObj>
              </mc:Choice>
              <mc:Fallback>
                <p:oleObj name="Equation" r:id="rId4" imgW="1054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274763"/>
                        <a:ext cx="5027612" cy="19510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6.5|11.1|29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6.2|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5.2|3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2|2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8|15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2|4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1.4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4.6|24.9|1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20|4.4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9475</TotalTime>
  <Words>894</Words>
  <Application>Microsoft Macintosh PowerPoint</Application>
  <PresentationFormat>On-screen Show (4:3)</PresentationFormat>
  <Paragraphs>173</Paragraphs>
  <Slides>34</Slides>
  <Notes>34</Notes>
  <HiddenSlides>4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6.042 Lecture Template</vt:lpstr>
      <vt:lpstr>Default Design</vt:lpstr>
      <vt:lpstr>Equation</vt:lpstr>
      <vt:lpstr>PowerPoint Presentation</vt:lpstr>
      <vt:lpstr>Example: IQ</vt:lpstr>
      <vt:lpstr>IQ Higher than 300?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IQ ≥ 300, again</vt:lpstr>
      <vt:lpstr>IQ ≥ 300, again</vt:lpstr>
      <vt:lpstr>IQ ≥ 300, again</vt:lpstr>
      <vt:lpstr>Improving the Markov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 for example</vt:lpstr>
      <vt:lpstr>Space Station 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Failure</vt:lpstr>
      <vt:lpstr>Calculating Variance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1295</cp:revision>
  <cp:lastPrinted>2012-05-01T21:09:30Z</cp:lastPrinted>
  <dcterms:created xsi:type="dcterms:W3CDTF">2011-05-02T03:18:38Z</dcterms:created>
  <dcterms:modified xsi:type="dcterms:W3CDTF">2012-05-01T21:09:36Z</dcterms:modified>
</cp:coreProperties>
</file>