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3.bin" ContentType="application/vnd.openxmlformats-officedocument.oleObject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462" r:id="rId2"/>
    <p:sldId id="527" r:id="rId3"/>
    <p:sldId id="528" r:id="rId4"/>
    <p:sldId id="463" r:id="rId5"/>
    <p:sldId id="472" r:id="rId6"/>
    <p:sldId id="484" r:id="rId7"/>
    <p:sldId id="544" r:id="rId8"/>
    <p:sldId id="545" r:id="rId9"/>
    <p:sldId id="540" r:id="rId10"/>
    <p:sldId id="541" r:id="rId11"/>
    <p:sldId id="546" r:id="rId12"/>
    <p:sldId id="559" r:id="rId13"/>
    <p:sldId id="560" r:id="rId14"/>
    <p:sldId id="561" r:id="rId15"/>
  </p:sldIdLst>
  <p:sldSz cx="9144000" cy="6858000" type="letter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523" autoAdjust="0"/>
  </p:normalViewPr>
  <p:slideViewPr>
    <p:cSldViewPr showGuides="1">
      <p:cViewPr>
        <p:scale>
          <a:sx n="100" d="100"/>
          <a:sy n="100" d="100"/>
        </p:scale>
        <p:origin x="-1096" y="-80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904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DD0F3-77BD-44B4-B6F1-8888CC47363F}" type="slidenum">
              <a:rPr lang="en-US"/>
              <a:pPr/>
              <a:t>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8AA1D-421B-4E02-8D1E-08DD522B3148}" type="slidenum">
              <a:rPr lang="en-US"/>
              <a:pPr/>
              <a:t>6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7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8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March 14,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61183" y="2169855"/>
            <a:ext cx="8897037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>
                <a:solidFill>
                  <a:schemeClr val="tx2"/>
                </a:solidFill>
                <a:cs typeface="Arial" charset="0"/>
              </a:rPr>
              <a:t>Directed </a:t>
            </a:r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Graphs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(Digraphs)</a:t>
            </a:r>
            <a:endParaRPr lang="en-US" sz="88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448508" y="6553200"/>
            <a:ext cx="6954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n-US" sz="1000" dirty="0" smtClean="0">
                <a:latin typeface="+mj-lt"/>
              </a:rPr>
              <a:t>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  <a:r>
              <a:rPr lang="en-US" sz="4000" dirty="0">
                <a:latin typeface="Comic Sans MS" pitchFamily="66" charset="0"/>
              </a:rPr>
              <a:t>path 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52410" y="6583363"/>
            <a:ext cx="89159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6W.</a:t>
            </a:r>
            <a:fld id="{19EC3EF5-AAAB-406F-8B8B-2285D28F7116}" type="slidenum">
              <a:rPr lang="en-US" sz="1200" smtClean="0"/>
              <a:pPr>
                <a:defRPr/>
              </a:pPr>
              <a:t>10</a:t>
            </a:fld>
            <a:endParaRPr lang="en-US" sz="1200" dirty="0"/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1171575" y="51244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4022725" y="50990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6823075" y="5075238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sp>
        <p:nvSpPr>
          <p:cNvPr id="5133" name="Text Box 18"/>
          <p:cNvSpPr txBox="1">
            <a:spLocks noChangeArrowheads="1"/>
          </p:cNvSpPr>
          <p:nvPr/>
        </p:nvSpPr>
        <p:spPr bwMode="auto">
          <a:xfrm>
            <a:off x="757238" y="5141913"/>
            <a:ext cx="397866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845300" y="5102225"/>
            <a:ext cx="498475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v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3763963" y="4397375"/>
            <a:ext cx="396262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c</a:t>
            </a:r>
          </a:p>
        </p:txBody>
      </p: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0" name="Oval 19"/>
          <p:cNvSpPr/>
          <p:nvPr/>
        </p:nvSpPr>
        <p:spPr bwMode="auto">
          <a:xfrm>
            <a:off x="3657600" y="5249733"/>
            <a:ext cx="1269402" cy="1247887"/>
          </a:xfrm>
          <a:prstGeom prst="ellipse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35296" y="3036649"/>
            <a:ext cx="8124619" cy="144655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00"/>
                </a:solidFill>
                <a:latin typeface="Comic Sans MS"/>
              </a:rPr>
              <a:t>then path without </a:t>
            </a:r>
            <a:r>
              <a:rPr lang="en-US" sz="4400" dirty="0" err="1">
                <a:solidFill>
                  <a:srgbClr val="C00000"/>
                </a:solidFill>
                <a:latin typeface="Comic Sans MS"/>
              </a:rPr>
              <a:t>c---c</a:t>
            </a:r>
            <a:r>
              <a:rPr lang="en-US" sz="440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is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shorter</a:t>
            </a:r>
            <a:r>
              <a:rPr lang="en-US" sz="4400" dirty="0" smtClean="0">
                <a:solidFill>
                  <a:srgbClr val="FF0000"/>
                </a:solidFill>
                <a:latin typeface="Comic Sans MS"/>
              </a:rPr>
              <a:t>!</a:t>
            </a:r>
            <a:endParaRPr lang="en-US" sz="4800" dirty="0">
              <a:solidFill>
                <a:srgbClr val="FF0000"/>
              </a:solidFill>
              <a:latin typeface="Comic Sans MS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371600" y="914400"/>
            <a:ext cx="7467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Lemma: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shortest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walk between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vertices is a path!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77056" y="6583363"/>
            <a:ext cx="866944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6W.</a:t>
            </a:r>
            <a:fld id="{19EC3EF5-AAAB-406F-8B8B-2285D28F7116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1524000"/>
            <a:ext cx="8839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Digraph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dirty="0" smtClean="0"/>
              <a:t> defines walk</a:t>
            </a:r>
          </a:p>
          <a:p>
            <a:r>
              <a:rPr lang="en-US" sz="5400" dirty="0" smtClean="0"/>
              <a:t>relation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baseline="30000" dirty="0" smtClean="0">
                <a:solidFill>
                  <a:srgbClr val="FF00FF"/>
                </a:solidFill>
              </a:rPr>
              <a:t>+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u  G</a:t>
            </a:r>
            <a:r>
              <a:rPr lang="en-US" sz="5400" baseline="30000" dirty="0" smtClean="0">
                <a:solidFill>
                  <a:srgbClr val="FF00FF"/>
                </a:solidFill>
              </a:rPr>
              <a:t>+</a:t>
            </a:r>
            <a:r>
              <a:rPr lang="en-US" sz="5400" baseline="300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v</a:t>
            </a:r>
            <a:r>
              <a:rPr lang="en-US" sz="5400" dirty="0" smtClean="0"/>
              <a:t>   </a:t>
            </a:r>
            <a:r>
              <a:rPr lang="en-US" sz="5400" dirty="0" err="1" smtClean="0"/>
              <a:t>iff</a:t>
            </a:r>
            <a:r>
              <a:rPr lang="en-US" sz="5400" dirty="0" smtClean="0"/>
              <a:t>   </a:t>
            </a:r>
            <a:r>
              <a:rPr lang="en-US" sz="60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5400" dirty="0" smtClean="0">
                <a:latin typeface="Comic Sans MS"/>
                <a:cs typeface="Comic Sans MS"/>
              </a:rPr>
              <a:t>walk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u</a:t>
            </a:r>
            <a:r>
              <a:rPr lang="en-US" sz="5400" dirty="0" smtClean="0">
                <a:latin typeface="Comic Sans MS"/>
                <a:cs typeface="Comic Sans MS"/>
              </a:rPr>
              <a:t> to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v</a:t>
            </a:r>
          </a:p>
          <a:p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(the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positive</a:t>
            </a:r>
            <a:r>
              <a:rPr lang="en-US" sz="5400" dirty="0" smtClean="0">
                <a:latin typeface="Comic Sans MS"/>
                <a:cs typeface="Comic Sans MS"/>
              </a:rPr>
              <a:t> walk relation)</a:t>
            </a:r>
            <a:endParaRPr lang="en-US" sz="5400" dirty="0">
              <a:latin typeface="Comic Sans MS"/>
              <a:cs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621621"/>
              </p:ext>
            </p:extLst>
          </p:nvPr>
        </p:nvGraphicFramePr>
        <p:xfrm>
          <a:off x="4800600" y="3429000"/>
          <a:ext cx="152876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03" name="Equation" r:id="rId4" imgW="584200" imgH="520700" progId="Equation.DSMT4">
                  <p:embed/>
                </p:oleObj>
              </mc:Choice>
              <mc:Fallback>
                <p:oleObj name="Equation" r:id="rId4" imgW="584200" imgH="520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429000"/>
                        <a:ext cx="152876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77056" y="6583363"/>
            <a:ext cx="866944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6W.</a:t>
            </a:r>
            <a:fld id="{19EC3EF5-AAAB-406F-8B8B-2285D28F7116}" type="slidenum">
              <a:rPr lang="en-US" sz="1200" smtClean="0"/>
              <a:pPr>
                <a:defRPr/>
              </a:pPr>
              <a:t>12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length-</a:t>
            </a:r>
            <a:r>
              <a:rPr lang="en-US" sz="4800" dirty="0" smtClean="0">
                <a:solidFill>
                  <a:srgbClr val="FF00FF"/>
                </a:solidFill>
              </a:rPr>
              <a:t>n</a:t>
            </a:r>
            <a:r>
              <a:rPr lang="en-US" sz="4800" dirty="0" smtClean="0"/>
              <a:t> walk relation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762000" y="1143000"/>
            <a:ext cx="7696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0000FF"/>
                </a:solidFill>
              </a:rPr>
              <a:t>v </a:t>
            </a:r>
            <a:r>
              <a:rPr lang="en-US" sz="7200" dirty="0" err="1" smtClean="0">
                <a:solidFill>
                  <a:srgbClr val="0000FF"/>
                </a:solidFill>
              </a:rPr>
              <a:t>G</a:t>
            </a:r>
            <a:r>
              <a:rPr lang="en-US" sz="7200" baseline="30000" dirty="0" err="1" smtClean="0">
                <a:solidFill>
                  <a:srgbClr val="FF00FF"/>
                </a:solidFill>
              </a:rPr>
              <a:t>n</a:t>
            </a:r>
            <a:r>
              <a:rPr lang="en-US" sz="7200" baseline="30000" dirty="0" smtClean="0">
                <a:solidFill>
                  <a:srgbClr val="FF00FF"/>
                </a:solidFill>
              </a:rPr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w</a:t>
            </a:r>
          </a:p>
          <a:p>
            <a:r>
              <a:rPr lang="en-US" sz="5400" dirty="0" smtClean="0"/>
              <a:t>IFF</a:t>
            </a:r>
            <a:r>
              <a:rPr lang="en-US" sz="5400" dirty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∃ </a:t>
            </a:r>
            <a:r>
              <a:rPr lang="en-US" sz="6600" dirty="0" smtClean="0">
                <a:latin typeface="Comic Sans MS"/>
                <a:cs typeface="Comic Sans MS"/>
              </a:rPr>
              <a:t>length-</a:t>
            </a:r>
            <a:r>
              <a:rPr lang="en-US" sz="6600" dirty="0" smtClean="0">
                <a:solidFill>
                  <a:srgbClr val="FF00FF"/>
                </a:solidFill>
                <a:latin typeface="Comic Sans MS"/>
                <a:cs typeface="Comic Sans MS"/>
              </a:rPr>
              <a:t>n </a:t>
            </a:r>
            <a:r>
              <a:rPr lang="en-US" sz="6600" dirty="0" smtClean="0">
                <a:latin typeface="Comic Sans MS"/>
                <a:cs typeface="Comic Sans MS"/>
              </a:rPr>
              <a:t>walk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      from 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v</a:t>
            </a:r>
            <a:r>
              <a:rPr lang="en-US" sz="6600" dirty="0" smtClean="0">
                <a:latin typeface="Comic Sans MS"/>
                <a:cs typeface="Comic Sans MS"/>
              </a:rPr>
              <a:t> to 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w</a:t>
            </a:r>
          </a:p>
          <a:p>
            <a:r>
              <a:rPr lang="en-US" sz="6600" dirty="0" err="1" smtClean="0">
                <a:solidFill>
                  <a:srgbClr val="0000FF"/>
                </a:solidFill>
              </a:rPr>
              <a:t>G</a:t>
            </a:r>
            <a:r>
              <a:rPr lang="en-US" sz="6600" baseline="30000" dirty="0" err="1" smtClean="0">
                <a:solidFill>
                  <a:srgbClr val="FF00FF"/>
                </a:solidFill>
              </a:rPr>
              <a:t>n</a:t>
            </a:r>
            <a:r>
              <a:rPr lang="en-US" sz="6600" dirty="0" smtClean="0">
                <a:solidFill>
                  <a:srgbClr val="FF00FF"/>
                </a:solidFill>
              </a:rPr>
              <a:t> </a:t>
            </a:r>
            <a:r>
              <a:rPr lang="en-US" sz="6600" dirty="0" smtClean="0"/>
              <a:t>is the</a:t>
            </a:r>
            <a:r>
              <a:rPr lang="en-US" sz="6600" dirty="0" smtClean="0">
                <a:solidFill>
                  <a:srgbClr val="FF00FF"/>
                </a:solidFill>
              </a:rPr>
              <a:t> </a:t>
            </a:r>
            <a:r>
              <a:rPr lang="en-US" sz="6600" dirty="0" smtClean="0">
                <a:solidFill>
                  <a:srgbClr val="930093"/>
                </a:solidFill>
              </a:rPr>
              <a:t>length-</a:t>
            </a:r>
            <a:r>
              <a:rPr lang="en-US" sz="6600" dirty="0" smtClean="0">
                <a:solidFill>
                  <a:srgbClr val="FF00FF"/>
                </a:solidFill>
              </a:rPr>
              <a:t>n</a:t>
            </a:r>
          </a:p>
          <a:p>
            <a:r>
              <a:rPr lang="en-US" sz="6600" dirty="0" smtClean="0">
                <a:solidFill>
                  <a:srgbClr val="930093"/>
                </a:solidFill>
                <a:latin typeface="Comic Sans MS"/>
                <a:cs typeface="Comic Sans MS"/>
              </a:rPr>
              <a:t>walk relation </a:t>
            </a:r>
            <a:r>
              <a:rPr lang="en-US" sz="6600" dirty="0" smtClean="0">
                <a:latin typeface="Comic Sans MS"/>
                <a:cs typeface="Comic Sans MS"/>
              </a:rPr>
              <a:t>for</a:t>
            </a:r>
            <a:r>
              <a:rPr lang="en-US" sz="6600" dirty="0" smtClean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92773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77056" y="6583363"/>
            <a:ext cx="866944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6W.</a:t>
            </a:r>
            <a:fld id="{19EC3EF5-AAAB-406F-8B8B-2285D28F7116}" type="slidenum">
              <a:rPr lang="en-US" sz="1200" smtClean="0"/>
              <a:pPr>
                <a:defRPr/>
              </a:pPr>
              <a:t>13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length-</a:t>
            </a:r>
            <a:r>
              <a:rPr lang="en-US" sz="4800" dirty="0" smtClean="0">
                <a:solidFill>
                  <a:srgbClr val="FF00FF"/>
                </a:solidFill>
              </a:rPr>
              <a:t>n</a:t>
            </a:r>
            <a:r>
              <a:rPr lang="en-US" sz="4800" dirty="0" smtClean="0"/>
              <a:t> walk relation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1371600"/>
            <a:ext cx="8382000" cy="418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</a:rPr>
              <a:t>G</a:t>
            </a:r>
            <a:r>
              <a:rPr lang="en-US" sz="6000" dirty="0" smtClean="0"/>
              <a:t> itself is the length-</a:t>
            </a:r>
            <a:r>
              <a:rPr lang="en-US" sz="6000" dirty="0" smtClean="0">
                <a:solidFill>
                  <a:srgbClr val="FF00FF"/>
                </a:solidFill>
              </a:rPr>
              <a:t>1</a:t>
            </a:r>
            <a:r>
              <a:rPr lang="en-US" sz="6000" dirty="0" smtClean="0"/>
              <a:t> walk relation: </a:t>
            </a:r>
            <a:r>
              <a:rPr lang="en-US" sz="7200" dirty="0" smtClean="0">
                <a:solidFill>
                  <a:srgbClr val="0000FF"/>
                </a:solidFill>
              </a:rPr>
              <a:t>G</a:t>
            </a:r>
            <a:r>
              <a:rPr lang="en-US" sz="7200" baseline="30000" dirty="0" smtClean="0">
                <a:solidFill>
                  <a:srgbClr val="FF00FF"/>
                </a:solidFill>
              </a:rPr>
              <a:t>1</a:t>
            </a:r>
            <a:r>
              <a:rPr lang="en-US" sz="7200" baseline="30000" dirty="0" smtClean="0">
                <a:solidFill>
                  <a:srgbClr val="0000FF"/>
                </a:solidFill>
              </a:rPr>
              <a:t> </a:t>
            </a:r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G</a:t>
            </a:r>
          </a:p>
          <a:p>
            <a:r>
              <a:rPr lang="en-US" sz="5400" dirty="0" smtClean="0">
                <a:solidFill>
                  <a:srgbClr val="930093"/>
                </a:solidFill>
                <a:latin typeface="Comic Sans MS"/>
                <a:cs typeface="Comic Sans MS"/>
              </a:rPr>
              <a:t>lemma: </a:t>
            </a:r>
          </a:p>
          <a:p>
            <a:pPr algn="ctr"/>
            <a:r>
              <a:rPr lang="en-US" sz="8000" dirty="0" err="1" smtClean="0">
                <a:solidFill>
                  <a:srgbClr val="0000FF"/>
                </a:solidFill>
              </a:rPr>
              <a:t>G</a:t>
            </a:r>
            <a:r>
              <a:rPr lang="en-US" sz="8000" baseline="30000" dirty="0" err="1" smtClean="0">
                <a:solidFill>
                  <a:srgbClr val="FF00FF"/>
                </a:solidFill>
              </a:rPr>
              <a:t>m</a:t>
            </a:r>
            <a:r>
              <a:rPr lang="en-US" sz="8000" baseline="30000" dirty="0" smtClean="0">
                <a:solidFill>
                  <a:srgbClr val="FF00FF"/>
                </a:solidFill>
              </a:rPr>
              <a:t> </a:t>
            </a:r>
            <a:r>
              <a:rPr lang="en-US" sz="8000" dirty="0" smtClean="0">
                <a:solidFill>
                  <a:srgbClr val="930093"/>
                </a:solidFill>
                <a:latin typeface="CambriaMath"/>
              </a:rPr>
              <a:t>∘</a:t>
            </a:r>
            <a:r>
              <a:rPr lang="en-US" sz="8000" dirty="0" smtClean="0">
                <a:solidFill>
                  <a:prstClr val="black"/>
                </a:solidFill>
                <a:latin typeface="CambriaMath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</a:rPr>
              <a:t>G</a:t>
            </a:r>
            <a:r>
              <a:rPr lang="en-US" sz="8000" baseline="30000" dirty="0" err="1" smtClean="0">
                <a:solidFill>
                  <a:srgbClr val="FF00FF"/>
                </a:solidFill>
              </a:rPr>
              <a:t>n</a:t>
            </a:r>
            <a:r>
              <a:rPr lang="en-US" sz="8000" dirty="0" smtClean="0">
                <a:solidFill>
                  <a:srgbClr val="930093"/>
                </a:solidFill>
                <a:latin typeface="Comic Sans MS"/>
                <a:cs typeface="Comic Sans MS"/>
              </a:rPr>
              <a:t>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8000" dirty="0" err="1" smtClean="0">
                <a:solidFill>
                  <a:srgbClr val="0000FF"/>
                </a:solidFill>
              </a:rPr>
              <a:t>G</a:t>
            </a:r>
            <a:r>
              <a:rPr lang="en-US" sz="8000" baseline="30000" dirty="0" err="1" smtClean="0">
                <a:solidFill>
                  <a:srgbClr val="FF00FF"/>
                </a:solidFill>
              </a:rPr>
              <a:t>m+n</a:t>
            </a:r>
            <a:endParaRPr lang="en-US" sz="8000" dirty="0">
              <a:solidFill>
                <a:srgbClr val="930093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534592"/>
              </p:ext>
            </p:extLst>
          </p:nvPr>
        </p:nvGraphicFramePr>
        <p:xfrm>
          <a:off x="1600200" y="4114800"/>
          <a:ext cx="2667000" cy="260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04" name="Equation" r:id="rId4" imgW="520700" imgH="508000" progId="Equation.DSMT4">
                  <p:embed/>
                </p:oleObj>
              </mc:Choice>
              <mc:Fallback>
                <p:oleObj name="Equation" r:id="rId4" imgW="5207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4114800"/>
                        <a:ext cx="2667000" cy="260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67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77056" y="6583363"/>
            <a:ext cx="866944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6W.</a:t>
            </a:r>
            <a:fld id="{19EC3EF5-AAAB-406F-8B8B-2285D28F7116}" type="slidenum">
              <a:rPr lang="en-US" sz="1200" smtClean="0"/>
              <a:pPr>
                <a:defRPr/>
              </a:pPr>
              <a:t>14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length-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0</a:t>
            </a:r>
            <a:r>
              <a:rPr lang="en-US" sz="4800" dirty="0" smtClean="0"/>
              <a:t> walk relation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-38100" y="1524000"/>
            <a:ext cx="91821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6600" b="1" dirty="0">
                <a:solidFill>
                  <a:srgbClr val="000000"/>
                </a:solidFill>
                <a:latin typeface="Euclid Symbol" charset="2"/>
                <a:cs typeface="Euclid Symbol" charset="2"/>
              </a:rPr>
              <a:t>∃</a:t>
            </a:r>
            <a:r>
              <a:rPr lang="en-US" sz="5800" b="1" dirty="0">
                <a:solidFill>
                  <a:srgbClr val="000000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800" dirty="0">
                <a:solidFill>
                  <a:srgbClr val="000000"/>
                </a:solidFill>
                <a:latin typeface="Comic Sans MS"/>
                <a:cs typeface="Comic Sans MS"/>
              </a:rPr>
              <a:t>lnth-</a:t>
            </a:r>
            <a:r>
              <a:rPr lang="en-US" sz="5800" dirty="0">
                <a:solidFill>
                  <a:srgbClr val="FF00FF"/>
                </a:solidFill>
                <a:latin typeface="Comic Sans MS"/>
                <a:cs typeface="Comic Sans MS"/>
              </a:rPr>
              <a:t>0</a:t>
            </a:r>
            <a:r>
              <a:rPr lang="en-US" sz="5800" dirty="0">
                <a:solidFill>
                  <a:srgbClr val="000000"/>
                </a:solidFill>
                <a:latin typeface="Comic Sans MS"/>
                <a:cs typeface="Comic Sans MS"/>
              </a:rPr>
              <a:t> path from </a:t>
            </a:r>
            <a:r>
              <a:rPr lang="en-US" sz="5800" dirty="0">
                <a:solidFill>
                  <a:srgbClr val="0000FF"/>
                </a:solidFill>
                <a:latin typeface="Comic Sans MS"/>
                <a:cs typeface="Comic Sans MS"/>
              </a:rPr>
              <a:t>w</a:t>
            </a:r>
            <a:r>
              <a:rPr lang="en-US" sz="5800" dirty="0">
                <a:solidFill>
                  <a:srgbClr val="000000"/>
                </a:solidFill>
                <a:latin typeface="Comic Sans MS"/>
                <a:cs typeface="Comic Sans MS"/>
              </a:rPr>
              <a:t> to </a:t>
            </a:r>
            <a:r>
              <a:rPr lang="en-US" sz="5800" dirty="0" smtClean="0">
                <a:solidFill>
                  <a:srgbClr val="0000FF"/>
                </a:solidFill>
                <a:latin typeface="Comic Sans MS"/>
                <a:cs typeface="Comic Sans MS"/>
              </a:rPr>
              <a:t>w</a:t>
            </a:r>
            <a:endParaRPr lang="en-US" sz="7200" dirty="0" smtClean="0">
              <a:solidFill>
                <a:srgbClr val="0000FF"/>
              </a:solidFill>
            </a:endParaRPr>
          </a:p>
          <a:p>
            <a:pPr algn="ctr"/>
            <a:r>
              <a:rPr lang="en-US" sz="7200" dirty="0" smtClean="0">
                <a:solidFill>
                  <a:srgbClr val="0000FF"/>
                </a:solidFill>
              </a:rPr>
              <a:t>G</a:t>
            </a:r>
            <a:r>
              <a:rPr lang="en-US" sz="7200" baseline="30000" dirty="0" smtClean="0">
                <a:solidFill>
                  <a:srgbClr val="FF00FF"/>
                </a:solidFill>
              </a:rPr>
              <a:t>0 </a:t>
            </a:r>
            <a:r>
              <a:rPr lang="en-US" sz="7200" baseline="30000" dirty="0" smtClean="0">
                <a:solidFill>
                  <a:srgbClr val="0000FF"/>
                </a:solidFill>
              </a:rPr>
              <a:t> </a:t>
            </a:r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72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Id</a:t>
            </a:r>
            <a:r>
              <a:rPr lang="en-US" sz="7200" baseline="-25000" dirty="0" err="1" smtClean="0">
                <a:solidFill>
                  <a:srgbClr val="0000FF"/>
                </a:solidFill>
              </a:rPr>
              <a:t>V</a:t>
            </a:r>
            <a:endParaRPr lang="en-US" sz="7200" baseline="-25000" dirty="0" smtClean="0">
              <a:solidFill>
                <a:srgbClr val="0000FF"/>
              </a:solidFill>
            </a:endParaRPr>
          </a:p>
          <a:p>
            <a:r>
              <a:rPr lang="en-US" sz="6000" dirty="0" smtClean="0">
                <a:solidFill>
                  <a:srgbClr val="930093"/>
                </a:solidFill>
                <a:latin typeface="Comic Sans MS"/>
                <a:cs typeface="Comic Sans MS"/>
              </a:rPr>
              <a:t>lemma</a:t>
            </a:r>
            <a:r>
              <a:rPr lang="en-US" sz="5400" dirty="0" smtClean="0">
                <a:solidFill>
                  <a:srgbClr val="930093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still true:</a:t>
            </a:r>
          </a:p>
          <a:p>
            <a:pPr algn="ctr"/>
            <a:r>
              <a:rPr lang="en-US" sz="8000" dirty="0" smtClean="0">
                <a:solidFill>
                  <a:srgbClr val="0000FF"/>
                </a:solidFill>
              </a:rPr>
              <a:t>G</a:t>
            </a:r>
            <a:r>
              <a:rPr lang="en-US" sz="8000" baseline="30000" dirty="0" smtClean="0">
                <a:solidFill>
                  <a:srgbClr val="FF00FF"/>
                </a:solidFill>
              </a:rPr>
              <a:t>0 </a:t>
            </a:r>
            <a:r>
              <a:rPr lang="en-US" sz="8000" dirty="0">
                <a:solidFill>
                  <a:srgbClr val="930093"/>
                </a:solidFill>
                <a:latin typeface="CambriaMath"/>
              </a:rPr>
              <a:t>∘</a:t>
            </a:r>
            <a:r>
              <a:rPr lang="en-US" sz="8000" dirty="0">
                <a:solidFill>
                  <a:prstClr val="black"/>
                </a:solidFill>
                <a:latin typeface="CambriaMath"/>
              </a:rPr>
              <a:t> </a:t>
            </a:r>
            <a:r>
              <a:rPr lang="en-US" sz="8000" dirty="0" err="1">
                <a:solidFill>
                  <a:srgbClr val="0000FF"/>
                </a:solidFill>
              </a:rPr>
              <a:t>G</a:t>
            </a:r>
            <a:r>
              <a:rPr lang="en-US" sz="8000" baseline="30000" dirty="0" err="1">
                <a:solidFill>
                  <a:srgbClr val="FF00FF"/>
                </a:solidFill>
              </a:rPr>
              <a:t>n</a:t>
            </a:r>
            <a:r>
              <a:rPr lang="en-US" sz="8000" dirty="0">
                <a:solidFill>
                  <a:srgbClr val="930093"/>
                </a:solidFill>
                <a:latin typeface="Comic Sans MS"/>
                <a:cs typeface="Comic Sans MS"/>
              </a:rPr>
              <a:t> </a:t>
            </a:r>
            <a:r>
              <a:rPr lang="en-US" sz="8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8000" dirty="0" err="1" smtClean="0">
                <a:solidFill>
                  <a:srgbClr val="0000FF"/>
                </a:solidFill>
              </a:rPr>
              <a:t>G</a:t>
            </a:r>
            <a:r>
              <a:rPr lang="en-US" sz="8000" baseline="30000" dirty="0" err="1" smtClean="0">
                <a:solidFill>
                  <a:srgbClr val="FF00FF"/>
                </a:solidFill>
              </a:rPr>
              <a:t>n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97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Person’s Graph</a:t>
            </a:r>
          </a:p>
        </p:txBody>
      </p:sp>
      <p:sp>
        <p:nvSpPr>
          <p:cNvPr id="543747" name="Line 3"/>
          <p:cNvSpPr>
            <a:spLocks noChangeShapeType="1"/>
          </p:cNvSpPr>
          <p:nvPr/>
        </p:nvSpPr>
        <p:spPr bwMode="auto">
          <a:xfrm>
            <a:off x="2438400" y="1905000"/>
            <a:ext cx="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48" name="Line 4"/>
          <p:cNvSpPr>
            <a:spLocks noChangeShapeType="1"/>
          </p:cNvSpPr>
          <p:nvPr/>
        </p:nvSpPr>
        <p:spPr bwMode="auto">
          <a:xfrm>
            <a:off x="1752600" y="5029200"/>
            <a:ext cx="533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4175125" y="4997450"/>
            <a:ext cx="45717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x</a:t>
            </a:r>
          </a:p>
        </p:txBody>
      </p:sp>
      <p:sp>
        <p:nvSpPr>
          <p:cNvPr id="543750" name="Text Box 6"/>
          <p:cNvSpPr txBox="1">
            <a:spLocks noChangeArrowheads="1"/>
          </p:cNvSpPr>
          <p:nvPr/>
        </p:nvSpPr>
        <p:spPr bwMode="auto">
          <a:xfrm>
            <a:off x="1822450" y="2940050"/>
            <a:ext cx="42511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y</a:t>
            </a:r>
          </a:p>
        </p:txBody>
      </p:sp>
      <p:sp>
        <p:nvSpPr>
          <p:cNvPr id="543751" name="Freeform 7"/>
          <p:cNvSpPr>
            <a:spLocks/>
          </p:cNvSpPr>
          <p:nvPr/>
        </p:nvSpPr>
        <p:spPr bwMode="auto">
          <a:xfrm>
            <a:off x="2413000" y="2514600"/>
            <a:ext cx="4292600" cy="1981200"/>
          </a:xfrm>
          <a:custGeom>
            <a:avLst/>
            <a:gdLst/>
            <a:ahLst/>
            <a:cxnLst>
              <a:cxn ang="0">
                <a:pos x="16" y="1232"/>
              </a:cxn>
              <a:cxn ang="0">
                <a:pos x="64" y="1136"/>
              </a:cxn>
              <a:cxn ang="0">
                <a:pos x="400" y="656"/>
              </a:cxn>
              <a:cxn ang="0">
                <a:pos x="928" y="992"/>
              </a:cxn>
              <a:cxn ang="0">
                <a:pos x="1504" y="656"/>
              </a:cxn>
              <a:cxn ang="0">
                <a:pos x="2032" y="944"/>
              </a:cxn>
              <a:cxn ang="0">
                <a:pos x="2752" y="32"/>
              </a:cxn>
              <a:cxn ang="0">
                <a:pos x="3040" y="752"/>
              </a:cxn>
            </a:cxnLst>
            <a:rect l="0" t="0" r="r" b="b"/>
            <a:pathLst>
              <a:path w="3040" h="1232">
                <a:moveTo>
                  <a:pt x="16" y="1232"/>
                </a:moveTo>
                <a:cubicBezTo>
                  <a:pt x="8" y="1232"/>
                  <a:pt x="0" y="1232"/>
                  <a:pt x="64" y="1136"/>
                </a:cubicBezTo>
                <a:cubicBezTo>
                  <a:pt x="128" y="1040"/>
                  <a:pt x="256" y="680"/>
                  <a:pt x="400" y="656"/>
                </a:cubicBezTo>
                <a:cubicBezTo>
                  <a:pt x="544" y="632"/>
                  <a:pt x="744" y="992"/>
                  <a:pt x="928" y="992"/>
                </a:cubicBezTo>
                <a:cubicBezTo>
                  <a:pt x="1112" y="992"/>
                  <a:pt x="1320" y="664"/>
                  <a:pt x="1504" y="656"/>
                </a:cubicBezTo>
                <a:cubicBezTo>
                  <a:pt x="1688" y="648"/>
                  <a:pt x="1824" y="1048"/>
                  <a:pt x="2032" y="944"/>
                </a:cubicBezTo>
                <a:cubicBezTo>
                  <a:pt x="2240" y="840"/>
                  <a:pt x="2584" y="64"/>
                  <a:pt x="2752" y="32"/>
                </a:cubicBezTo>
                <a:cubicBezTo>
                  <a:pt x="2920" y="0"/>
                  <a:pt x="2980" y="376"/>
                  <a:pt x="3040" y="752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3794125" y="2482850"/>
            <a:ext cx="177965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y = f(x)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427970" y="6553200"/>
            <a:ext cx="7160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Computer Scientist’s Graph</a:t>
            </a:r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2895600" y="2133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44196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28194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59436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4343400" y="5715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4777" name="AutoShape 9"/>
          <p:cNvCxnSpPr>
            <a:cxnSpLocks noChangeShapeType="1"/>
            <a:stCxn id="544773" idx="6"/>
            <a:endCxn id="544775" idx="3"/>
          </p:cNvCxnSpPr>
          <p:nvPr/>
        </p:nvCxnSpPr>
        <p:spPr bwMode="auto">
          <a:xfrm flipV="1">
            <a:off x="3048000" y="2709863"/>
            <a:ext cx="2852738" cy="2052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78" name="AutoShape 10"/>
          <p:cNvCxnSpPr>
            <a:cxnSpLocks noChangeShapeType="1"/>
            <a:stCxn id="544773" idx="6"/>
            <a:endCxn id="544774" idx="2"/>
          </p:cNvCxnSpPr>
          <p:nvPr/>
        </p:nvCxnSpPr>
        <p:spPr bwMode="auto">
          <a:xfrm>
            <a:off x="3048000" y="4762500"/>
            <a:ext cx="2895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79" name="AutoShape 11"/>
          <p:cNvCxnSpPr>
            <a:cxnSpLocks noChangeShapeType="1"/>
            <a:stCxn id="544771" idx="5"/>
            <a:endCxn id="544772" idx="1"/>
          </p:cNvCxnSpPr>
          <p:nvPr/>
        </p:nvCxnSpPr>
        <p:spPr bwMode="auto">
          <a:xfrm flipV="1">
            <a:off x="3090863" y="2319338"/>
            <a:ext cx="1362075" cy="9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0" name="AutoShape 12"/>
          <p:cNvCxnSpPr>
            <a:cxnSpLocks noChangeShapeType="1"/>
            <a:stCxn id="544771" idx="4"/>
            <a:endCxn id="544776" idx="0"/>
          </p:cNvCxnSpPr>
          <p:nvPr/>
        </p:nvCxnSpPr>
        <p:spPr bwMode="auto">
          <a:xfrm>
            <a:off x="3009900" y="2362200"/>
            <a:ext cx="1447800" cy="3352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81" name="AutoShape 13"/>
          <p:cNvCxnSpPr>
            <a:cxnSpLocks noChangeShapeType="1"/>
            <a:stCxn id="544776" idx="0"/>
            <a:endCxn id="544772" idx="4"/>
          </p:cNvCxnSpPr>
          <p:nvPr/>
        </p:nvCxnSpPr>
        <p:spPr bwMode="auto">
          <a:xfrm flipV="1">
            <a:off x="4457700" y="2514600"/>
            <a:ext cx="76200" cy="320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2" name="AutoShape 14"/>
          <p:cNvCxnSpPr>
            <a:cxnSpLocks noChangeShapeType="1"/>
            <a:stCxn id="544776" idx="0"/>
            <a:endCxn id="544775" idx="3"/>
          </p:cNvCxnSpPr>
          <p:nvPr/>
        </p:nvCxnSpPr>
        <p:spPr bwMode="auto">
          <a:xfrm flipV="1">
            <a:off x="4457700" y="2709863"/>
            <a:ext cx="1443038" cy="3005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3" name="AutoShape 15"/>
          <p:cNvCxnSpPr>
            <a:cxnSpLocks noChangeShapeType="1"/>
            <a:stCxn id="544776" idx="7"/>
            <a:endCxn id="544774" idx="2"/>
          </p:cNvCxnSpPr>
          <p:nvPr/>
        </p:nvCxnSpPr>
        <p:spPr bwMode="auto">
          <a:xfrm flipV="1">
            <a:off x="4538663" y="4762500"/>
            <a:ext cx="1404937" cy="985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544784" name="Text Box 16"/>
          <p:cNvSpPr txBox="1">
            <a:spLocks noChangeArrowheads="1"/>
          </p:cNvSpPr>
          <p:nvPr/>
        </p:nvSpPr>
        <p:spPr bwMode="auto">
          <a:xfrm>
            <a:off x="2346325" y="1797050"/>
            <a:ext cx="42030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44785" name="Text Box 17"/>
          <p:cNvSpPr txBox="1">
            <a:spLocks noChangeArrowheads="1"/>
          </p:cNvSpPr>
          <p:nvPr/>
        </p:nvSpPr>
        <p:spPr bwMode="auto">
          <a:xfrm>
            <a:off x="6172200" y="434340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f</a:t>
            </a:r>
          </a:p>
        </p:txBody>
      </p:sp>
      <p:sp>
        <p:nvSpPr>
          <p:cNvPr id="544786" name="Text Box 18"/>
          <p:cNvSpPr txBox="1">
            <a:spLocks noChangeArrowheads="1"/>
          </p:cNvSpPr>
          <p:nvPr/>
        </p:nvSpPr>
        <p:spPr bwMode="auto">
          <a:xfrm>
            <a:off x="4267200" y="5791200"/>
            <a:ext cx="43794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e</a:t>
            </a:r>
          </a:p>
        </p:txBody>
      </p:sp>
      <p:sp>
        <p:nvSpPr>
          <p:cNvPr id="544787" name="Text Box 19"/>
          <p:cNvSpPr txBox="1">
            <a:spLocks noChangeArrowheads="1"/>
          </p:cNvSpPr>
          <p:nvPr/>
        </p:nvSpPr>
        <p:spPr bwMode="auto">
          <a:xfrm>
            <a:off x="6096000" y="2209800"/>
            <a:ext cx="42191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544788" name="Text Box 20"/>
          <p:cNvSpPr txBox="1">
            <a:spLocks noChangeArrowheads="1"/>
          </p:cNvSpPr>
          <p:nvPr/>
        </p:nvSpPr>
        <p:spPr bwMode="auto">
          <a:xfrm>
            <a:off x="2362200" y="4343400"/>
            <a:ext cx="45557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544789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45878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 bwMode="auto">
          <a:xfrm>
            <a:off x="8427970" y="6553200"/>
            <a:ext cx="7160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B5B77044-B6D2-4171-A09C-C512413DA1D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14325"/>
            <a:ext cx="6781800" cy="981075"/>
          </a:xfrm>
        </p:spPr>
        <p:txBody>
          <a:bodyPr/>
          <a:lstStyle/>
          <a:p>
            <a:r>
              <a:rPr lang="en-US" smtClean="0"/>
              <a:t>Digraphs</a:t>
            </a:r>
            <a:endParaRPr lang="en-US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686800" cy="3962400"/>
          </a:xfrm>
          <a:noFill/>
          <a:ln/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5400" dirty="0"/>
              <a:t>a set,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V</a:t>
            </a:r>
            <a:r>
              <a:rPr lang="en-US" sz="5400" dirty="0"/>
              <a:t>, of vertices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/>
              <a:t>a set,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⊆</a:t>
            </a:r>
            <a:r>
              <a:rPr lang="en-US" sz="5400" dirty="0" smtClean="0"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V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×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V</a:t>
            </a:r>
            <a:endParaRPr lang="en-US" sz="5400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  <a:p>
            <a:pPr>
              <a:buFontTx/>
              <a:buNone/>
            </a:pPr>
            <a:r>
              <a:rPr lang="en-US" sz="5400" dirty="0" smtClean="0"/>
              <a:t>  of </a:t>
            </a:r>
            <a:r>
              <a:rPr lang="en-US" sz="5400" dirty="0"/>
              <a:t>directed </a:t>
            </a:r>
            <a:r>
              <a:rPr lang="en-US" sz="5400" dirty="0" smtClean="0"/>
              <a:t>edges</a:t>
            </a:r>
            <a:endParaRPr lang="en-US" sz="5400" dirty="0"/>
          </a:p>
          <a:p>
            <a:pPr>
              <a:buFontTx/>
              <a:buNone/>
            </a:pP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v,w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 E</a:t>
            </a:r>
            <a:endParaRPr lang="en-US" sz="5400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263900" y="3276600"/>
          <a:ext cx="91440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276600"/>
                        <a:ext cx="914400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493476" y="5410200"/>
            <a:ext cx="3197056" cy="838200"/>
            <a:chOff x="4493476" y="5410200"/>
            <a:chExt cx="3197056" cy="838200"/>
          </a:xfrm>
        </p:grpSpPr>
        <p:grpSp>
          <p:nvGrpSpPr>
            <p:cNvPr id="399373" name="Group 13"/>
            <p:cNvGrpSpPr>
              <a:grpSpLocks/>
            </p:cNvGrpSpPr>
            <p:nvPr/>
          </p:nvGrpSpPr>
          <p:grpSpPr bwMode="auto">
            <a:xfrm>
              <a:off x="4950676" y="5692914"/>
              <a:ext cx="2133600" cy="304800"/>
              <a:chOff x="3792" y="3456"/>
              <a:chExt cx="1344" cy="192"/>
            </a:xfrm>
          </p:grpSpPr>
          <p:sp>
            <p:nvSpPr>
              <p:cNvPr id="399369" name="Oval 9"/>
              <p:cNvSpPr>
                <a:spLocks noChangeArrowheads="1"/>
              </p:cNvSpPr>
              <p:nvPr/>
            </p:nvSpPr>
            <p:spPr bwMode="auto">
              <a:xfrm>
                <a:off x="3792" y="345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399370" name="Oval 10"/>
              <p:cNvSpPr>
                <a:spLocks noChangeArrowheads="1"/>
              </p:cNvSpPr>
              <p:nvPr/>
            </p:nvSpPr>
            <p:spPr bwMode="auto">
              <a:xfrm>
                <a:off x="4944" y="345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 sz="4000"/>
              </a:p>
            </p:txBody>
          </p:sp>
          <p:cxnSp>
            <p:nvCxnSpPr>
              <p:cNvPr id="399371" name="AutoShape 11"/>
              <p:cNvCxnSpPr>
                <a:cxnSpLocks noChangeShapeType="1"/>
                <a:stCxn id="399369" idx="6"/>
                <a:endCxn id="399370" idx="2"/>
              </p:cNvCxnSpPr>
              <p:nvPr/>
            </p:nvCxnSpPr>
            <p:spPr bwMode="auto">
              <a:xfrm>
                <a:off x="3984" y="3552"/>
                <a:ext cx="960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10" name="TextBox 9"/>
            <p:cNvSpPr txBox="1"/>
            <p:nvPr/>
          </p:nvSpPr>
          <p:spPr>
            <a:xfrm>
              <a:off x="4493476" y="5410200"/>
              <a:ext cx="484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1">
                      <a:lumMod val="50000"/>
                    </a:schemeClr>
                  </a:solidFill>
                </a:rPr>
                <a:t>v</a:t>
              </a:r>
              <a:endParaRPr lang="en-US" sz="4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276" y="5417403"/>
              <a:ext cx="6062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1">
                      <a:lumMod val="50000"/>
                    </a:schemeClr>
                  </a:solidFill>
                </a:rPr>
                <a:t>w</a:t>
              </a:r>
              <a:endParaRPr lang="en-US" sz="4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10000" y="4486870"/>
            <a:ext cx="4860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 smtClean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notation: </a:t>
            </a:r>
            <a:r>
              <a:rPr lang="en-US" sz="5400" kern="0" dirty="0" err="1" smtClean="0">
                <a:solidFill>
                  <a:srgbClr val="E2E2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v</a:t>
            </a:r>
            <a:r>
              <a:rPr lang="en-US" sz="5400" b="1" kern="0" dirty="0" err="1" smtClean="0">
                <a:solidFill>
                  <a:srgbClr val="E2E2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→</a:t>
            </a:r>
            <a:r>
              <a:rPr lang="en-US" sz="5400" kern="0" dirty="0" err="1" smtClean="0">
                <a:solidFill>
                  <a:srgbClr val="E2E2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w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and Graphs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345901" y="1371600"/>
            <a:ext cx="2246861" cy="2527827"/>
            <a:chOff x="3345901" y="1371600"/>
            <a:chExt cx="2246861" cy="2527827"/>
          </a:xfrm>
        </p:grpSpPr>
        <p:sp>
          <p:nvSpPr>
            <p:cNvPr id="545797" name="Oval 5"/>
            <p:cNvSpPr>
              <a:spLocks noChangeArrowheads="1"/>
            </p:cNvSpPr>
            <p:nvPr/>
          </p:nvSpPr>
          <p:spPr bwMode="auto">
            <a:xfrm>
              <a:off x="3710269" y="1930429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8" name="Oval 6"/>
            <p:cNvSpPr>
              <a:spLocks noChangeArrowheads="1"/>
            </p:cNvSpPr>
            <p:nvPr/>
          </p:nvSpPr>
          <p:spPr bwMode="auto">
            <a:xfrm>
              <a:off x="5072782" y="2000282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9" name="Oval 7"/>
            <p:cNvSpPr>
              <a:spLocks noChangeArrowheads="1"/>
            </p:cNvSpPr>
            <p:nvPr/>
          </p:nvSpPr>
          <p:spPr bwMode="auto">
            <a:xfrm>
              <a:off x="4939312" y="3467208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5800" name="AutoShape 8"/>
            <p:cNvCxnSpPr>
              <a:cxnSpLocks noChangeShapeType="1"/>
              <a:stCxn id="545797" idx="6"/>
              <a:endCxn id="545798" idx="2"/>
            </p:cNvCxnSpPr>
            <p:nvPr/>
          </p:nvCxnSpPr>
          <p:spPr bwMode="auto">
            <a:xfrm>
              <a:off x="3910475" y="2035210"/>
              <a:ext cx="1162307" cy="698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45801" name="AutoShape 9"/>
            <p:cNvCxnSpPr>
              <a:cxnSpLocks noChangeShapeType="1"/>
              <a:stCxn id="545797" idx="5"/>
              <a:endCxn id="545799" idx="0"/>
            </p:cNvCxnSpPr>
            <p:nvPr/>
          </p:nvCxnSpPr>
          <p:spPr bwMode="auto">
            <a:xfrm rot="16200000" flipH="1">
              <a:off x="3781332" y="2209124"/>
              <a:ext cx="1357907" cy="11582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45802" name="AutoShape 10"/>
            <p:cNvCxnSpPr>
              <a:cxnSpLocks noChangeShapeType="1"/>
              <a:stCxn id="545799" idx="0"/>
              <a:endCxn id="545798" idx="4"/>
            </p:cNvCxnSpPr>
            <p:nvPr/>
          </p:nvCxnSpPr>
          <p:spPr bwMode="auto">
            <a:xfrm rot="5400000" flipH="1" flipV="1">
              <a:off x="4477468" y="2771791"/>
              <a:ext cx="1257365" cy="13347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45803" name="Text Box 11"/>
            <p:cNvSpPr txBox="1">
              <a:spLocks noChangeArrowheads="1"/>
            </p:cNvSpPr>
            <p:nvPr/>
          </p:nvSpPr>
          <p:spPr bwMode="auto">
            <a:xfrm>
              <a:off x="3345901" y="1371600"/>
              <a:ext cx="387899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a</a:t>
              </a:r>
            </a:p>
          </p:txBody>
        </p:sp>
        <p:sp>
          <p:nvSpPr>
            <p:cNvPr id="545804" name="Text Box 12"/>
            <p:cNvSpPr txBox="1">
              <a:spLocks noChangeArrowheads="1"/>
            </p:cNvSpPr>
            <p:nvPr/>
          </p:nvSpPr>
          <p:spPr bwMode="auto">
            <a:xfrm>
              <a:off x="5206253" y="3257647"/>
              <a:ext cx="386509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/>
                <a:t>c</a:t>
              </a:r>
            </a:p>
          </p:txBody>
        </p:sp>
        <p:sp>
          <p:nvSpPr>
            <p:cNvPr id="545805" name="Text Box 13"/>
            <p:cNvSpPr txBox="1">
              <a:spLocks noChangeArrowheads="1"/>
            </p:cNvSpPr>
            <p:nvPr/>
          </p:nvSpPr>
          <p:spPr bwMode="auto">
            <a:xfrm>
              <a:off x="5149675" y="1415620"/>
              <a:ext cx="412925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b</a:t>
              </a:r>
            </a:p>
          </p:txBody>
        </p:sp>
        <p:sp>
          <p:nvSpPr>
            <p:cNvPr id="545806" name="Oval 14"/>
            <p:cNvSpPr>
              <a:spLocks noChangeArrowheads="1"/>
            </p:cNvSpPr>
            <p:nvPr/>
          </p:nvSpPr>
          <p:spPr bwMode="auto">
            <a:xfrm>
              <a:off x="3804810" y="3124200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807" name="Text Box 15"/>
            <p:cNvSpPr txBox="1">
              <a:spLocks noChangeArrowheads="1"/>
            </p:cNvSpPr>
            <p:nvPr/>
          </p:nvSpPr>
          <p:spPr bwMode="auto">
            <a:xfrm>
              <a:off x="3398465" y="2895600"/>
              <a:ext cx="411535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d</a:t>
              </a:r>
            </a:p>
          </p:txBody>
        </p:sp>
      </p:grpSp>
      <p:sp>
        <p:nvSpPr>
          <p:cNvPr id="545808" name="Text Box 16"/>
          <p:cNvSpPr txBox="1">
            <a:spLocks noChangeArrowheads="1"/>
          </p:cNvSpPr>
          <p:nvPr/>
        </p:nvSpPr>
        <p:spPr bwMode="auto">
          <a:xfrm>
            <a:off x="1104900" y="4114800"/>
            <a:ext cx="6781800" cy="1495794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0000CC"/>
                </a:solidFill>
              </a:rPr>
              <a:t>V</a:t>
            </a:r>
            <a:r>
              <a:rPr lang="en-US" sz="4800" dirty="0" smtClean="0"/>
              <a:t>=  {</a:t>
            </a:r>
            <a:r>
              <a:rPr lang="en-US" sz="4800" dirty="0" err="1">
                <a:solidFill>
                  <a:srgbClr val="0000CC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b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c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d</a:t>
            </a:r>
            <a:r>
              <a:rPr lang="en-US" sz="4800" dirty="0"/>
              <a:t>}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</a:p>
          <a:p>
            <a:pPr marL="742950" indent="-285750"/>
            <a:r>
              <a:rPr lang="en-US" sz="4800" dirty="0">
                <a:solidFill>
                  <a:srgbClr val="0000CC"/>
                </a:solidFill>
              </a:rPr>
              <a:t>E</a:t>
            </a:r>
            <a:r>
              <a:rPr lang="en-US" sz="4800" dirty="0"/>
              <a:t> = {(</a:t>
            </a:r>
            <a:r>
              <a:rPr lang="en-US" sz="4800" dirty="0" err="1">
                <a:solidFill>
                  <a:srgbClr val="0000CC"/>
                </a:solidFill>
              </a:rPr>
              <a:t>a,b</a:t>
            </a:r>
            <a:r>
              <a:rPr lang="en-US" sz="4800" dirty="0"/>
              <a:t>), (</a:t>
            </a:r>
            <a:r>
              <a:rPr lang="en-US" sz="4800" dirty="0" err="1">
                <a:solidFill>
                  <a:srgbClr val="0000CC"/>
                </a:solidFill>
              </a:rPr>
              <a:t>a,c</a:t>
            </a:r>
            <a:r>
              <a:rPr lang="en-US" sz="4800" dirty="0"/>
              <a:t>), (</a:t>
            </a:r>
            <a:r>
              <a:rPr lang="en-US" sz="4800" dirty="0" err="1">
                <a:solidFill>
                  <a:srgbClr val="0000CC"/>
                </a:solidFill>
              </a:rPr>
              <a:t>c,b</a:t>
            </a:r>
            <a:r>
              <a:rPr lang="en-US" sz="4800" dirty="0"/>
              <a:t>)}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B5B77044-B6D2-4171-A09C-C512413DA1D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315200" cy="3505200"/>
          </a:xfrm>
        </p:spPr>
        <p:txBody>
          <a:bodyPr/>
          <a:lstStyle/>
          <a:p>
            <a:pPr indent="0">
              <a:buFontTx/>
              <a:buNone/>
            </a:pPr>
            <a:r>
              <a:rPr lang="en-US" sz="5400" dirty="0"/>
              <a:t>Formally, </a:t>
            </a:r>
            <a:r>
              <a:rPr lang="en-US" sz="5400" dirty="0" smtClean="0"/>
              <a:t>a digraph with vertices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5400" dirty="0" smtClean="0"/>
              <a:t> is</a:t>
            </a:r>
            <a:r>
              <a:rPr lang="en-US" sz="5400" i="1" dirty="0" smtClean="0"/>
              <a:t> the same</a:t>
            </a:r>
            <a:r>
              <a:rPr lang="en-US" sz="5400" dirty="0" smtClean="0"/>
              <a:t> as a binary relation </a:t>
            </a:r>
            <a:r>
              <a:rPr lang="en-US" sz="5400" dirty="0"/>
              <a:t>on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B5B77044-B6D2-4171-A09C-C512413DA1D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Digraphs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70814" y="6583363"/>
            <a:ext cx="716036" cy="246221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BE7A7230-D7FA-4A89-AC00-9EF47009DD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086600" cy="1004887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Walk</a:t>
            </a:r>
            <a:r>
              <a:rPr lang="en-US" sz="4400" dirty="0" smtClean="0"/>
              <a:t>:</a:t>
            </a:r>
            <a:r>
              <a:rPr lang="en-US" sz="3600" dirty="0" smtClean="0"/>
              <a:t> follow successive edges</a:t>
            </a:r>
            <a:endParaRPr lang="en-US" sz="3600" dirty="0"/>
          </a:p>
        </p:txBody>
      </p:sp>
      <p:sp>
        <p:nvSpPr>
          <p:cNvPr id="577575" name="Oval 39"/>
          <p:cNvSpPr>
            <a:spLocks noChangeArrowheads="1"/>
          </p:cNvSpPr>
          <p:nvPr/>
        </p:nvSpPr>
        <p:spPr bwMode="auto">
          <a:xfrm rot="5400000">
            <a:off x="2743200" y="52578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895600" y="2154238"/>
            <a:ext cx="3263900" cy="2235200"/>
            <a:chOff x="2957513" y="2154238"/>
            <a:chExt cx="3263900" cy="2235200"/>
          </a:xfrm>
        </p:grpSpPr>
        <p:sp>
          <p:nvSpPr>
            <p:cNvPr id="577550" name="Oval 14"/>
            <p:cNvSpPr>
              <a:spLocks noChangeArrowheads="1"/>
            </p:cNvSpPr>
            <p:nvPr/>
          </p:nvSpPr>
          <p:spPr bwMode="auto">
            <a:xfrm rot="5400000">
              <a:off x="5992813" y="23066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4000">
                <a:solidFill>
                  <a:srgbClr val="FF5050"/>
                </a:solidFill>
                <a:latin typeface="Arial" pitchFamily="34" charset="0"/>
              </a:endParaRPr>
            </a:p>
          </p:txBody>
        </p:sp>
        <p:sp>
          <p:nvSpPr>
            <p:cNvPr id="577551" name="Oval 15"/>
            <p:cNvSpPr>
              <a:spLocks noChangeArrowheads="1"/>
            </p:cNvSpPr>
            <p:nvPr/>
          </p:nvSpPr>
          <p:spPr bwMode="auto">
            <a:xfrm rot="5400000">
              <a:off x="5910263" y="3830638"/>
              <a:ext cx="228600" cy="228600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2" name="Oval 16"/>
            <p:cNvSpPr>
              <a:spLocks noChangeArrowheads="1"/>
            </p:cNvSpPr>
            <p:nvPr/>
          </p:nvSpPr>
          <p:spPr bwMode="auto">
            <a:xfrm rot="5400000">
              <a:off x="2970213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3" name="Oval 17"/>
            <p:cNvSpPr>
              <a:spLocks noChangeArrowheads="1"/>
            </p:cNvSpPr>
            <p:nvPr/>
          </p:nvSpPr>
          <p:spPr bwMode="auto">
            <a:xfrm rot="5400000">
              <a:off x="2957513" y="2154238"/>
              <a:ext cx="228600" cy="2286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4" name="Oval 18"/>
            <p:cNvSpPr>
              <a:spLocks noChangeArrowheads="1"/>
            </p:cNvSpPr>
            <p:nvPr/>
          </p:nvSpPr>
          <p:spPr bwMode="auto">
            <a:xfrm rot="5400000">
              <a:off x="2995613" y="4160838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5" name="Oval 19"/>
            <p:cNvSpPr>
              <a:spLocks noChangeArrowheads="1"/>
            </p:cNvSpPr>
            <p:nvPr/>
          </p:nvSpPr>
          <p:spPr bwMode="auto">
            <a:xfrm rot="5400000">
              <a:off x="4867276" y="3136901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7556" name="AutoShape 20"/>
            <p:cNvCxnSpPr>
              <a:cxnSpLocks noChangeShapeType="1"/>
              <a:stCxn id="577552" idx="6"/>
              <a:endCxn id="577554" idx="2"/>
            </p:cNvCxnSpPr>
            <p:nvPr/>
          </p:nvCxnSpPr>
          <p:spPr bwMode="auto">
            <a:xfrm>
              <a:off x="3084513" y="3500438"/>
              <a:ext cx="25400" cy="647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57" name="AutoShape 21"/>
            <p:cNvCxnSpPr>
              <a:cxnSpLocks noChangeShapeType="1"/>
              <a:stCxn id="577550" idx="5"/>
              <a:endCxn id="577551" idx="2"/>
            </p:cNvCxnSpPr>
            <p:nvPr/>
          </p:nvCxnSpPr>
          <p:spPr bwMode="auto">
            <a:xfrm>
              <a:off x="6013451" y="2500313"/>
              <a:ext cx="11113" cy="13176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58" name="AutoShape 22"/>
            <p:cNvCxnSpPr>
              <a:cxnSpLocks noChangeShapeType="1"/>
              <a:stCxn id="577550" idx="4"/>
              <a:endCxn id="577555" idx="0"/>
            </p:cNvCxnSpPr>
            <p:nvPr/>
          </p:nvCxnSpPr>
          <p:spPr bwMode="auto">
            <a:xfrm flipH="1">
              <a:off x="5108576" y="2420938"/>
              <a:ext cx="871538" cy="830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59" name="AutoShape 23"/>
            <p:cNvCxnSpPr>
              <a:cxnSpLocks noChangeShapeType="1"/>
              <a:stCxn id="577555" idx="0"/>
              <a:endCxn id="577551" idx="4"/>
            </p:cNvCxnSpPr>
            <p:nvPr/>
          </p:nvCxnSpPr>
          <p:spPr bwMode="auto">
            <a:xfrm>
              <a:off x="5108576" y="3251201"/>
              <a:ext cx="788988" cy="6937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60" name="AutoShape 24"/>
            <p:cNvCxnSpPr>
              <a:cxnSpLocks noChangeShapeType="1"/>
              <a:stCxn id="577555" idx="4"/>
              <a:endCxn id="577554" idx="1"/>
            </p:cNvCxnSpPr>
            <p:nvPr/>
          </p:nvCxnSpPr>
          <p:spPr bwMode="auto">
            <a:xfrm flipH="1">
              <a:off x="3201988" y="3251201"/>
              <a:ext cx="1652588" cy="9429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61" name="AutoShape 25"/>
            <p:cNvCxnSpPr>
              <a:cxnSpLocks noChangeShapeType="1"/>
              <a:stCxn id="577555" idx="4"/>
              <a:endCxn id="577553" idx="0"/>
            </p:cNvCxnSpPr>
            <p:nvPr/>
          </p:nvCxnSpPr>
          <p:spPr bwMode="auto">
            <a:xfrm rot="10800000">
              <a:off x="3186114" y="2268539"/>
              <a:ext cx="1681163" cy="982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68" name="AutoShape 32"/>
            <p:cNvCxnSpPr>
              <a:cxnSpLocks noChangeShapeType="1"/>
              <a:stCxn id="577552" idx="1"/>
              <a:endCxn id="577555" idx="4"/>
            </p:cNvCxnSpPr>
            <p:nvPr/>
          </p:nvCxnSpPr>
          <p:spPr bwMode="auto">
            <a:xfrm flipV="1">
              <a:off x="3176588" y="3251201"/>
              <a:ext cx="1677988" cy="41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69" name="AutoShape 33"/>
            <p:cNvCxnSpPr>
              <a:cxnSpLocks noChangeShapeType="1"/>
              <a:stCxn id="577553" idx="6"/>
              <a:endCxn id="577552" idx="2"/>
            </p:cNvCxnSpPr>
            <p:nvPr/>
          </p:nvCxnSpPr>
          <p:spPr bwMode="auto">
            <a:xfrm>
              <a:off x="3071813" y="2395538"/>
              <a:ext cx="12700" cy="850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77581" name="Oval 45"/>
            <p:cNvSpPr>
              <a:spLocks noChangeArrowheads="1"/>
            </p:cNvSpPr>
            <p:nvPr/>
          </p:nvSpPr>
          <p:spPr bwMode="auto">
            <a:xfrm rot="5400000">
              <a:off x="2970213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2" name="AutoShape 21"/>
          <p:cNvCxnSpPr>
            <a:cxnSpLocks noChangeShapeType="1"/>
            <a:stCxn id="577550" idx="5"/>
          </p:cNvCxnSpPr>
          <p:nvPr/>
        </p:nvCxnSpPr>
        <p:spPr bwMode="auto">
          <a:xfrm rot="10800000" flipH="1" flipV="1">
            <a:off x="5964377" y="2501760"/>
            <a:ext cx="12559" cy="130824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AutoShape 22"/>
          <p:cNvCxnSpPr>
            <a:cxnSpLocks noChangeShapeType="1"/>
          </p:cNvCxnSpPr>
          <p:nvPr/>
        </p:nvCxnSpPr>
        <p:spPr bwMode="auto">
          <a:xfrm flipH="1">
            <a:off x="5060950" y="2400300"/>
            <a:ext cx="871538" cy="8302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4" name="AutoShape 23"/>
          <p:cNvCxnSpPr>
            <a:cxnSpLocks noChangeShapeType="1"/>
            <a:endCxn id="577551" idx="4"/>
          </p:cNvCxnSpPr>
          <p:nvPr/>
        </p:nvCxnSpPr>
        <p:spPr bwMode="auto">
          <a:xfrm>
            <a:off x="5048250" y="3230563"/>
            <a:ext cx="800100" cy="714375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5" name="AutoShape 24"/>
          <p:cNvCxnSpPr>
            <a:cxnSpLocks noChangeShapeType="1"/>
          </p:cNvCxnSpPr>
          <p:nvPr/>
        </p:nvCxnSpPr>
        <p:spPr bwMode="auto">
          <a:xfrm flipH="1">
            <a:off x="3154362" y="3230563"/>
            <a:ext cx="1652588" cy="942975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6" name="AutoShape 25"/>
          <p:cNvCxnSpPr>
            <a:cxnSpLocks noChangeShapeType="1"/>
          </p:cNvCxnSpPr>
          <p:nvPr/>
        </p:nvCxnSpPr>
        <p:spPr bwMode="auto">
          <a:xfrm rot="10800000">
            <a:off x="3138488" y="2293936"/>
            <a:ext cx="1681163" cy="9826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54" name="Oval 19"/>
          <p:cNvSpPr>
            <a:spLocks noChangeArrowheads="1"/>
          </p:cNvSpPr>
          <p:nvPr/>
        </p:nvSpPr>
        <p:spPr bwMode="auto">
          <a:xfrm rot="5400000">
            <a:off x="34290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22"/>
          <p:cNvSpPr>
            <a:spLocks noChangeArrowheads="1"/>
          </p:cNvSpPr>
          <p:nvPr/>
        </p:nvSpPr>
        <p:spPr bwMode="auto">
          <a:xfrm rot="5400000">
            <a:off x="4114800" y="52578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 rot="5400000">
            <a:off x="4800600" y="52578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 rot="5400000">
            <a:off x="54864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 rot="5400000">
            <a:off x="6172200" y="52578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" name="Straight Arrow Connector 61"/>
          <p:cNvCxnSpPr>
            <a:stCxn id="577575" idx="0"/>
            <a:endCxn id="54" idx="4"/>
          </p:cNvCxnSpPr>
          <p:nvPr/>
        </p:nvCxnSpPr>
        <p:spPr bwMode="auto">
          <a:xfrm>
            <a:off x="29718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3" name="Straight Arrow Connector 62"/>
          <p:cNvCxnSpPr>
            <a:stCxn id="54" idx="0"/>
            <a:endCxn id="57" idx="4"/>
          </p:cNvCxnSpPr>
          <p:nvPr/>
        </p:nvCxnSpPr>
        <p:spPr bwMode="auto">
          <a:xfrm>
            <a:off x="36576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Arrow Connector 63"/>
          <p:cNvCxnSpPr>
            <a:stCxn id="57" idx="0"/>
            <a:endCxn id="58" idx="4"/>
          </p:cNvCxnSpPr>
          <p:nvPr/>
        </p:nvCxnSpPr>
        <p:spPr bwMode="auto">
          <a:xfrm>
            <a:off x="43434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Straight Arrow Connector 64"/>
          <p:cNvCxnSpPr>
            <a:stCxn id="58" idx="0"/>
            <a:endCxn id="59" idx="4"/>
          </p:cNvCxnSpPr>
          <p:nvPr/>
        </p:nvCxnSpPr>
        <p:spPr bwMode="auto">
          <a:xfrm>
            <a:off x="50292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Arrow Connector 65"/>
          <p:cNvCxnSpPr>
            <a:stCxn id="59" idx="0"/>
            <a:endCxn id="60" idx="4"/>
          </p:cNvCxnSpPr>
          <p:nvPr/>
        </p:nvCxnSpPr>
        <p:spPr bwMode="auto">
          <a:xfrm>
            <a:off x="57150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828800" y="4267200"/>
            <a:ext cx="533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length: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5 </a:t>
            </a:r>
            <a:r>
              <a:rPr lang="en-US" sz="4400" dirty="0" smtClean="0"/>
              <a:t>edges</a:t>
            </a:r>
          </a:p>
          <a:p>
            <a:endParaRPr lang="en-US" sz="4400" dirty="0" smtClean="0"/>
          </a:p>
          <a:p>
            <a:r>
              <a:rPr lang="en-US" sz="4400" dirty="0" smtClean="0"/>
              <a:t>(</a:t>
            </a:r>
            <a:r>
              <a:rPr lang="en-US" sz="4400" dirty="0" smtClean="0">
                <a:solidFill>
                  <a:schemeClr val="accent2"/>
                </a:solidFill>
              </a:rPr>
              <a:t>not</a:t>
            </a:r>
            <a:r>
              <a:rPr lang="en-US" sz="4400" dirty="0" smtClean="0">
                <a:solidFill>
                  <a:srgbClr val="000000"/>
                </a:solidFill>
              </a:rPr>
              <a:t> the 6 </a:t>
            </a:r>
            <a:r>
              <a:rPr lang="en-US" sz="4400" dirty="0" smtClean="0">
                <a:solidFill>
                  <a:srgbClr val="CC0000"/>
                </a:solidFill>
              </a:rPr>
              <a:t>vertices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endParaRPr lang="en-US" sz="4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  <p:bldP spid="577575" grpId="0" animBg="1"/>
      <p:bldP spid="54" grpId="0" animBg="1"/>
      <p:bldP spid="57" grpId="0" animBg="1"/>
      <p:bldP spid="58" grpId="1" animBg="1"/>
      <p:bldP spid="59" grpId="0" animBg="1"/>
      <p:bldP spid="60" grpId="2" animBg="1"/>
      <p:bldP spid="3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70814" y="6583363"/>
            <a:ext cx="716036" cy="246221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BE7A7230-D7FA-4A89-AC00-9EF47009DD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838200"/>
            <a:ext cx="5943600" cy="1538287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Path</a:t>
            </a:r>
            <a:r>
              <a:rPr lang="en-US" sz="4400" dirty="0" smtClean="0"/>
              <a:t>:</a:t>
            </a:r>
            <a:r>
              <a:rPr lang="en-US" sz="3600" dirty="0" smtClean="0"/>
              <a:t> walk thru vertices</a:t>
            </a:r>
          </a:p>
          <a:p>
            <a:pPr>
              <a:buFontTx/>
              <a:buNone/>
            </a:pPr>
            <a:r>
              <a:rPr lang="en-US" sz="3600" dirty="0" smtClean="0"/>
              <a:t>     without repeat vertex</a:t>
            </a:r>
            <a:endParaRPr lang="en-US" sz="3600" dirty="0"/>
          </a:p>
        </p:txBody>
      </p:sp>
      <p:sp>
        <p:nvSpPr>
          <p:cNvPr id="577550" name="Oval 14"/>
          <p:cNvSpPr>
            <a:spLocks noChangeArrowheads="1"/>
          </p:cNvSpPr>
          <p:nvPr/>
        </p:nvSpPr>
        <p:spPr bwMode="auto">
          <a:xfrm rot="5400000">
            <a:off x="5930900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77551" name="Oval 15"/>
          <p:cNvSpPr>
            <a:spLocks noChangeArrowheads="1"/>
          </p:cNvSpPr>
          <p:nvPr/>
        </p:nvSpPr>
        <p:spPr bwMode="auto">
          <a:xfrm rot="5400000">
            <a:off x="5848350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2" name="Oval 16"/>
          <p:cNvSpPr>
            <a:spLocks noChangeArrowheads="1"/>
          </p:cNvSpPr>
          <p:nvPr/>
        </p:nvSpPr>
        <p:spPr bwMode="auto">
          <a:xfrm rot="5400000">
            <a:off x="2908300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3" name="Oval 17"/>
          <p:cNvSpPr>
            <a:spLocks noChangeArrowheads="1"/>
          </p:cNvSpPr>
          <p:nvPr/>
        </p:nvSpPr>
        <p:spPr bwMode="auto">
          <a:xfrm rot="5400000">
            <a:off x="2895600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4" name="Oval 18"/>
          <p:cNvSpPr>
            <a:spLocks noChangeArrowheads="1"/>
          </p:cNvSpPr>
          <p:nvPr/>
        </p:nvSpPr>
        <p:spPr bwMode="auto">
          <a:xfrm rot="5400000">
            <a:off x="2933700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5" name="Oval 19"/>
          <p:cNvSpPr>
            <a:spLocks noChangeArrowheads="1"/>
          </p:cNvSpPr>
          <p:nvPr/>
        </p:nvSpPr>
        <p:spPr bwMode="auto">
          <a:xfrm rot="5400000">
            <a:off x="4805363" y="3136901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7556" name="AutoShape 20"/>
          <p:cNvCxnSpPr>
            <a:cxnSpLocks noChangeShapeType="1"/>
            <a:stCxn id="577552" idx="6"/>
            <a:endCxn id="577554" idx="2"/>
          </p:cNvCxnSpPr>
          <p:nvPr/>
        </p:nvCxnSpPr>
        <p:spPr bwMode="auto">
          <a:xfrm>
            <a:off x="3022600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57" name="AutoShape 21"/>
          <p:cNvCxnSpPr>
            <a:cxnSpLocks noChangeShapeType="1"/>
            <a:stCxn id="577550" idx="5"/>
            <a:endCxn id="577551" idx="2"/>
          </p:cNvCxnSpPr>
          <p:nvPr/>
        </p:nvCxnSpPr>
        <p:spPr bwMode="auto">
          <a:xfrm>
            <a:off x="5951538" y="2500313"/>
            <a:ext cx="11113" cy="1317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58" name="AutoShape 22"/>
          <p:cNvCxnSpPr>
            <a:cxnSpLocks noChangeShapeType="1"/>
            <a:stCxn id="577550" idx="4"/>
            <a:endCxn id="577555" idx="0"/>
          </p:cNvCxnSpPr>
          <p:nvPr/>
        </p:nvCxnSpPr>
        <p:spPr bwMode="auto">
          <a:xfrm flipH="1">
            <a:off x="5046663" y="2420938"/>
            <a:ext cx="871538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59" name="AutoShape 23"/>
          <p:cNvCxnSpPr>
            <a:cxnSpLocks noChangeShapeType="1"/>
            <a:stCxn id="577555" idx="0"/>
            <a:endCxn id="577551" idx="4"/>
          </p:cNvCxnSpPr>
          <p:nvPr/>
        </p:nvCxnSpPr>
        <p:spPr bwMode="auto">
          <a:xfrm>
            <a:off x="5046663" y="3251201"/>
            <a:ext cx="788988" cy="693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60" name="AutoShape 24"/>
          <p:cNvCxnSpPr>
            <a:cxnSpLocks noChangeShapeType="1"/>
            <a:stCxn id="577555" idx="4"/>
            <a:endCxn id="577554" idx="1"/>
          </p:cNvCxnSpPr>
          <p:nvPr/>
        </p:nvCxnSpPr>
        <p:spPr bwMode="auto">
          <a:xfrm flipH="1">
            <a:off x="3140075" y="3251201"/>
            <a:ext cx="1652588" cy="942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61" name="AutoShape 25"/>
          <p:cNvCxnSpPr>
            <a:cxnSpLocks noChangeShapeType="1"/>
            <a:stCxn id="577555" idx="4"/>
            <a:endCxn id="577553" idx="0"/>
          </p:cNvCxnSpPr>
          <p:nvPr/>
        </p:nvCxnSpPr>
        <p:spPr bwMode="auto">
          <a:xfrm rot="10800000">
            <a:off x="3124201" y="2268539"/>
            <a:ext cx="1681163" cy="982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68" name="AutoShape 32"/>
          <p:cNvCxnSpPr>
            <a:cxnSpLocks noChangeShapeType="1"/>
            <a:stCxn id="577552" idx="1"/>
            <a:endCxn id="577555" idx="4"/>
          </p:cNvCxnSpPr>
          <p:nvPr/>
        </p:nvCxnSpPr>
        <p:spPr bwMode="auto">
          <a:xfrm flipV="1">
            <a:off x="3114675" y="3251201"/>
            <a:ext cx="1677988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69" name="AutoShape 33"/>
          <p:cNvCxnSpPr>
            <a:cxnSpLocks noChangeShapeType="1"/>
            <a:stCxn id="577553" idx="6"/>
            <a:endCxn id="577552" idx="2"/>
          </p:cNvCxnSpPr>
          <p:nvPr/>
        </p:nvCxnSpPr>
        <p:spPr bwMode="auto">
          <a:xfrm>
            <a:off x="3009900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577581" name="Oval 45"/>
          <p:cNvSpPr>
            <a:spLocks noChangeArrowheads="1"/>
          </p:cNvSpPr>
          <p:nvPr/>
        </p:nvSpPr>
        <p:spPr bwMode="auto">
          <a:xfrm rot="5400000">
            <a:off x="2908300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21"/>
          <p:cNvCxnSpPr>
            <a:cxnSpLocks noChangeShapeType="1"/>
            <a:stCxn id="577550" idx="5"/>
          </p:cNvCxnSpPr>
          <p:nvPr/>
        </p:nvCxnSpPr>
        <p:spPr bwMode="auto">
          <a:xfrm rot="10800000" flipH="1" flipV="1">
            <a:off x="5964377" y="2501760"/>
            <a:ext cx="12559" cy="130824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AutoShape 22"/>
          <p:cNvCxnSpPr>
            <a:cxnSpLocks noChangeShapeType="1"/>
          </p:cNvCxnSpPr>
          <p:nvPr/>
        </p:nvCxnSpPr>
        <p:spPr bwMode="auto">
          <a:xfrm flipH="1">
            <a:off x="5060950" y="2400300"/>
            <a:ext cx="871538" cy="8302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25"/>
          <p:cNvCxnSpPr>
            <a:cxnSpLocks noChangeShapeType="1"/>
          </p:cNvCxnSpPr>
          <p:nvPr/>
        </p:nvCxnSpPr>
        <p:spPr bwMode="auto">
          <a:xfrm rot="10800000">
            <a:off x="3138488" y="2293936"/>
            <a:ext cx="1681163" cy="9826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57" name="Oval 22"/>
          <p:cNvSpPr>
            <a:spLocks noChangeArrowheads="1"/>
          </p:cNvSpPr>
          <p:nvPr/>
        </p:nvSpPr>
        <p:spPr bwMode="auto">
          <a:xfrm rot="5400000">
            <a:off x="2667000" y="52578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 rot="5400000">
            <a:off x="3352800" y="52578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 rot="5400000">
            <a:off x="40386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 rot="5400000">
            <a:off x="4724400" y="52578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4" name="Straight Arrow Connector 63"/>
          <p:cNvCxnSpPr>
            <a:stCxn id="57" idx="0"/>
            <a:endCxn id="58" idx="4"/>
          </p:cNvCxnSpPr>
          <p:nvPr/>
        </p:nvCxnSpPr>
        <p:spPr bwMode="auto">
          <a:xfrm>
            <a:off x="28956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Straight Arrow Connector 64"/>
          <p:cNvCxnSpPr>
            <a:stCxn id="58" idx="0"/>
            <a:endCxn id="59" idx="4"/>
          </p:cNvCxnSpPr>
          <p:nvPr/>
        </p:nvCxnSpPr>
        <p:spPr bwMode="auto">
          <a:xfrm>
            <a:off x="35814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Arrow Connector 65"/>
          <p:cNvCxnSpPr>
            <a:stCxn id="59" idx="0"/>
            <a:endCxn id="60" idx="4"/>
          </p:cNvCxnSpPr>
          <p:nvPr/>
        </p:nvCxnSpPr>
        <p:spPr bwMode="auto">
          <a:xfrm>
            <a:off x="42672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AutoShape 33"/>
          <p:cNvCxnSpPr>
            <a:cxnSpLocks noChangeShapeType="1"/>
            <a:stCxn id="577553" idx="6"/>
            <a:endCxn id="577581" idx="2"/>
          </p:cNvCxnSpPr>
          <p:nvPr/>
        </p:nvCxnSpPr>
        <p:spPr bwMode="auto">
          <a:xfrm rot="16200000" flipH="1">
            <a:off x="2578100" y="2814638"/>
            <a:ext cx="876300" cy="1270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38" name="Oval 45"/>
          <p:cNvSpPr>
            <a:spLocks noChangeArrowheads="1"/>
          </p:cNvSpPr>
          <p:nvPr/>
        </p:nvSpPr>
        <p:spPr bwMode="auto">
          <a:xfrm rot="5400000">
            <a:off x="5486400" y="52578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Straight Arrow Connector 41"/>
          <p:cNvCxnSpPr>
            <a:stCxn id="60" idx="0"/>
            <a:endCxn id="38" idx="4"/>
          </p:cNvCxnSpPr>
          <p:nvPr/>
        </p:nvCxnSpPr>
        <p:spPr bwMode="auto">
          <a:xfrm>
            <a:off x="4953000" y="5372100"/>
            <a:ext cx="5334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438400" y="4343400"/>
            <a:ext cx="464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length: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4 </a:t>
            </a:r>
            <a:r>
              <a:rPr lang="en-US" sz="4400" dirty="0" smtClean="0"/>
              <a:t>edges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uiExpand="1" build="p"/>
      <p:bldP spid="57" grpId="0" animBg="1"/>
      <p:bldP spid="58" grpId="0" animBg="1"/>
      <p:bldP spid="59" grpId="0" animBg="1"/>
      <p:bldP spid="60" grpId="0" animBg="1"/>
      <p:bldP spid="38" grpId="0" animBg="1"/>
      <p:bldP spid="3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21690" y="6583363"/>
            <a:ext cx="82231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6W.</a:t>
            </a:r>
            <a:fld id="{19EC3EF5-AAAB-406F-8B8B-2285D28F7116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4676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/>
              <a:t>Lemma:</a:t>
            </a:r>
            <a:r>
              <a:rPr lang="en-US" sz="36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shortest</a:t>
            </a:r>
            <a:r>
              <a:rPr lang="en-US" sz="4400" dirty="0" smtClean="0">
                <a:solidFill>
                  <a:srgbClr val="0033CC"/>
                </a:solidFill>
              </a:rPr>
              <a:t> walk between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two vertices is a path!</a:t>
            </a: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path </a:t>
            </a:r>
            <a:r>
              <a:rPr lang="en-US" sz="4000" dirty="0">
                <a:latin typeface="Comic Sans MS" pitchFamily="66" charset="0"/>
              </a:rPr>
              <a:t>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grpSp>
        <p:nvGrpSpPr>
          <p:cNvPr id="4" name="Group 27"/>
          <p:cNvGrpSpPr/>
          <p:nvPr/>
        </p:nvGrpSpPr>
        <p:grpSpPr>
          <a:xfrm>
            <a:off x="757238" y="4397375"/>
            <a:ext cx="6586537" cy="1329313"/>
            <a:chOff x="757238" y="4397375"/>
            <a:chExt cx="6586537" cy="1329313"/>
          </a:xfrm>
        </p:grpSpPr>
        <p:sp>
          <p:nvSpPr>
            <p:cNvPr id="5127" name="Oval 5"/>
            <p:cNvSpPr>
              <a:spLocks noChangeArrowheads="1"/>
            </p:cNvSpPr>
            <p:nvPr/>
          </p:nvSpPr>
          <p:spPr bwMode="auto">
            <a:xfrm>
              <a:off x="1171575" y="51244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8" name="Oval 6"/>
            <p:cNvSpPr>
              <a:spLocks noChangeArrowheads="1"/>
            </p:cNvSpPr>
            <p:nvPr/>
          </p:nvSpPr>
          <p:spPr bwMode="auto">
            <a:xfrm>
              <a:off x="4022725" y="50990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9" name="Oval 7"/>
            <p:cNvSpPr>
              <a:spLocks noChangeArrowheads="1"/>
            </p:cNvSpPr>
            <p:nvPr/>
          </p:nvSpPr>
          <p:spPr bwMode="auto">
            <a:xfrm>
              <a:off x="6823075" y="5075238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33" name="Text Box 18"/>
            <p:cNvSpPr txBox="1">
              <a:spLocks noChangeArrowheads="1"/>
            </p:cNvSpPr>
            <p:nvPr/>
          </p:nvSpPr>
          <p:spPr bwMode="auto">
            <a:xfrm>
              <a:off x="757238" y="5141913"/>
              <a:ext cx="397866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u</a:t>
              </a:r>
            </a:p>
          </p:txBody>
        </p:sp>
        <p:sp>
          <p:nvSpPr>
            <p:cNvPr id="5134" name="Text Box 19"/>
            <p:cNvSpPr txBox="1">
              <a:spLocks noChangeArrowheads="1"/>
            </p:cNvSpPr>
            <p:nvPr/>
          </p:nvSpPr>
          <p:spPr bwMode="auto">
            <a:xfrm>
              <a:off x="6845300" y="5102225"/>
              <a:ext cx="498475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  <p:sp>
          <p:nvSpPr>
            <p:cNvPr id="5135" name="Text Box 20"/>
            <p:cNvSpPr txBox="1">
              <a:spLocks noChangeArrowheads="1"/>
            </p:cNvSpPr>
            <p:nvPr/>
          </p:nvSpPr>
          <p:spPr bwMode="auto">
            <a:xfrm>
              <a:off x="3763963" y="4397375"/>
              <a:ext cx="396262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c</a:t>
              </a:r>
            </a:p>
          </p:txBody>
        </p:sp>
      </p:grp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 build="p"/>
      <p:bldP spid="26" grpId="0" animBg="1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408</Words>
  <Application>Microsoft Macintosh PowerPoint</Application>
  <PresentationFormat>Letter Paper (8.5x11 in)</PresentationFormat>
  <Paragraphs>108</Paragraphs>
  <Slides>14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6.042 Lecture Template</vt:lpstr>
      <vt:lpstr>Equation</vt:lpstr>
      <vt:lpstr>Mathematics for Computer Science MIT 6.042J/18.062J</vt:lpstr>
      <vt:lpstr>Normal Person’s Graph</vt:lpstr>
      <vt:lpstr>Computer Scientist’s Graph</vt:lpstr>
      <vt:lpstr>Digraphs</vt:lpstr>
      <vt:lpstr>Relations and Graphs</vt:lpstr>
      <vt:lpstr>Digraphs</vt:lpstr>
      <vt:lpstr>Walks &amp; Paths</vt:lpstr>
      <vt:lpstr>Walks &amp; Paths</vt:lpstr>
      <vt:lpstr>Walks &amp; Paths</vt:lpstr>
      <vt:lpstr>Walks &amp; Paths</vt:lpstr>
      <vt:lpstr>Walks &amp; Paths</vt:lpstr>
      <vt:lpstr>length-n walk relation</vt:lpstr>
      <vt:lpstr>length-n walk relation</vt:lpstr>
      <vt:lpstr>length-0 walk relation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2012-03-14T02:03:15Z</dcterms:modified>
</cp:coreProperties>
</file>